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9" r:id="rId2"/>
    <p:sldId id="309" r:id="rId3"/>
    <p:sldId id="262" r:id="rId4"/>
    <p:sldId id="276" r:id="rId5"/>
    <p:sldId id="277" r:id="rId6"/>
    <p:sldId id="263" r:id="rId7"/>
    <p:sldId id="265" r:id="rId8"/>
    <p:sldId id="315" r:id="rId9"/>
    <p:sldId id="282" r:id="rId10"/>
    <p:sldId id="319" r:id="rId11"/>
    <p:sldId id="310" r:id="rId12"/>
    <p:sldId id="314" r:id="rId13"/>
    <p:sldId id="320" r:id="rId14"/>
    <p:sldId id="312" r:id="rId15"/>
    <p:sldId id="321" r:id="rId16"/>
    <p:sldId id="322" r:id="rId17"/>
    <p:sldId id="326" r:id="rId18"/>
    <p:sldId id="328" r:id="rId19"/>
    <p:sldId id="327" r:id="rId20"/>
    <p:sldId id="296" r:id="rId21"/>
    <p:sldId id="299" r:id="rId22"/>
    <p:sldId id="261" r:id="rId23"/>
    <p:sldId id="258" r:id="rId24"/>
    <p:sldId id="298" r:id="rId25"/>
    <p:sldId id="297" r:id="rId26"/>
    <p:sldId id="318" r:id="rId27"/>
    <p:sldId id="308" r:id="rId28"/>
    <p:sldId id="304" r:id="rId29"/>
    <p:sldId id="303" r:id="rId30"/>
    <p:sldId id="330" r:id="rId31"/>
    <p:sldId id="331" r:id="rId32"/>
    <p:sldId id="332" r:id="rId33"/>
    <p:sldId id="333" r:id="rId34"/>
    <p:sldId id="329" r:id="rId35"/>
    <p:sldId id="295" r:id="rId3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DC92-1C1A-4637-AEE4-7BE34720DBC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4BB71-828E-4EAA-BD4E-1B4BBDAD63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025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DCBD-AE8A-4671-8779-A5EAD2738611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863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54B5A-22C8-440E-ADA2-3D16C2EB0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4F8489-2378-4F74-A491-2E3B11547E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002043-435C-4174-BD89-101515C3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8A8D66-1958-4B16-A971-CBD51A41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15112-D9A8-4637-AD2B-9D33BE06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890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7E10A-BB30-43B5-AD73-C80F537D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773B56-978C-4E48-9969-579141045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659F0F-4E9C-428C-9A1B-C4601EE0A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698BCD-D257-4E0C-88CC-43B452A6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86A318-63D6-4E4A-88FB-85032213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066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7B4DC2-B26C-4995-9BC7-4BF848483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A5C446-B522-40EF-A400-ACCCDE5C6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03F22A-15C6-4741-A67C-661908962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2A70E-1D4F-4DEC-B3DE-32FE1992F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23FB0-58D1-43FA-B12C-FF6F6978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329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40B17-9C4F-4B4A-B1E3-B12F552D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28B97-1F7A-4C52-BD89-7BC19B2AC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0CAC8C-519A-4E57-9AD5-C43C3706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7FF45F-CFBA-4EBF-8BCC-1EF6EFB3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A2FDCC-7409-4701-9A0E-F7865621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675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A5CB8-EC35-441A-9A0D-A1446552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02BAE-2C42-4F75-8755-62F9BE71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B4E36-45C7-4969-BE8B-F4C41BFAE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1C0AEE-46EC-4ED6-B808-28A5AAAF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2EDAA-40CE-4464-9EAB-B5460A14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371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FC0A0-0C29-4257-9765-9DE494FC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E8DADC-6BC9-47D7-9CD1-B81A0F047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7429EA-C9CD-4A22-A530-EF9BE162C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A651CC-5D09-40F4-AB7D-0DAB5B5B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107647-7DD3-4091-9588-143F1DCD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18D5E6-F9E8-46E5-BA03-998DAB98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317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40BD7-05A9-4602-854F-2F2C3C5E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989E69-91B7-4855-A30C-74330DBF8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800FF-C12E-4700-BE39-FE0400BD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E5755D-5536-41AC-9F0B-5956536D9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109696-1AD2-443E-8EA5-C3F1A11F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A77C8D-632D-4059-B31F-CE4CE483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955590-1009-4DAB-A550-14D60DE95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41C94F-1570-4456-90FD-63164F0F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862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9F73-9D45-4733-A3D5-0A175686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82527A-A99A-46F0-BA00-19D32AC8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E5A3FA-8824-42C6-87C5-47C2B9A3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59AD3A-CE84-4277-B818-1CB8432C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570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B4605A-FA82-4024-A924-583EC67C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9AFEA3-B68B-4B40-9729-6CE84DF2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460C27-0738-4EC7-9687-E2F3201F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363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0B724-2E2D-4AD5-8E80-85026F4BD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DEC952-3C69-4FB8-B911-20E2FF8E8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F78CE4-D642-482B-822A-1280ACC25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977188-2FB7-4A0B-A9F8-D1BB2D3A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B1A4A5-504A-4033-B874-C745CAAA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F8BBC0-F7EB-4EB1-8B36-CFFE1CBFB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953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6791C-1C51-4FF7-ACA2-559DFFB2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3A0A3-4A30-4E94-A18F-94B1D52F9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2017BA-DBCC-433E-B5BF-42B4AC141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8CCAA6-8543-420F-B4EF-95F2EFBAE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1B3A60-5033-4AFF-9DB5-626448DB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657597-2A53-4D19-BF21-1F45461E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030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18076A9-88BB-4D52-9E86-10EBAD8C0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5911A5-378A-4FF5-BE0A-FF72BAC72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4C712C-E26A-4D35-93E5-E2AEBADF2F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2A515-67AB-4D54-8E54-9783BC70BF20}" type="datetimeFigureOut">
              <a:rPr lang="es-PE" smtClean="0"/>
              <a:t>26/02/2026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FE99A-F03D-437F-BD89-4ABD77748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70AEAA-0214-4B60-B973-703B17504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B99F-1986-4887-8BE8-A5C0E6A71E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943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file:///E:\VIGILACIA%20NO%20TRANSMISIBLES\BASE%20SALUD%20MENTAL\ANALISIS%20SALUD%20MENTAL\T.D.%20DEPRESIO.xlsx!x%20DIST!%5bT.D.%20DEPRESIO.xlsx%5dx%20DIST%20Gr&#225;fico%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file:///E:\VIGILACIA%20NO%20TRANSMISIBLES\BASE%20SALUD%20MENTAL\ANALISIS%20SALUD%20MENTAL\T.D.%20DEPRESIO.xlsx!x%20IPRESS!%5bT.D.%20DEPRESIO.xlsx%5dx%20IPRESS%20Gr&#225;fico%20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file:///E:\VIGILACIA%20NO%20TRANSMISIBLES\BASE%20SALUD%20MENTAL\ANALISIS%20SALUD%20MENTAL\T.D.%20DEPRESIO.xlsx!x%20Etapa%20vida!%5bT.D.%20DEPRESIO.xlsx%5dx%20Etapa%20vida%20Gr&#225;fico%20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file:///E:\VIGILACIA%20NO%20TRANSMISIBLES\BASE%20SALUD%20MENTAL\ANALISIS%20SALUD%20MENTAL\T.D.%20EPISODIO%20PSICOTICO.xlsx!X%20IPRESS!F5C10:F9C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file:///E:\VIGILACIA%20NO%20TRANSMISIBLES\BASE%20SALUD%20MENTAL\ANALISIS%20SALUD%20MENTAL\T.D.%20EPISODIO%20PSICOTICO.xlsx!X%20mes!F3C10:F16C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file:///E:\VIGILACIA%20NO%20TRANSMISIBLES\BASE%20SALUD%20MENTAL\ANALISIS%20SALUD%20MENTAL\T.D.%20EPISODIO%20PSICOTICO.xlsx!X%20sexo!%5bT.D.%20EPISODIO%20PSICOTICO.xlsx%5dX%20sexo%20Gr&#225;fico%20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file:///E:\VIGILACIA%20NO%20TRANSMISIBLES\BASE%20SALUD%20MENTAL\ANALISIS%20SALUD%20MENTAL\T.D.%20INTENTO%20SUICIDIO.xlsx!IPRRES!F6C10:F12C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file:///E:\VIGILACIA%20NO%20TRANSMISIBLES\BASE%20SALUD%20MENTAL\ANALISIS%20SALUD%20MENTAL\T.D.%20INTENTO%20SUICIDIO.xlsx!A&#241;os!%5bT.D.%20INTENTO%20SUICIDIO.xlsx%5dA&#241;os%20Gr&#225;fico%20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file:///E:\VIGILACIA%20NO%20TRANSMISIBLES\BASE%20SALUD%20MENTAL\ANALISIS%20SALUD%20MENTAL\T.D.%20INTENTO%20SUICIDIO.xlsx!Etapa_vida!%5bT.D.%20INTENTO%20SUICIDIO.xlsx%5dEtapa_vida%20Gr&#225;fico%2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file:///E:\VIGILACIA%20NO%20TRANSMISIBLES\BASE%20SALUD%20MENTAL\ANALISIS%20SALUD%20MENTAL\T.D.%20INTENTO%20SUICIDIO.xlsx!Sexo!%5bT.D.%20INTENTO%20SUICIDIO.xlsx%5dSexo%20Gr&#225;fico%20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file:///E:\VIGILACIA%20NO%20TRANSMISIBLES\BASE%20SALUD%20MENTAL\ANALISIS%20SALUD%20MENTAL\T.D.%20INTENTO%20SUICIDIO.xlsx!Anteced_suicida!%5bT.D.%20INTENTO%20SUICIDIO.xlsx%5dAnteced_suicida%20Gr&#225;fico%2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IGILACIA%20NO%20TRANSMISIBLES\BASE%20ACCIDENTE%20TRANSITO\ANALISIS%20ACCIDENTE%20TRANSITO\T.D.%20ACCIDENTE%20DE%20TRANSITO.xlsx!%20a&#241;o%20ipress!%5bT.D.%20ACCIDENTE%20DE%20TRANSITO.xlsx%5d%20a&#241;o%20ipress%20Gr&#225;fico%2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oleObject" Target="file:///E:\VIGILACIA%20NO%20TRANSMISIBLES\BASE%20ACCIDENTE%20TRANSITO\ANALISIS%20ACCIDENTE%20TRANSITO\T.D.%20ACCIDENTE%20DE%20TRANSITO.xlsx!%20a&#241;o%20ipress!%5bT.D.%20ACCIDENTE%20DE%20TRANSITO.xlsx%5d%20a&#241;o%20ipress%20Gr&#225;fico%201" TargetMode="Externa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file:///E:\VIGILACIA%20NO%20TRANSMISIBLES\BASE%20ACCIDENTE%20TRANSITO\ANALISIS%20ACCIDENTE%20TRANSITO\T.D.%20ACCIDENTE%20DE%20TRANSITO.xlsx!Lugar%20de%20accid%20(3)!F9C6:F33C8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file:///E:\VIGILACIA%20NO%20TRANSMISIBLES\BASE%20ACCIDENTE%20TRANSITO\ANALISIS%20ACCIDENTE%20TRANSITO\T.D.%20ACCIDENTE%20DE%20TRANSITO.xlsx!edad!%5bT.D.%20ACCIDENTE%20DE%20TRANSITO.xlsx%5dedad%20Gr&#225;fico%2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file:///E:\VIGILACIA%20NO%20TRANSMISIBLES\BASE%20ACCIDENTE%20TRANSITO\ANALISIS%20ACCIDENTE%20TRANSITO\T.D.%20ACCIDENTE%20DE%20TRANSITO.xlsx!Momento%20acc!%5bT.D.%20ACCIDENTE%20DE%20TRANSITO.xlsx%5dMomento%20acc%20Gr&#225;fico%20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file:///E:\VIGILACIA%20NO%20TRANSMISIBLES\BASE%20DIABETES\ANALISIS%20Diabetes\T.D.%20BASE%20DIABETES.xlsx!x%20ano,sem%20(2)!%5bT.D.%20BASE%20DIABETES.xlsx%5dx%20ano,sem%20(2)%20Gr&#225;fico%20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file:///E:\VIGILACIA%20NO%20TRANSMISIBLES\BASE%20DIABETES\ANALISIS%20Diabetes\T.D.%20BASE%20DIABETES.xlsx!EESS%20!%5bT.D.%20BASE%20DIABETES.xlsx%5dEESS%20%20Gr&#225;fico%20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file:///E:\VIGILACIA%20NO%20TRANSMISIBLES\BASE%20DIABETES\ANALISIS%20Diabetes\T.D.%20BASE%20DIABETES.xlsx!Notific%20vs%20Seguim%20(2)!%5bT.D.%20BASE%20DIABETES.xlsx%5dNotific%20vs%20Seguim%20(2)%20Gr&#225;fico%20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file:///E:\VIGILACIA%20NO%20TRANSMISIBLES\BASE%20DIABETES\ANALISIS%20Diabetes\T.D.%20BASE%20DIABETES.xlsx!TAB%20Etapa%20vida!%5bT.D.%20BASE%20DIABETES.xlsx%5dTAB%20Etapa%20vida%20Gr&#225;fico%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oleObject" Target="file:///E:\VIGILACIA%20NO%20TRANSMISIBLES\BASE%20DIABETES\ANALISIS%20Diabetes\T.D.%20BASE%20DIABETES.xlsx!TAB%20Estado%20del%20caso!%5bT.D.%20BASE%20DIABETES.xlsx%5dTAB%20Estado%20del%20caso%20Gr&#225;fico%20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file:///E:\VIGILACIA%20NO%20TRANSMISIBLES\BASE%20DIABETES\ANALISIS%20Diabetes\T.D.%20BASE%20DIABETES.xlsx!TAB%20Tipo%20diabet!%5bT.D.%20BASE%20DIABETES.xlsx%5dTAB%20Tipo%20diabet%20Gr&#225;fico%20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oleObject" Target="file:///E:\VIGILACIA%20NO%20TRANSMISIBLES\BASE%20DIABETES\ANALISIS%20Diabetes\T.D.%20BASE%20DIABETES.xlsx!TAB%20Tipo%20de%20caso!%5bT.D.%20BASE%20DIABETES.xlsx%5dTAB%20Tipo%20de%20caso%20Gr&#225;fico%20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file:///E:\VIGILACIA%20NO%20TRANSMISIBLES\BASE%20VIOLENCIA%20FAMILIAR\ANALISIS%20VIOLENCIA%20FAM\BASE%20VIOLENCIA%20FAM..xlsx!x%20a&#241;o!%5bBASE%20VIOLENCIA%20FAM..xlsx%5dx%20a&#241;o%20Gr&#225;fico%201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file:///E:\VIGILACIA%20NO%20TRANSMISIBLES\BASE%20INTOXICACION%20PLAGUICIDA\ANALISIS%20INTOXICACION%20PLAG\BASE%20INTOX%20PLAGUI.xlsx!IPRESS!F3C6:F13C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file:///E:\VIGILACIA%20NO%20TRANSMISIBLES\BASE%20INTOXICACION%20PLAGUICIDA\ANALISIS%20INTOXICACION%20PLAG\BASE%20INTOX%20PLAGUI.xlsx!Distrito!F3C6:F10C10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file:///E:\VIGILACIA%20NO%20TRANSMISIBLES\BASE%20INTOXICACION%20PLAGUICIDA\ANALISIS%20INTOXICACION%20PLAG\BASE%20INTOX%20PLAGUI.xlsx!Grupo_edad!%5bBASE%20INTOX%20PLAGUI.xlsx%5dGrupo_edad%20Gr&#225;fico%20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E:\VIGILACIA%20NO%20TRANSMISIBLES\BASE%20INTOXICACION%20PLAGUICIDA\ANALISIS%20INTOXICACION%20PLAG\BASE%20INTOX%20PLAGUI.xlsx!Circunstan!%5bBASE%20INTOX%20PLAGUI.xlsx%5dCircunstan%20Gr&#225;fico%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oleObject" Target="file:///E:\VIGILACIA%20NO%20TRANSMISIBLES\BASE%20INTOXICACION%20PLAGUICIDA\ANALISIS%20INTOXICACION%20PLAG\BASE%20INTOX%20PLAGUI.xlsx!Via%20exposion!%5bBASE%20INTOX%20PLAGUI.xlsx%5dVia%20exposion%20Gr&#225;fico%201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file:///E:\VIGILACIA%20NO%20TRANSMISIBLES\BASE%20INTOXICACION%20PLAGUICIDA\ANALISIS%20INTOXICACION%20PLAG\BASE%20INTOX%20PLAGUI.xlsx!Evolucion!%5bBASE%20INTOX%20PLAGUI.xlsx%5dEvolucion%20Gr&#225;fico%20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oleObject" Target="file:///E:\VIGILACIA%20NO%20TRANSMISIBLES\BASE%20INTOXICACION%20PLAGUICIDA\ANALISIS%20INTOXICACION%20PLAG\BASE%20INTOX%20PLAGUI.xlsx!Sintomas!%5bBASE%20INTOX%20PLAGUI.xlsx%5dSintomas%20Gr&#225;fico%203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epiloreto@dge.gob.p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IGILACIA%20NO%20TRANSMISIBLES\BASE%20VIOLENCIA%20FAMILIAR\ANALISIS%20VIOLENCIA%20FAM\BASE%20VIOLENCIA%20FAM..xlsx!x%20Distri!%5bBASE%20VIOLENCIA%20FAM..xlsx%5dx%20Distri%20Gr&#225;fico%2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IGILACIA%20NO%20TRANSMISIBLES\BASE%20VIOLENCIA%20FAMILIAR\ANALISIS%20VIOLENCIA%20FAM\BASE%20VIOLENCIA%20FAM..xlsx!x%20Establec!%5bBASE%20VIOLENCIA%20FAM..xlsx%5dx%20Establec%20Gr&#225;fico%2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file:///E:\VIGILACIA%20NO%20TRANSMISIBLES\BASE%20VIOLENCIA%20FAMILIAR\ANALISIS%20VIOLENCIA%20FAM\BASE%20VIOLENCIA%20FAM..xlsx!x%20Sexo!%5bBASE%20VIOLENCIA%20FAM..xlsx%5dx%20Sexo%20Gr&#225;fico%202" TargetMode="Externa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IGILACIA%20NO%20TRANSMISIBLES\BASE%20VIOLENCIA%20FAMILIAR\ANALISIS%20VIOLENCIA%20FAM\BASE%20VIOLENCIA%20FAM..xlsx!x%20etapa%20vida!%5bBASE%20VIOLENCIA%20FAM..xlsx%5dx%20etapa%20vida%20Gr&#225;fico%2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oleObject" Target="file:///E:\VIGILACIA%20NO%20TRANSMISIBLES\BASE%20VIOLENCIA%20FAMILIAR\ANALISIS%20VIOLENCIA%20FAM\BASE%20VIOLENCIA%20FAM..xlsx!Gest!%5bBASE%20VIOLENCIA%20FAM..xlsx%5dGest%20Gr&#225;fico%202" TargetMode="Externa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VIGILACIA%20NO%20TRANSMISIBLES\BASE%20VIOLENCIA%20FAMILIAR\ANALISIS%20VIOLENCIA%20FAM\BASE%20VIOLENCIA%20FAM..xlsx!estado%20agres!%5bBASE%20VIOLENCIA%20FAM..xlsx%5destado%20agres%20Gr&#225;fico%20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oleObject" Target="file:///E:\VIGILACIA%20NO%20TRANSMISIBLES\BASE%20VIOLENCIA%20FAMILIAR\ANALISIS%20VIOLENCIA%20FAM\BASE%20VIOLENCIA%20FAM..xlsx!tipos%20violenc!%5bBASE%20VIOLENCIA%20FAM..xlsx%5dtipos%20violenc%20Gr&#225;fico%201" TargetMode="Externa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9 Imagen">
            <a:extLst>
              <a:ext uri="{FF2B5EF4-FFF2-40B4-BE49-F238E27FC236}">
                <a16:creationId xmlns:a16="http://schemas.microsoft.com/office/drawing/2014/main" id="{0F790BFD-7602-4D2C-9ECF-2864FFB59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26" y="847944"/>
            <a:ext cx="1117408" cy="147495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99E3586-EF86-4849-84B7-DBA13325C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49" y="962426"/>
            <a:ext cx="1575822" cy="148502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25310B9-BC8F-4B70-AFE0-7367CDCF0D7A}"/>
              </a:ext>
            </a:extLst>
          </p:cNvPr>
          <p:cNvSpPr/>
          <p:nvPr/>
        </p:nvSpPr>
        <p:spPr>
          <a:xfrm>
            <a:off x="667660" y="2320047"/>
            <a:ext cx="10856684" cy="85495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5801" b="1" dirty="0"/>
              <a:t>Vigilancia Daños No Transmisibles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D15AFD5-0A5B-4777-B954-25DCD71D4FA7}"/>
              </a:ext>
            </a:extLst>
          </p:cNvPr>
          <p:cNvSpPr/>
          <p:nvPr/>
        </p:nvSpPr>
        <p:spPr>
          <a:xfrm>
            <a:off x="2190420" y="5300868"/>
            <a:ext cx="8044071" cy="5947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4000" b="1" dirty="0">
                <a:solidFill>
                  <a:schemeClr val="tx1"/>
                </a:solidFill>
              </a:rPr>
              <a:t>Provincia de Alto Amazonas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34362C8-6933-448F-8577-95CE2B55C726}"/>
              </a:ext>
            </a:extLst>
          </p:cNvPr>
          <p:cNvSpPr/>
          <p:nvPr/>
        </p:nvSpPr>
        <p:spPr>
          <a:xfrm>
            <a:off x="4166972" y="6109254"/>
            <a:ext cx="3693449" cy="422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200" b="1" dirty="0">
                <a:solidFill>
                  <a:schemeClr val="tx1"/>
                </a:solidFill>
              </a:rPr>
              <a:t>Año – 2026 (</a:t>
            </a:r>
            <a:r>
              <a:rPr lang="es-PE" sz="3200" b="1" dirty="0" err="1">
                <a:solidFill>
                  <a:schemeClr val="tx1"/>
                </a:solidFill>
              </a:rPr>
              <a:t>sem</a:t>
            </a:r>
            <a:r>
              <a:rPr lang="es-PE" sz="3200" b="1" dirty="0">
                <a:solidFill>
                  <a:schemeClr val="tx1"/>
                </a:solidFill>
              </a:rPr>
              <a:t> 07)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9F881C-0A5F-4F4C-83C4-AA5CA63788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742" r="1650" b="-1"/>
          <a:stretch/>
        </p:blipFill>
        <p:spPr>
          <a:xfrm>
            <a:off x="269633" y="226769"/>
            <a:ext cx="4068012" cy="65132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3E5C411-A859-4EEE-9D72-64804ED6A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129" y="168322"/>
            <a:ext cx="2849218" cy="79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70F39BC-38B7-4456-83EA-912356540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828" y="201188"/>
            <a:ext cx="768014" cy="64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651A23A-9894-47CD-BCFF-BE5CA13BAC2B}"/>
              </a:ext>
            </a:extLst>
          </p:cNvPr>
          <p:cNvSpPr/>
          <p:nvPr/>
        </p:nvSpPr>
        <p:spPr>
          <a:xfrm>
            <a:off x="8940618" y="226772"/>
            <a:ext cx="1998025" cy="5329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Centro Nacional de Epidemiologia, Prevención y Control de Enfermedades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7242727-06BF-4945-9C1B-0AE4828D2771}"/>
              </a:ext>
            </a:extLst>
          </p:cNvPr>
          <p:cNvSpPr/>
          <p:nvPr/>
        </p:nvSpPr>
        <p:spPr>
          <a:xfrm>
            <a:off x="7190325" y="226771"/>
            <a:ext cx="1744398" cy="5438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Gerencia Regional de salud Dirección de Red de Salud AA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DCC83E5-7F2B-463F-8E6B-4A6F7CFC9130}"/>
              </a:ext>
            </a:extLst>
          </p:cNvPr>
          <p:cNvSpPr/>
          <p:nvPr/>
        </p:nvSpPr>
        <p:spPr>
          <a:xfrm>
            <a:off x="4337645" y="1174601"/>
            <a:ext cx="4030868" cy="7941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8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Epidemiología DRSAA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54A7091-FE1B-4F92-A058-8947BBF6DA51}"/>
              </a:ext>
            </a:extLst>
          </p:cNvPr>
          <p:cNvSpPr/>
          <p:nvPr/>
        </p:nvSpPr>
        <p:spPr>
          <a:xfrm>
            <a:off x="1212769" y="3336293"/>
            <a:ext cx="9999371" cy="17819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PE" sz="3200" b="1" dirty="0">
                <a:solidFill>
                  <a:schemeClr val="tx1"/>
                </a:solidFill>
              </a:rPr>
              <a:t>-Diabetes			          - Intento de suicidio</a:t>
            </a:r>
          </a:p>
          <a:p>
            <a:r>
              <a:rPr lang="es-PE" sz="3200" b="1" dirty="0">
                <a:solidFill>
                  <a:schemeClr val="tx1"/>
                </a:solidFill>
              </a:rPr>
              <a:t>-Accidente transito		- Primer episodio psicótico</a:t>
            </a:r>
          </a:p>
          <a:p>
            <a:r>
              <a:rPr lang="es-PE" sz="3200" b="1" dirty="0">
                <a:solidFill>
                  <a:schemeClr val="tx1"/>
                </a:solidFill>
              </a:rPr>
              <a:t>-Violencia familiar		- Depresión moderada y grave</a:t>
            </a:r>
          </a:p>
        </p:txBody>
      </p:sp>
    </p:spTree>
    <p:extLst>
      <p:ext uri="{BB962C8B-B14F-4D97-AF65-F5344CB8AC3E}">
        <p14:creationId xmlns:p14="http://schemas.microsoft.com/office/powerpoint/2010/main" val="370803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D79643A-7AF6-4B35-A6DC-B7757E8581E1}"/>
              </a:ext>
            </a:extLst>
          </p:cNvPr>
          <p:cNvSpPr/>
          <p:nvPr/>
        </p:nvSpPr>
        <p:spPr>
          <a:xfrm>
            <a:off x="1133061" y="2505886"/>
            <a:ext cx="9925878" cy="2238392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00" b="1" dirty="0"/>
              <a:t>Vigilancia depresión moderada y grave</a:t>
            </a:r>
          </a:p>
        </p:txBody>
      </p:sp>
    </p:spTree>
    <p:extLst>
      <p:ext uri="{BB962C8B-B14F-4D97-AF65-F5344CB8AC3E}">
        <p14:creationId xmlns:p14="http://schemas.microsoft.com/office/powerpoint/2010/main" val="310347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0298B3F-2D35-4A72-8E18-9C38785FD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494200"/>
              </p:ext>
            </p:extLst>
          </p:nvPr>
        </p:nvGraphicFramePr>
        <p:xfrm>
          <a:off x="133350" y="1576388"/>
          <a:ext cx="5648325" cy="3552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648243" imgH="3276724" progId="Excel.Sheet.12">
                  <p:link updateAutomatic="1"/>
                </p:oleObj>
              </mc:Choice>
              <mc:Fallback>
                <p:oleObj name="Worksheet" r:id="rId2" imgW="5648243" imgH="327672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3350" y="1576388"/>
                        <a:ext cx="5648325" cy="3552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918E300-F634-4769-83DB-8CAA8B291C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688225"/>
              </p:ext>
            </p:extLst>
          </p:nvPr>
        </p:nvGraphicFramePr>
        <p:xfrm>
          <a:off x="6081713" y="1597025"/>
          <a:ext cx="5992812" cy="351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81829" imgH="4095702" progId="Excel.Sheet.12">
                  <p:link updateAutomatic="1"/>
                </p:oleObj>
              </mc:Choice>
              <mc:Fallback>
                <p:oleObj name="Worksheet" r:id="rId4" imgW="7581829" imgH="40957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1713" y="1597025"/>
                        <a:ext cx="5992812" cy="351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36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3D7A687-1B28-4340-B38B-469D5586F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058158"/>
              </p:ext>
            </p:extLst>
          </p:nvPr>
        </p:nvGraphicFramePr>
        <p:xfrm>
          <a:off x="3192463" y="850900"/>
          <a:ext cx="558482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00628" imgH="4257662" progId="Excel.Sheet.12">
                  <p:link updateAutomatic="1"/>
                </p:oleObj>
              </mc:Choice>
              <mc:Fallback>
                <p:oleObj name="Worksheet" r:id="rId2" imgW="4800628" imgH="425766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2463" y="850900"/>
                        <a:ext cx="5584825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53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D79643A-7AF6-4B35-A6DC-B7757E8581E1}"/>
              </a:ext>
            </a:extLst>
          </p:cNvPr>
          <p:cNvSpPr/>
          <p:nvPr/>
        </p:nvSpPr>
        <p:spPr>
          <a:xfrm>
            <a:off x="1133061" y="2505886"/>
            <a:ext cx="9925878" cy="2238392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00" b="1" dirty="0"/>
              <a:t>Vigilancia episodio psicótico</a:t>
            </a:r>
          </a:p>
        </p:txBody>
      </p:sp>
    </p:spTree>
    <p:extLst>
      <p:ext uri="{BB962C8B-B14F-4D97-AF65-F5344CB8AC3E}">
        <p14:creationId xmlns:p14="http://schemas.microsoft.com/office/powerpoint/2010/main" val="288893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153176B-0CC3-4386-9B86-D3A5AF4F4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778110"/>
              </p:ext>
            </p:extLst>
          </p:nvPr>
        </p:nvGraphicFramePr>
        <p:xfrm>
          <a:off x="700088" y="2182813"/>
          <a:ext cx="5478462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648112" imgH="1666840" progId="Excel.Sheet.12">
                  <p:link updateAutomatic="1"/>
                </p:oleObj>
              </mc:Choice>
              <mc:Fallback>
                <p:oleObj name="Worksheet" r:id="rId2" imgW="4648112" imgH="16668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0088" y="2182813"/>
                        <a:ext cx="5478462" cy="196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E2F57A2-2CF2-49D4-938B-3B4911CF7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82843"/>
              </p:ext>
            </p:extLst>
          </p:nvPr>
        </p:nvGraphicFramePr>
        <p:xfrm>
          <a:off x="7292423" y="1360555"/>
          <a:ext cx="4350514" cy="4814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676595" imgH="3610092" progId="Excel.Sheet.12">
                  <p:link updateAutomatic="1"/>
                </p:oleObj>
              </mc:Choice>
              <mc:Fallback>
                <p:oleObj name="Worksheet" r:id="rId4" imgW="3676595" imgH="361009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92423" y="1360555"/>
                        <a:ext cx="4350514" cy="4814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0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6539410-19C8-4D0C-B1BA-15D29DF1B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054058"/>
              </p:ext>
            </p:extLst>
          </p:nvPr>
        </p:nvGraphicFramePr>
        <p:xfrm>
          <a:off x="3962399" y="831703"/>
          <a:ext cx="5234609" cy="438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267225" imgH="3571761" progId="Excel.Sheet.12">
                  <p:link updateAutomatic="1"/>
                </p:oleObj>
              </mc:Choice>
              <mc:Fallback>
                <p:oleObj name="Worksheet" r:id="rId2" imgW="4267225" imgH="35717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2399" y="831703"/>
                        <a:ext cx="5234609" cy="4381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69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D79643A-7AF6-4B35-A6DC-B7757E8581E1}"/>
              </a:ext>
            </a:extLst>
          </p:cNvPr>
          <p:cNvSpPr/>
          <p:nvPr/>
        </p:nvSpPr>
        <p:spPr>
          <a:xfrm>
            <a:off x="1133061" y="2505886"/>
            <a:ext cx="9925878" cy="2238392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00" b="1" dirty="0"/>
              <a:t>Vigilancia intento suicida</a:t>
            </a:r>
          </a:p>
        </p:txBody>
      </p:sp>
    </p:spTree>
    <p:extLst>
      <p:ext uri="{BB962C8B-B14F-4D97-AF65-F5344CB8AC3E}">
        <p14:creationId xmlns:p14="http://schemas.microsoft.com/office/powerpoint/2010/main" val="3996417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06B5CA2-33BF-414D-8D22-0DF6A98FE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28782"/>
              </p:ext>
            </p:extLst>
          </p:nvPr>
        </p:nvGraphicFramePr>
        <p:xfrm>
          <a:off x="6748569" y="2265018"/>
          <a:ext cx="4951306" cy="2089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724374" imgH="1571553" progId="Excel.Sheet.12">
                  <p:link updateAutomatic="1"/>
                </p:oleObj>
              </mc:Choice>
              <mc:Fallback>
                <p:oleObj name="Worksheet" r:id="rId2" imgW="3724374" imgH="157155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8569" y="2265018"/>
                        <a:ext cx="4951306" cy="2089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20FB598-5618-46A1-BB86-B80FCFDFC3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03003"/>
              </p:ext>
            </p:extLst>
          </p:nvPr>
        </p:nvGraphicFramePr>
        <p:xfrm>
          <a:off x="492125" y="1557131"/>
          <a:ext cx="580072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800759" imgH="3505088" progId="Excel.Sheet.12">
                  <p:link updateAutomatic="1"/>
                </p:oleObj>
              </mc:Choice>
              <mc:Fallback>
                <p:oleObj name="Worksheet" r:id="rId4" imgW="5800759" imgH="350508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125" y="1557131"/>
                        <a:ext cx="580072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6780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8EFE1BE-E073-4CD4-A319-BA43F94D04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679806"/>
              </p:ext>
            </p:extLst>
          </p:nvPr>
        </p:nvGraphicFramePr>
        <p:xfrm>
          <a:off x="435298" y="1388165"/>
          <a:ext cx="5660702" cy="4771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486147" imgH="3781500" progId="Excel.Sheet.12">
                  <p:link updateAutomatic="1"/>
                </p:oleObj>
              </mc:Choice>
              <mc:Fallback>
                <p:oleObj name="Worksheet" r:id="rId2" imgW="4486147" imgH="37815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5298" y="1388165"/>
                        <a:ext cx="5660702" cy="4771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3C3F908-7BC5-4798-9168-AC65F594E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679468"/>
              </p:ext>
            </p:extLst>
          </p:nvPr>
        </p:nvGraphicFramePr>
        <p:xfrm>
          <a:off x="6459866" y="1388165"/>
          <a:ext cx="5296836" cy="477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009972" imgH="3152824" progId="Excel.Sheet.12">
                  <p:link updateAutomatic="1"/>
                </p:oleObj>
              </mc:Choice>
              <mc:Fallback>
                <p:oleObj name="Worksheet" r:id="rId4" imgW="4009972" imgH="315282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9866" y="1388165"/>
                        <a:ext cx="5296836" cy="4771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91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6264EDD-BE25-48B5-B02D-9E0C268A3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92834"/>
              </p:ext>
            </p:extLst>
          </p:nvPr>
        </p:nvGraphicFramePr>
        <p:xfrm>
          <a:off x="3264934" y="1675295"/>
          <a:ext cx="5662131" cy="350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05313" imgH="2790843" progId="Excel.Sheet.12">
                  <p:link updateAutomatic="1"/>
                </p:oleObj>
              </mc:Choice>
              <mc:Fallback>
                <p:oleObj name="Worksheet" r:id="rId2" imgW="4505313" imgH="27908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64934" y="1675295"/>
                        <a:ext cx="5662131" cy="3507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38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8792D97-7F54-4537-BF03-7B0715BE0FC5}"/>
              </a:ext>
            </a:extLst>
          </p:cNvPr>
          <p:cNvSpPr/>
          <p:nvPr/>
        </p:nvSpPr>
        <p:spPr>
          <a:xfrm>
            <a:off x="1215887" y="2248162"/>
            <a:ext cx="9760225" cy="2361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00" b="1" dirty="0"/>
              <a:t>Vigilancia de Violencia Familiar</a:t>
            </a:r>
          </a:p>
        </p:txBody>
      </p:sp>
    </p:spTree>
    <p:extLst>
      <p:ext uri="{BB962C8B-B14F-4D97-AF65-F5344CB8AC3E}">
        <p14:creationId xmlns:p14="http://schemas.microsoft.com/office/powerpoint/2010/main" val="3405756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2B1BAFA-1392-47BF-BF79-2DF1EA6CA4ED}"/>
              </a:ext>
            </a:extLst>
          </p:cNvPr>
          <p:cNvSpPr/>
          <p:nvPr/>
        </p:nvSpPr>
        <p:spPr>
          <a:xfrm>
            <a:off x="642730" y="1994190"/>
            <a:ext cx="10906539" cy="249829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Vigilancia de Lesiones por Accidentes de Transito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kern="0" dirty="0">
                <a:solidFill>
                  <a:prstClr val="white"/>
                </a:solidFill>
                <a:latin typeface="Calibri" panose="020F0502020204030204"/>
              </a:rPr>
              <a:t>(NTS </a:t>
            </a:r>
            <a:r>
              <a:rPr lang="es-PE" sz="2400" b="1" kern="0" dirty="0" err="1">
                <a:solidFill>
                  <a:prstClr val="white"/>
                </a:solidFill>
                <a:latin typeface="Calibri" panose="020F0502020204030204"/>
              </a:rPr>
              <a:t>N°</a:t>
            </a:r>
            <a:r>
              <a:rPr lang="es-PE" sz="2400" b="1" kern="0" dirty="0">
                <a:solidFill>
                  <a:prstClr val="white"/>
                </a:solidFill>
                <a:latin typeface="Calibri" panose="020F0502020204030204"/>
              </a:rPr>
              <a:t> 055 - MINSA/DGE-V.01)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33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8E1A563-D86A-4182-B4F3-FD3DC20B0BB9}"/>
              </a:ext>
            </a:extLst>
          </p:cNvPr>
          <p:cNvSpPr/>
          <p:nvPr/>
        </p:nvSpPr>
        <p:spPr>
          <a:xfrm>
            <a:off x="275227" y="6034793"/>
            <a:ext cx="1908313" cy="424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</a:t>
            </a:r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-V.E. </a:t>
            </a:r>
            <a:r>
              <a:rPr lang="es-PE" sz="900" b="1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Acctran</a:t>
            </a:r>
            <a:endParaRPr lang="es-PE" sz="9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</a:t>
            </a:r>
            <a:r>
              <a:rPr lang="es-PE" sz="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DRSAA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A2599D2-2498-490E-9EAA-DEBF24E13FA4}"/>
              </a:ext>
            </a:extLst>
          </p:cNvPr>
          <p:cNvSpPr/>
          <p:nvPr/>
        </p:nvSpPr>
        <p:spPr>
          <a:xfrm>
            <a:off x="6241775" y="6034793"/>
            <a:ext cx="2092946" cy="424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</a:t>
            </a:r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-V.E. </a:t>
            </a:r>
            <a:r>
              <a:rPr lang="es-PE" sz="900" b="1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Acctran</a:t>
            </a:r>
            <a:endParaRPr lang="es-PE" sz="9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</a:t>
            </a:r>
            <a:r>
              <a:rPr lang="es-PE" sz="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DRSAA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0ABB327-A15B-4E7B-AA97-9B2EA9534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898501"/>
              </p:ext>
            </p:extLst>
          </p:nvPr>
        </p:nvGraphicFramePr>
        <p:xfrm>
          <a:off x="274638" y="2070652"/>
          <a:ext cx="52609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71989" imgH="3095598" progId="Excel.Sheet.12">
                  <p:link updateAutomatic="1"/>
                </p:oleObj>
              </mc:Choice>
              <mc:Fallback>
                <p:oleObj name="Worksheet" r:id="rId3" imgW="4571989" imgH="30955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638" y="2070652"/>
                        <a:ext cx="52609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B8B43EB-FE8B-4FA5-AAE6-FEB4D6D14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570621"/>
              </p:ext>
            </p:extLst>
          </p:nvPr>
        </p:nvGraphicFramePr>
        <p:xfrm>
          <a:off x="5883966" y="1181376"/>
          <a:ext cx="6033674" cy="4846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229295" imgH="4200436" progId="Excel.Sheet.12">
                  <p:link updateAutomatic="1"/>
                </p:oleObj>
              </mc:Choice>
              <mc:Fallback>
                <p:oleObj name="Worksheet" r:id="rId5" imgW="5229295" imgH="420043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3966" y="1181376"/>
                        <a:ext cx="6033674" cy="4846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045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09AE99B-2D83-464C-928A-690C4C4B2695}"/>
              </a:ext>
            </a:extLst>
          </p:cNvPr>
          <p:cNvSpPr/>
          <p:nvPr/>
        </p:nvSpPr>
        <p:spPr>
          <a:xfrm>
            <a:off x="235209" y="6321287"/>
            <a:ext cx="2431790" cy="424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</a:t>
            </a:r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-V.E. </a:t>
            </a:r>
            <a:r>
              <a:rPr lang="es-PE" sz="900" b="1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Acctran</a:t>
            </a:r>
            <a:endParaRPr lang="es-PE" sz="9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</a:t>
            </a:r>
            <a:r>
              <a:rPr lang="es-PE" sz="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DRSAA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45C3324-194E-47E9-A113-1B13991A031C}"/>
              </a:ext>
            </a:extLst>
          </p:cNvPr>
          <p:cNvSpPr/>
          <p:nvPr/>
        </p:nvSpPr>
        <p:spPr>
          <a:xfrm>
            <a:off x="2666999" y="324677"/>
            <a:ext cx="7311887" cy="424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accidentes de tránsito, según lugar de ocurrencia, Distrito Yurimaguas, Provincia de Alto Amazonas, Año 2026 (Sem07) </a:t>
            </a:r>
            <a:r>
              <a:rPr lang="es-PE" sz="1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DRSAA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448C64A-3DA7-499B-AE5F-668EFF40D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65664"/>
              </p:ext>
            </p:extLst>
          </p:nvPr>
        </p:nvGraphicFramePr>
        <p:xfrm>
          <a:off x="4001261" y="1022094"/>
          <a:ext cx="4187686" cy="5398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104999" imgH="3362293" progId="Excel.Sheet.12">
                  <p:link updateAutomatic="1"/>
                </p:oleObj>
              </mc:Choice>
              <mc:Fallback>
                <p:oleObj name="Worksheet" r:id="rId2" imgW="2104999" imgH="336229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1261" y="1022094"/>
                        <a:ext cx="4187686" cy="5398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398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1CEE566-C0F8-460F-A4DB-BEC6FEDC5F13}"/>
              </a:ext>
            </a:extLst>
          </p:cNvPr>
          <p:cNvSpPr/>
          <p:nvPr/>
        </p:nvSpPr>
        <p:spPr>
          <a:xfrm>
            <a:off x="593019" y="6158602"/>
            <a:ext cx="2092946" cy="424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</a:t>
            </a:r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-V.E. </a:t>
            </a:r>
            <a:r>
              <a:rPr lang="es-PE" sz="900" b="1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Acctran</a:t>
            </a:r>
            <a:endParaRPr lang="es-PE" sz="900" b="1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PE" sz="9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</a:t>
            </a:r>
            <a:r>
              <a:rPr lang="es-PE" sz="9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DRSAA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3CA6627-5067-465C-AC88-6334A1E8B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3952"/>
              </p:ext>
            </p:extLst>
          </p:nvPr>
        </p:nvGraphicFramePr>
        <p:xfrm>
          <a:off x="157987" y="992117"/>
          <a:ext cx="5938013" cy="5166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05261" imgH="3571761" progId="Excel.Sheet.12">
                  <p:link updateAutomatic="1"/>
                </p:oleObj>
              </mc:Choice>
              <mc:Fallback>
                <p:oleObj name="Worksheet" r:id="rId2" imgW="4105261" imgH="35717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987" y="992117"/>
                        <a:ext cx="5938013" cy="5166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3E85532-1E08-4DBC-9281-282D44EB5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48714"/>
              </p:ext>
            </p:extLst>
          </p:nvPr>
        </p:nvGraphicFramePr>
        <p:xfrm>
          <a:off x="6400801" y="1955731"/>
          <a:ext cx="5380382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724505" imgH="2866965" progId="Excel.Sheet.12">
                  <p:link updateAutomatic="1"/>
                </p:oleObj>
              </mc:Choice>
              <mc:Fallback>
                <p:oleObj name="Worksheet" r:id="rId4" imgW="4724505" imgH="286696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0801" y="1955731"/>
                        <a:ext cx="5380382" cy="349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795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04C032-5A36-43D1-96BE-D9937077A418}"/>
              </a:ext>
            </a:extLst>
          </p:cNvPr>
          <p:cNvSpPr/>
          <p:nvPr/>
        </p:nvSpPr>
        <p:spPr>
          <a:xfrm>
            <a:off x="1398103" y="2700655"/>
            <a:ext cx="9395792" cy="1394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00" b="1" dirty="0"/>
              <a:t>Vigilancia de Diabetes</a:t>
            </a:r>
          </a:p>
        </p:txBody>
      </p:sp>
    </p:spTree>
    <p:extLst>
      <p:ext uri="{BB962C8B-B14F-4D97-AF65-F5344CB8AC3E}">
        <p14:creationId xmlns:p14="http://schemas.microsoft.com/office/powerpoint/2010/main" val="28787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EA42C28-0A4D-48CB-A39A-98260BD874CE}"/>
              </a:ext>
            </a:extLst>
          </p:cNvPr>
          <p:cNvSpPr/>
          <p:nvPr/>
        </p:nvSpPr>
        <p:spPr>
          <a:xfrm>
            <a:off x="583095" y="6026799"/>
            <a:ext cx="2041092" cy="371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Notiweb-Vig</a:t>
            </a:r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Diabetes</a:t>
            </a:r>
          </a:p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DRSAA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005681E-D089-4029-A446-FD150F44A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417013"/>
              </p:ext>
            </p:extLst>
          </p:nvPr>
        </p:nvGraphicFramePr>
        <p:xfrm>
          <a:off x="1437861" y="705971"/>
          <a:ext cx="9316278" cy="5217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57856" imgH="3076703" progId="Excel.Sheet.12">
                  <p:link updateAutomatic="1"/>
                </p:oleObj>
              </mc:Choice>
              <mc:Fallback>
                <p:oleObj name="Worksheet" r:id="rId2" imgW="4857856" imgH="307670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7861" y="705971"/>
                        <a:ext cx="9316278" cy="5217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DEF31E93-41C8-4434-B87C-821C3F82C7AF}"/>
              </a:ext>
            </a:extLst>
          </p:cNvPr>
          <p:cNvSpPr/>
          <p:nvPr/>
        </p:nvSpPr>
        <p:spPr>
          <a:xfrm>
            <a:off x="6183359" y="1671275"/>
            <a:ext cx="861351" cy="426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1400" b="1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2024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932F68-AF0B-4500-A66D-5082D5345970}"/>
              </a:ext>
            </a:extLst>
          </p:cNvPr>
          <p:cNvSpPr/>
          <p:nvPr/>
        </p:nvSpPr>
        <p:spPr>
          <a:xfrm>
            <a:off x="3136003" y="1665633"/>
            <a:ext cx="878576" cy="426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1400" b="1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2022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8CB664B-72E0-4979-8AEA-6964A7D9439B}"/>
              </a:ext>
            </a:extLst>
          </p:cNvPr>
          <p:cNvSpPr/>
          <p:nvPr/>
        </p:nvSpPr>
        <p:spPr>
          <a:xfrm>
            <a:off x="7689553" y="1665633"/>
            <a:ext cx="895805" cy="363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1400" b="1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2025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B087AC1-6B61-4A1C-8D32-F8332ACEF796}"/>
              </a:ext>
            </a:extLst>
          </p:cNvPr>
          <p:cNvSpPr/>
          <p:nvPr/>
        </p:nvSpPr>
        <p:spPr>
          <a:xfrm>
            <a:off x="9143550" y="1665633"/>
            <a:ext cx="878578" cy="378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1400" b="1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2026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E953358-015B-4226-B0D8-3A1811936D1A}"/>
              </a:ext>
            </a:extLst>
          </p:cNvPr>
          <p:cNvSpPr/>
          <p:nvPr/>
        </p:nvSpPr>
        <p:spPr>
          <a:xfrm>
            <a:off x="4642195" y="1665633"/>
            <a:ext cx="878578" cy="378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1400" b="1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99958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798569-099E-45D3-BCEC-6106192A08B2}"/>
              </a:ext>
            </a:extLst>
          </p:cNvPr>
          <p:cNvSpPr/>
          <p:nvPr/>
        </p:nvSpPr>
        <p:spPr>
          <a:xfrm>
            <a:off x="3554412" y="6307101"/>
            <a:ext cx="2041092" cy="371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Notiweb-Vig</a:t>
            </a:r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Diabetes</a:t>
            </a:r>
          </a:p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DRSAA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47C839C-F90B-46CB-8EA8-7A1BF43E31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554448"/>
              </p:ext>
            </p:extLst>
          </p:nvPr>
        </p:nvGraphicFramePr>
        <p:xfrm>
          <a:off x="3810207" y="606977"/>
          <a:ext cx="4819626" cy="510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200550" imgH="4448235" progId="Excel.Sheet.12">
                  <p:link updateAutomatic="1"/>
                </p:oleObj>
              </mc:Choice>
              <mc:Fallback>
                <p:oleObj name="Worksheet" r:id="rId2" imgW="4200550" imgH="444823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207" y="606977"/>
                        <a:ext cx="4819626" cy="5103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247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6ECE6A6-3E1B-416D-9296-FA98255BF587}"/>
              </a:ext>
            </a:extLst>
          </p:cNvPr>
          <p:cNvSpPr/>
          <p:nvPr/>
        </p:nvSpPr>
        <p:spPr>
          <a:xfrm>
            <a:off x="919596" y="6459536"/>
            <a:ext cx="2041092" cy="371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</a:t>
            </a:r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-V.E. Diabetes</a:t>
            </a:r>
          </a:p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DRSAA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E46AEA9-F182-4451-B3AA-46C8490AD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51092"/>
              </p:ext>
            </p:extLst>
          </p:nvPr>
        </p:nvGraphicFramePr>
        <p:xfrm>
          <a:off x="3505200" y="419100"/>
          <a:ext cx="51816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81515" imgH="6019789" progId="Excel.Sheet.12">
                  <p:link updateAutomatic="1"/>
                </p:oleObj>
              </mc:Choice>
              <mc:Fallback>
                <p:oleObj name="Worksheet" r:id="rId2" imgW="5181515" imgH="601978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5200" y="419100"/>
                        <a:ext cx="518160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5237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524C6057-AE90-4189-AC1C-F2EC20940DE2}"/>
              </a:ext>
            </a:extLst>
          </p:cNvPr>
          <p:cNvSpPr/>
          <p:nvPr/>
        </p:nvSpPr>
        <p:spPr>
          <a:xfrm>
            <a:off x="238539" y="6021455"/>
            <a:ext cx="2041092" cy="371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</a:t>
            </a:r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-V.E. Diabetes</a:t>
            </a:r>
          </a:p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DRSAA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8E03ECE-0379-430E-9EAA-8F87D8750327}"/>
              </a:ext>
            </a:extLst>
          </p:cNvPr>
          <p:cNvSpPr/>
          <p:nvPr/>
        </p:nvSpPr>
        <p:spPr>
          <a:xfrm>
            <a:off x="6414052" y="6217544"/>
            <a:ext cx="2041092" cy="371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</a:t>
            </a:r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-V.E. Diabetes</a:t>
            </a:r>
          </a:p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DRSAA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FB090ED-6020-48FE-AFF2-86494451F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154739"/>
              </p:ext>
            </p:extLst>
          </p:nvPr>
        </p:nvGraphicFramePr>
        <p:xfrm>
          <a:off x="391824" y="1095720"/>
          <a:ext cx="5704176" cy="466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571989" imgH="3571761" progId="Excel.Sheet.12">
                  <p:link updateAutomatic="1"/>
                </p:oleObj>
              </mc:Choice>
              <mc:Fallback>
                <p:oleObj name="Worksheet" r:id="rId2" imgW="4571989" imgH="357176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1824" y="1095720"/>
                        <a:ext cx="5704176" cy="4666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E90E90D-3554-4FDA-B189-30E89EFFE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40000"/>
              </p:ext>
            </p:extLst>
          </p:nvPr>
        </p:nvGraphicFramePr>
        <p:xfrm>
          <a:off x="6414053" y="1095720"/>
          <a:ext cx="5353878" cy="4666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581436" imgH="3562313" progId="Excel.Sheet.12">
                  <p:link updateAutomatic="1"/>
                </p:oleObj>
              </mc:Choice>
              <mc:Fallback>
                <p:oleObj name="Worksheet" r:id="rId4" imgW="4581436" imgH="356231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14053" y="1095720"/>
                        <a:ext cx="5353878" cy="4666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9522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3C74453-7902-4E18-9F08-75309785B2D0}"/>
              </a:ext>
            </a:extLst>
          </p:cNvPr>
          <p:cNvSpPr/>
          <p:nvPr/>
        </p:nvSpPr>
        <p:spPr>
          <a:xfrm>
            <a:off x="407019" y="5943392"/>
            <a:ext cx="2041092" cy="371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</a:t>
            </a:r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-V.E. Diabetes</a:t>
            </a:r>
          </a:p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DRSAA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772F47-6282-4308-9293-A3508E39AEA3}"/>
              </a:ext>
            </a:extLst>
          </p:cNvPr>
          <p:cNvSpPr/>
          <p:nvPr/>
        </p:nvSpPr>
        <p:spPr>
          <a:xfrm>
            <a:off x="6414055" y="5824538"/>
            <a:ext cx="2041092" cy="371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</a:t>
            </a:r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-V.E. Diabetes</a:t>
            </a:r>
          </a:p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DRSAA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7937226-C45E-4827-B1AE-859ADB81B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285106"/>
              </p:ext>
            </p:extLst>
          </p:nvPr>
        </p:nvGraphicFramePr>
        <p:xfrm>
          <a:off x="6536015" y="731905"/>
          <a:ext cx="5506691" cy="4718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14735" imgH="3295619" progId="Excel.Sheet.12">
                  <p:link updateAutomatic="1"/>
                </p:oleObj>
              </mc:Choice>
              <mc:Fallback>
                <p:oleObj name="Worksheet" r:id="rId2" imgW="4314735" imgH="329561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36015" y="731905"/>
                        <a:ext cx="5506691" cy="4718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901DFFC-3021-4A53-B94C-458509AF2F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60802"/>
              </p:ext>
            </p:extLst>
          </p:nvPr>
        </p:nvGraphicFramePr>
        <p:xfrm>
          <a:off x="407019" y="972273"/>
          <a:ext cx="5647579" cy="4184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743401" imgH="3514805" progId="Excel.Sheet.12">
                  <p:link updateAutomatic="1"/>
                </p:oleObj>
              </mc:Choice>
              <mc:Fallback>
                <p:oleObj name="Worksheet" r:id="rId4" imgW="4743401" imgH="351480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019" y="972273"/>
                        <a:ext cx="5647579" cy="4184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941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BAE1D5-52CF-4AF9-BD88-8858AB495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 dirty="0"/>
          </a:p>
          <a:p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CF93D0-E449-41CF-B5EC-6A80DC95B121}"/>
              </a:ext>
            </a:extLst>
          </p:cNvPr>
          <p:cNvSpPr/>
          <p:nvPr/>
        </p:nvSpPr>
        <p:spPr>
          <a:xfrm>
            <a:off x="1265274" y="6205537"/>
            <a:ext cx="2041092" cy="371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Fuente: </a:t>
            </a:r>
            <a:r>
              <a:rPr lang="es-PE" sz="9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Notiweb-viol</a:t>
            </a:r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Fam.</a:t>
            </a:r>
          </a:p>
          <a:p>
            <a:pPr algn="l"/>
            <a:r>
              <a:rPr lang="es-PE" sz="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Elaborado: Epidemiologia DRSAA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CB613E4-4A55-45A2-8E46-0F687C76B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602984"/>
              </p:ext>
            </p:extLst>
          </p:nvPr>
        </p:nvGraphicFramePr>
        <p:xfrm>
          <a:off x="2285820" y="1120436"/>
          <a:ext cx="7283414" cy="427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05366" imgH="2876682" progId="Excel.Sheet.12">
                  <p:link updateAutomatic="1"/>
                </p:oleObj>
              </mc:Choice>
              <mc:Fallback>
                <p:oleObj name="Worksheet" r:id="rId2" imgW="4905366" imgH="287668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5820" y="1120436"/>
                        <a:ext cx="7283414" cy="427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029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404C032-5A36-43D1-96BE-D9937077A418}"/>
              </a:ext>
            </a:extLst>
          </p:cNvPr>
          <p:cNvSpPr/>
          <p:nvPr/>
        </p:nvSpPr>
        <p:spPr>
          <a:xfrm>
            <a:off x="1249017" y="2239618"/>
            <a:ext cx="9693965" cy="2650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00" b="1" dirty="0"/>
              <a:t>Vigilancia de </a:t>
            </a:r>
            <a:r>
              <a:rPr lang="es-PE" sz="6000" b="1" dirty="0" err="1"/>
              <a:t>Intoxicacion</a:t>
            </a:r>
            <a:r>
              <a:rPr lang="es-PE" sz="6000" b="1" dirty="0"/>
              <a:t> por plaguicidas</a:t>
            </a:r>
          </a:p>
        </p:txBody>
      </p:sp>
    </p:spTree>
    <p:extLst>
      <p:ext uri="{BB962C8B-B14F-4D97-AF65-F5344CB8AC3E}">
        <p14:creationId xmlns:p14="http://schemas.microsoft.com/office/powerpoint/2010/main" val="1965947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FEB1038-1740-47E4-AC39-D4ECC46AF02D}"/>
              </a:ext>
            </a:extLst>
          </p:cNvPr>
          <p:cNvSpPr/>
          <p:nvPr/>
        </p:nvSpPr>
        <p:spPr>
          <a:xfrm>
            <a:off x="1258957" y="556591"/>
            <a:ext cx="4253948" cy="9541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intoxicación por plaguicidas según IPRESS, provincia Alto Amazonas, año 2026-Sem07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695559B-93EA-42F1-9FB8-B6C523D7D482}"/>
              </a:ext>
            </a:extLst>
          </p:cNvPr>
          <p:cNvSpPr/>
          <p:nvPr/>
        </p:nvSpPr>
        <p:spPr>
          <a:xfrm>
            <a:off x="6679096" y="649357"/>
            <a:ext cx="4108174" cy="8613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intoxicación por plaguicidas según distrito, provincia Alto Amazonas, año 2026-Sem07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B2C24FB-7966-43F6-9D0F-EAD498992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152716"/>
              </p:ext>
            </p:extLst>
          </p:nvPr>
        </p:nvGraphicFramePr>
        <p:xfrm>
          <a:off x="1150938" y="2116138"/>
          <a:ext cx="4471987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514630" imgH="2400249" progId="Excel.Sheet.12">
                  <p:link updateAutomatic="1"/>
                </p:oleObj>
              </mc:Choice>
              <mc:Fallback>
                <p:oleObj name="Worksheet" r:id="rId2" imgW="3514630" imgH="24002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0938" y="2116138"/>
                        <a:ext cx="4471987" cy="333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5DBDF81-0AE8-4C0C-98D9-F7D83C6AE6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279983"/>
              </p:ext>
            </p:extLst>
          </p:nvPr>
        </p:nvGraphicFramePr>
        <p:xfrm>
          <a:off x="6361044" y="2115760"/>
          <a:ext cx="4929809" cy="3330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495734" imgH="1838248" progId="Excel.Sheet.12">
                  <p:link updateAutomatic="1"/>
                </p:oleObj>
              </mc:Choice>
              <mc:Fallback>
                <p:oleObj name="Worksheet" r:id="rId4" imgW="3495734" imgH="18382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1044" y="2115760"/>
                        <a:ext cx="4929809" cy="3330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5998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9100603-B7C8-4315-ACC3-7830952B4146}"/>
              </a:ext>
            </a:extLst>
          </p:cNvPr>
          <p:cNvSpPr/>
          <p:nvPr/>
        </p:nvSpPr>
        <p:spPr>
          <a:xfrm>
            <a:off x="2975889" y="459971"/>
            <a:ext cx="6240222" cy="6212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intoxicación por plaguicidas, por grupo </a:t>
            </a:r>
            <a:r>
              <a:rPr lang="es-PE" sz="1600" b="1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etáreo</a:t>
            </a:r>
            <a:r>
              <a:rPr lang="es-PE" sz="16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provincia Alto Amazonas, año 2026-Sem07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F8D7D77-01B2-4C9E-8D93-50A1B24A6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658800"/>
              </p:ext>
            </p:extLst>
          </p:nvPr>
        </p:nvGraphicFramePr>
        <p:xfrm>
          <a:off x="3209925" y="2098054"/>
          <a:ext cx="6305698" cy="3812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72146" imgH="3162272" progId="Excel.Sheet.12">
                  <p:link updateAutomatic="1"/>
                </p:oleObj>
              </mc:Choice>
              <mc:Fallback>
                <p:oleObj name="Worksheet" r:id="rId2" imgW="5772146" imgH="31622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09925" y="2098054"/>
                        <a:ext cx="6305698" cy="3812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082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8A3B52C-CA93-4A98-9529-20857ED3A1F2}"/>
              </a:ext>
            </a:extLst>
          </p:cNvPr>
          <p:cNvSpPr/>
          <p:nvPr/>
        </p:nvSpPr>
        <p:spPr>
          <a:xfrm>
            <a:off x="687689" y="478701"/>
            <a:ext cx="4962941" cy="860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intoxicación por plaguicidas, según circunstancias en las que ocurrió, provincia Alto Amazonas, año 2026-Sem07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03DF44E-791E-4BE1-B8CA-7372B3D1D38F}"/>
              </a:ext>
            </a:extLst>
          </p:cNvPr>
          <p:cNvSpPr/>
          <p:nvPr/>
        </p:nvSpPr>
        <p:spPr>
          <a:xfrm>
            <a:off x="6866292" y="478700"/>
            <a:ext cx="4557723" cy="8605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intoxicación por plaguicidas según vía de exposición, provincia Alto Amazonas, año 2026-Sem07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34A2A3B-C4DA-4C18-A884-90E6A69DA0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826039"/>
              </p:ext>
            </p:extLst>
          </p:nvPr>
        </p:nvGraphicFramePr>
        <p:xfrm>
          <a:off x="0" y="2093210"/>
          <a:ext cx="5882194" cy="421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05261" imgH="3124211" progId="Excel.Sheet.12">
                  <p:link updateAutomatic="1"/>
                </p:oleObj>
              </mc:Choice>
              <mc:Fallback>
                <p:oleObj name="Worksheet" r:id="rId2" imgW="4105261" imgH="31242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093210"/>
                        <a:ext cx="5882194" cy="421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7D580B2-90FD-4507-AFD7-5407BD071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456252"/>
              </p:ext>
            </p:extLst>
          </p:nvPr>
        </p:nvGraphicFramePr>
        <p:xfrm>
          <a:off x="6309808" y="2093210"/>
          <a:ext cx="5723166" cy="415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695891" imgH="3286171" progId="Excel.Sheet.12">
                  <p:link updateAutomatic="1"/>
                </p:oleObj>
              </mc:Choice>
              <mc:Fallback>
                <p:oleObj name="Worksheet" r:id="rId4" imgW="4695891" imgH="328617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9808" y="2093210"/>
                        <a:ext cx="5723166" cy="415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968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DCAD8BD-757C-412A-9025-DD921A3DE312}"/>
              </a:ext>
            </a:extLst>
          </p:cNvPr>
          <p:cNvSpPr/>
          <p:nvPr/>
        </p:nvSpPr>
        <p:spPr>
          <a:xfrm>
            <a:off x="828261" y="85617"/>
            <a:ext cx="4562216" cy="775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intoxicación por plaguicidas según signos y síntomas, provincia Alto Amazonas, año 2026-Sem07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BCFCD72-9489-4878-B8D6-5BC37C33D7B7}"/>
              </a:ext>
            </a:extLst>
          </p:cNvPr>
          <p:cNvSpPr/>
          <p:nvPr/>
        </p:nvSpPr>
        <p:spPr>
          <a:xfrm>
            <a:off x="7003465" y="85617"/>
            <a:ext cx="4562216" cy="8693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intoxicación por plaguicidas según evolución del caso, provincia Alto Amazonas, año 2026-Sem07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511B34C-C0C5-4ACC-99CC-D681271E35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128571"/>
              </p:ext>
            </p:extLst>
          </p:nvPr>
        </p:nvGraphicFramePr>
        <p:xfrm>
          <a:off x="6361043" y="1591660"/>
          <a:ext cx="5630986" cy="453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257777" imgH="3200333" progId="Excel.Sheet.12">
                  <p:link updateAutomatic="1"/>
                </p:oleObj>
              </mc:Choice>
              <mc:Fallback>
                <p:oleObj name="Worksheet" r:id="rId2" imgW="4257777" imgH="320033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61043" y="1591660"/>
                        <a:ext cx="5630986" cy="4530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54EB71C-F66F-4387-8E96-5A63D8E39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907964"/>
              </p:ext>
            </p:extLst>
          </p:nvPr>
        </p:nvGraphicFramePr>
        <p:xfrm>
          <a:off x="733036" y="1060174"/>
          <a:ext cx="4657441" cy="5339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295839" imgH="4676869" progId="Excel.Sheet.12">
                  <p:link updateAutomatic="1"/>
                </p:oleObj>
              </mc:Choice>
              <mc:Fallback>
                <p:oleObj name="Worksheet" r:id="rId4" imgW="4295839" imgH="467686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3036" y="1060174"/>
                        <a:ext cx="4657441" cy="53392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137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C09181D-0F0B-4A5C-9015-D45B84A67891}"/>
              </a:ext>
            </a:extLst>
          </p:cNvPr>
          <p:cNvSpPr/>
          <p:nvPr/>
        </p:nvSpPr>
        <p:spPr>
          <a:xfrm>
            <a:off x="2944660" y="2644170"/>
            <a:ext cx="6755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/>
              <a:t>GRACIAS POR SU ATENCIÓN</a:t>
            </a:r>
            <a:br>
              <a:rPr lang="es-PE" sz="3200" b="1" dirty="0"/>
            </a:br>
            <a:r>
              <a:rPr lang="es-PE" sz="3200" b="1" dirty="0">
                <a:hlinkClick r:id="rId2"/>
              </a:rPr>
              <a:t>epiloreto@dge.gob.pe</a:t>
            </a:r>
            <a:br>
              <a:rPr lang="es-PE" sz="3200" b="1" dirty="0"/>
            </a:br>
            <a:r>
              <a:rPr lang="es-PE" sz="3200" b="1" dirty="0"/>
              <a:t>aurepeltroche@gmail.com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302884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6C9FA34-5FF1-421F-94E0-195006E09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7" y="6126861"/>
            <a:ext cx="2438400" cy="42675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58E778D-5B2F-419C-964D-13BD7BAB4175}"/>
              </a:ext>
            </a:extLst>
          </p:cNvPr>
          <p:cNvSpPr/>
          <p:nvPr/>
        </p:nvSpPr>
        <p:spPr>
          <a:xfrm>
            <a:off x="1126434" y="570151"/>
            <a:ext cx="9939131" cy="771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600" b="1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violencia familiar por distrito,</a:t>
            </a:r>
            <a:r>
              <a:rPr lang="es-PE" sz="1600" b="1" baseline="0" dirty="0">
                <a:solidFill>
                  <a:sysClr val="windowText" lastClr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Provincia Alto Amazonas, año 2023-2026 (sem07)</a:t>
            </a:r>
            <a:endParaRPr lang="es-PE" sz="1600" b="1" dirty="0">
              <a:solidFill>
                <a:sysClr val="windowText" lastClr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0B8F3B0-2466-43AE-809F-038D79551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943003"/>
              </p:ext>
            </p:extLst>
          </p:nvPr>
        </p:nvGraphicFramePr>
        <p:xfrm>
          <a:off x="1660268" y="1341676"/>
          <a:ext cx="8871464" cy="4648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962724" imgH="3124211" progId="Excel.Sheet.12">
                  <p:link updateAutomatic="1"/>
                </p:oleObj>
              </mc:Choice>
              <mc:Fallback>
                <p:oleObj name="Worksheet" r:id="rId3" imgW="5962724" imgH="31242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0268" y="1341676"/>
                        <a:ext cx="8871464" cy="4648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16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AD0526-120C-4B18-9081-125DE9860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52" y="6359943"/>
            <a:ext cx="2334971" cy="42675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1CB9484-0ADE-4607-928C-32F6B6AA4C1C}"/>
              </a:ext>
            </a:extLst>
          </p:cNvPr>
          <p:cNvSpPr/>
          <p:nvPr/>
        </p:nvSpPr>
        <p:spPr>
          <a:xfrm>
            <a:off x="477907" y="306628"/>
            <a:ext cx="4662901" cy="5177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violencia familiar por IPRESS, provincia de Alto Amazonas, año 2025-2026 (sem07)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AB1282E-82D6-469A-8CFD-B28111ACE0BB}"/>
              </a:ext>
            </a:extLst>
          </p:cNvPr>
          <p:cNvSpPr/>
          <p:nvPr/>
        </p:nvSpPr>
        <p:spPr>
          <a:xfrm>
            <a:off x="6494497" y="1103244"/>
            <a:ext cx="4662901" cy="5177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violencia familiar, por sexo, provincia de Alto Amazonas, año 2026 (sem07)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7E9FA02-A617-4229-BA21-2646E7CB1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6490"/>
              </p:ext>
            </p:extLst>
          </p:nvPr>
        </p:nvGraphicFramePr>
        <p:xfrm>
          <a:off x="636104" y="824360"/>
          <a:ext cx="4660527" cy="5417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086095" imgH="4505191" progId="Excel.Sheet.12">
                  <p:link updateAutomatic="1"/>
                </p:oleObj>
              </mc:Choice>
              <mc:Fallback>
                <p:oleObj name="Worksheet" r:id="rId3" imgW="4086095" imgH="450519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104" y="824360"/>
                        <a:ext cx="4660527" cy="5417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039CAF9-DA42-45D1-A420-528F75D171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691293"/>
              </p:ext>
            </p:extLst>
          </p:nvPr>
        </p:nvGraphicFramePr>
        <p:xfrm>
          <a:off x="6096000" y="1790768"/>
          <a:ext cx="5748705" cy="430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133875" imgH="2743065" progId="Excel.Sheet.12">
                  <p:link updateAutomatic="1"/>
                </p:oleObj>
              </mc:Choice>
              <mc:Fallback>
                <p:oleObj name="Worksheet" r:id="rId5" imgW="4133875" imgH="274306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0" y="1790768"/>
                        <a:ext cx="5748705" cy="4305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72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207C14-2804-4981-B37C-E053F38EF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85" y="6163465"/>
            <a:ext cx="2334971" cy="4267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66D214-C540-42E8-8772-690B6CE0E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671" y="6204426"/>
            <a:ext cx="2334971" cy="42675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39676CA-D6C6-4156-B38D-F0ECFC181043}"/>
              </a:ext>
            </a:extLst>
          </p:cNvPr>
          <p:cNvSpPr/>
          <p:nvPr/>
        </p:nvSpPr>
        <p:spPr>
          <a:xfrm>
            <a:off x="769455" y="702948"/>
            <a:ext cx="5326545" cy="5177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violencia familiar por etapa de vida del agredido(a), provincia de Alto Amazonas, año 2026 (sem07)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A691B7-ABAC-41A5-8BB0-AFD759AC9EAE}"/>
              </a:ext>
            </a:extLst>
          </p:cNvPr>
          <p:cNvSpPr/>
          <p:nvPr/>
        </p:nvSpPr>
        <p:spPr>
          <a:xfrm>
            <a:off x="6714199" y="710605"/>
            <a:ext cx="5158886" cy="5177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violencia familiar, en gestante, provincia de Alto Amazonas, año 2026 (sem07)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52E1197-5E70-4511-B2C0-4EE7C718A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422275"/>
              </p:ext>
            </p:extLst>
          </p:nvPr>
        </p:nvGraphicFramePr>
        <p:xfrm>
          <a:off x="384601" y="1753922"/>
          <a:ext cx="6263911" cy="4142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133875" imgH="2733617" progId="Excel.Sheet.12">
                  <p:link updateAutomatic="1"/>
                </p:oleObj>
              </mc:Choice>
              <mc:Fallback>
                <p:oleObj name="Worksheet" r:id="rId3" imgW="4133875" imgH="273361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601" y="1753922"/>
                        <a:ext cx="6263911" cy="4142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FD777CD-2509-421F-A506-AFBA5F696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175348"/>
              </p:ext>
            </p:extLst>
          </p:nvPr>
        </p:nvGraphicFramePr>
        <p:xfrm>
          <a:off x="5729721" y="1753921"/>
          <a:ext cx="6369514" cy="413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562541" imgH="2733617" progId="Excel.Sheet.12">
                  <p:link updateAutomatic="1"/>
                </p:oleObj>
              </mc:Choice>
              <mc:Fallback>
                <p:oleObj name="Worksheet" r:id="rId5" imgW="4562541" imgH="273361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29721" y="1753921"/>
                        <a:ext cx="6369514" cy="4135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356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830E2D-A8F4-4DD5-AB0E-404FCC0AF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07" y="6075940"/>
            <a:ext cx="2334971" cy="42675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752564D-99AD-45AF-8720-44C1BA124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583" y="6082384"/>
            <a:ext cx="2334971" cy="42675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71855E9-96C4-4938-B22D-7B0487D011B9}"/>
              </a:ext>
            </a:extLst>
          </p:cNvPr>
          <p:cNvSpPr/>
          <p:nvPr/>
        </p:nvSpPr>
        <p:spPr>
          <a:xfrm>
            <a:off x="451753" y="722402"/>
            <a:ext cx="5326545" cy="5177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Casos de violencia familia, según estado del agresor(</a:t>
            </a:r>
            <a:r>
              <a:rPr lang="es-PE" sz="14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</a:t>
            </a:r>
            <a:r>
              <a:rPr lang="es-PE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), provincia de Alto Amazonas, año 2026 (sem07)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87BEB15-28AB-4077-9BA6-53D82856A7F0}"/>
              </a:ext>
            </a:extLst>
          </p:cNvPr>
          <p:cNvSpPr/>
          <p:nvPr/>
        </p:nvSpPr>
        <p:spPr>
          <a:xfrm>
            <a:off x="6271281" y="722402"/>
            <a:ext cx="5326545" cy="5177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Tipos de violencia familia, provincia de Alto Amazonas, año 2026 (sem07)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14B356D-4EB5-420D-8E55-805F20929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35295"/>
              </p:ext>
            </p:extLst>
          </p:nvPr>
        </p:nvGraphicFramePr>
        <p:xfrm>
          <a:off x="145774" y="1420193"/>
          <a:ext cx="6456487" cy="4413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562541" imgH="2733617" progId="Excel.Sheet.12">
                  <p:link updateAutomatic="1"/>
                </p:oleObj>
              </mc:Choice>
              <mc:Fallback>
                <p:oleObj name="Worksheet" r:id="rId3" imgW="4562541" imgH="273361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774" y="1420193"/>
                        <a:ext cx="6456487" cy="4413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AEAE2CC-2D08-4810-8C11-1D0CC5ACB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424150"/>
              </p:ext>
            </p:extLst>
          </p:nvPr>
        </p:nvGraphicFramePr>
        <p:xfrm>
          <a:off x="5924072" y="1643546"/>
          <a:ext cx="6267928" cy="437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562541" imgH="2733617" progId="Excel.Sheet.12">
                  <p:link updateAutomatic="1"/>
                </p:oleObj>
              </mc:Choice>
              <mc:Fallback>
                <p:oleObj name="Worksheet" r:id="rId5" imgW="4562541" imgH="273361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4072" y="1643546"/>
                        <a:ext cx="6267928" cy="4370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766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C67BAFDE-FE03-44D2-B5A1-43B16FB5A066}"/>
              </a:ext>
            </a:extLst>
          </p:cNvPr>
          <p:cNvSpPr/>
          <p:nvPr/>
        </p:nvSpPr>
        <p:spPr>
          <a:xfrm>
            <a:off x="1133061" y="2505886"/>
            <a:ext cx="9925878" cy="1650369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6000" b="1" dirty="0"/>
              <a:t>Vigilancia de salud mental</a:t>
            </a:r>
          </a:p>
        </p:txBody>
      </p:sp>
    </p:spTree>
    <p:extLst>
      <p:ext uri="{BB962C8B-B14F-4D97-AF65-F5344CB8AC3E}">
        <p14:creationId xmlns:p14="http://schemas.microsoft.com/office/powerpoint/2010/main" val="108193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8DF84BC-010F-4CE5-8BAC-948D83964F8C}"/>
              </a:ext>
            </a:extLst>
          </p:cNvPr>
          <p:cNvSpPr/>
          <p:nvPr/>
        </p:nvSpPr>
        <p:spPr>
          <a:xfrm>
            <a:off x="1656523" y="583094"/>
            <a:ext cx="8627164" cy="16432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36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IPRESS centinela </a:t>
            </a:r>
            <a:r>
              <a:rPr lang="es-PE" sz="24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 la vigilancia de salud mental (Primer episodio psicótico, intento de suicidio, depresión moderada y grave)</a:t>
            </a:r>
            <a:endParaRPr lang="es-PE" sz="2400" dirty="0">
              <a:solidFill>
                <a:schemeClr val="tx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DE9A858-0B7D-4EDD-9689-595DC7DB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582" y="3131188"/>
            <a:ext cx="4399722" cy="25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543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18568</TotalTime>
  <Words>550</Words>
  <Application>Microsoft Office PowerPoint</Application>
  <PresentationFormat>Panorámica</PresentationFormat>
  <Paragraphs>65</Paragraphs>
  <Slides>35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38</vt:i4>
      </vt:variant>
      <vt:variant>
        <vt:lpstr>Títulos de diapositiva</vt:lpstr>
      </vt:variant>
      <vt:variant>
        <vt:i4>35</vt:i4>
      </vt:variant>
    </vt:vector>
  </HeadingPairs>
  <TitlesOfParts>
    <vt:vector size="78" baseType="lpstr">
      <vt:lpstr>Arial</vt:lpstr>
      <vt:lpstr>Calibri</vt:lpstr>
      <vt:lpstr>Calibri Light</vt:lpstr>
      <vt:lpstr>Ebrima</vt:lpstr>
      <vt:lpstr>Tema de Office</vt:lpstr>
      <vt:lpstr>file:///E:\VIGILACIA%20NO%20TRANSMISIBLES\BASE%20VIOLENCIA%20FAMILIAR\ANALISIS%20VIOLENCIA%20FAM\BASE%20VIOLENCIA%20FAM..xlsx!x%20año!%5bBASE%20VIOLENCIA%20FAM..xlsx%5dx%20año%20Gráfico%201</vt:lpstr>
      <vt:lpstr>file:///E:\VIGILACIA%20NO%20TRANSMISIBLES\BASE%20VIOLENCIA%20FAMILIAR\ANALISIS%20VIOLENCIA%20FAM\BASE%20VIOLENCIA%20FAM..xlsx!x%20Distri!%5bBASE%20VIOLENCIA%20FAM..xlsx%5dx%20Distri%20Gráfico%201</vt:lpstr>
      <vt:lpstr>file:///E:\VIGILACIA%20NO%20TRANSMISIBLES\BASE%20VIOLENCIA%20FAMILIAR\ANALISIS%20VIOLENCIA%20FAM\BASE%20VIOLENCIA%20FAM..xlsx!x%20Establec!%5bBASE%20VIOLENCIA%20FAM..xlsx%5dx%20Establec%20Gráfico%202</vt:lpstr>
      <vt:lpstr>file:///E:\VIGILACIA%20NO%20TRANSMISIBLES\BASE%20VIOLENCIA%20FAMILIAR\ANALISIS%20VIOLENCIA%20FAM\BASE%20VIOLENCIA%20FAM..xlsx!x%20Sexo!%5bBASE%20VIOLENCIA%20FAM..xlsx%5dx%20Sexo%20Gráfico%202</vt:lpstr>
      <vt:lpstr>file:///E:\VIGILACIA%20NO%20TRANSMISIBLES\BASE%20VIOLENCIA%20FAMILIAR\ANALISIS%20VIOLENCIA%20FAM\BASE%20VIOLENCIA%20FAM..xlsx!x%20etapa%20vida!%5bBASE%20VIOLENCIA%20FAM..xlsx%5dx%20etapa%20vida%20Gráfico%201</vt:lpstr>
      <vt:lpstr>file:///E:\VIGILACIA%20NO%20TRANSMISIBLES\BASE%20VIOLENCIA%20FAMILIAR\ANALISIS%20VIOLENCIA%20FAM\BASE%20VIOLENCIA%20FAM..xlsx!Gest!%5bBASE%20VIOLENCIA%20FAM..xlsx%5dGest%20Gráfico%202</vt:lpstr>
      <vt:lpstr>file:///E:\VIGILACIA%20NO%20TRANSMISIBLES\BASE%20VIOLENCIA%20FAMILIAR\ANALISIS%20VIOLENCIA%20FAM\BASE%20VIOLENCIA%20FAM..xlsx!estado%20agres!%5bBASE%20VIOLENCIA%20FAM..xlsx%5destado%20agres%20Gráfico%202</vt:lpstr>
      <vt:lpstr>file:///E:\VIGILACIA%20NO%20TRANSMISIBLES\BASE%20VIOLENCIA%20FAMILIAR\ANALISIS%20VIOLENCIA%20FAM\BASE%20VIOLENCIA%20FAM..xlsx!tipos%20violenc!%5bBASE%20VIOLENCIA%20FAM..xlsx%5dtipos%20violenc%20Gráfico%201</vt:lpstr>
      <vt:lpstr>file:///E:\VIGILACIA%20NO%20TRANSMISIBLES\BASE%20SALUD%20MENTAL\ANALISIS%20SALUD%20MENTAL\T.D.%20DEPRESIO.xlsx!x%20DIST!%5bT.D.%20DEPRESIO.xlsx%5dx%20DIST%20Gráfico%201</vt:lpstr>
      <vt:lpstr>file:///E:\VIGILACIA%20NO%20TRANSMISIBLES\BASE%20SALUD%20MENTAL\ANALISIS%20SALUD%20MENTAL\T.D.%20DEPRESIO.xlsx!x%20IPRESS!%5bT.D.%20DEPRESIO.xlsx%5dx%20IPRESS%20Gráfico%201</vt:lpstr>
      <vt:lpstr>file:///E:\VIGILACIA%20NO%20TRANSMISIBLES\BASE%20SALUD%20MENTAL\ANALISIS%20SALUD%20MENTAL\T.D.%20DEPRESIO.xlsx!x%20Etapa%20vida!%5bT.D.%20DEPRESIO.xlsx%5dx%20Etapa%20vida%20Gráfico%203</vt:lpstr>
      <vt:lpstr>file:///E:\VIGILACIA%20NO%20TRANSMISIBLES\BASE%20SALUD%20MENTAL\ANALISIS%20SALUD%20MENTAL\T.D.%20EPISODIO%20PSICOTICO.xlsx!X%20IPRESS!F5C10:F9C16</vt:lpstr>
      <vt:lpstr>file:///E:\VIGILACIA%20NO%20TRANSMISIBLES\BASE%20SALUD%20MENTAL\ANALISIS%20SALUD%20MENTAL\T.D.%20EPISODIO%20PSICOTICO.xlsx!X%20mes!F3C10:F16C16</vt:lpstr>
      <vt:lpstr>file:///E:\VIGILACIA%20NO%20TRANSMISIBLES\BASE%20SALUD%20MENTAL\ANALISIS%20SALUD%20MENTAL\T.D.%20EPISODIO%20PSICOTICO.xlsx!X%20sexo!%5bT.D.%20EPISODIO%20PSICOTICO.xlsx%5dX%20sexo%20Gráfico%204</vt:lpstr>
      <vt:lpstr>file:///E:\VIGILACIA%20NO%20TRANSMISIBLES\BASE%20SALUD%20MENTAL\ANALISIS%20SALUD%20MENTAL\T.D.%20INTENTO%20SUICIDIO.xlsx!IPRRES!F6C10:F12C16</vt:lpstr>
      <vt:lpstr>file:///E:\VIGILACIA%20NO%20TRANSMISIBLES\BASE%20SALUD%20MENTAL\ANALISIS%20SALUD%20MENTAL\T.D.%20INTENTO%20SUICIDIO.xlsx!Años!%5bT.D.%20INTENTO%20SUICIDIO.xlsx%5dAños%20Gráfico%201</vt:lpstr>
      <vt:lpstr>file:///E:\VIGILACIA%20NO%20TRANSMISIBLES\BASE%20SALUD%20MENTAL\ANALISIS%20SALUD%20MENTAL\T.D.%20INTENTO%20SUICIDIO.xlsx!Etapa_vida!%5bT.D.%20INTENTO%20SUICIDIO.xlsx%5dEtapa_vida%20Gráfico%204</vt:lpstr>
      <vt:lpstr>file:///E:\VIGILACIA%20NO%20TRANSMISIBLES\BASE%20SALUD%20MENTAL\ANALISIS%20SALUD%20MENTAL\T.D.%20INTENTO%20SUICIDIO.xlsx!Sexo!%5bT.D.%20INTENTO%20SUICIDIO.xlsx%5dSexo%20Gráfico%203</vt:lpstr>
      <vt:lpstr>file:///E:\VIGILACIA%20NO%20TRANSMISIBLES\BASE%20SALUD%20MENTAL\ANALISIS%20SALUD%20MENTAL\T.D.%20INTENTO%20SUICIDIO.xlsx!Anteced_suicida!%5bT.D.%20INTENTO%20SUICIDIO.xlsx%5dAnteced_suicida%20Gráfico%201</vt:lpstr>
      <vt:lpstr>file:///E:\VIGILACIA%20NO%20TRANSMISIBLES\BASE%20ACCIDENTE%20TRANSITO\ANALISIS%20ACCIDENTE%20TRANSITO\T.D.%20ACCIDENTE%20DE%20TRANSITO.xlsx!%20año%20ipress!%5bT.D.%20ACCIDENTE%20DE%20TRANSITO.xlsx%5d%20año%20ipress%20Gráfico%202</vt:lpstr>
      <vt:lpstr>file:///E:\VIGILACIA%20NO%20TRANSMISIBLES\BASE%20ACCIDENTE%20TRANSITO\ANALISIS%20ACCIDENTE%20TRANSITO\T.D.%20ACCIDENTE%20DE%20TRANSITO.xlsx!%20año%20ipress!%5bT.D.%20ACCIDENTE%20DE%20TRANSITO.xlsx%5d%20año%20ipress%20Gráfico%201</vt:lpstr>
      <vt:lpstr>file:///E:\VIGILACIA%20NO%20TRANSMISIBLES\BASE%20ACCIDENTE%20TRANSITO\ANALISIS%20ACCIDENTE%20TRANSITO\T.D.%20ACCIDENTE%20DE%20TRANSITO.xlsx!Lugar%20de%20accid%20(3)!F9C6:F33C8</vt:lpstr>
      <vt:lpstr>file:///E:\VIGILACIA%20NO%20TRANSMISIBLES\BASE%20ACCIDENTE%20TRANSITO\ANALISIS%20ACCIDENTE%20TRANSITO\T.D.%20ACCIDENTE%20DE%20TRANSITO.xlsx!edad!%5bT.D.%20ACCIDENTE%20DE%20TRANSITO.xlsx%5dedad%20Gráfico%205</vt:lpstr>
      <vt:lpstr>file:///E:\VIGILACIA%20NO%20TRANSMISIBLES\BASE%20ACCIDENTE%20TRANSITO\ANALISIS%20ACCIDENTE%20TRANSITO\T.D.%20ACCIDENTE%20DE%20TRANSITO.xlsx!Momento%20acc!%5bT.D.%20ACCIDENTE%20DE%20TRANSITO.xlsx%5dMomento%20acc%20Gráfico%201</vt:lpstr>
      <vt:lpstr>file:///E:\VIGILACIA%20NO%20TRANSMISIBLES\BASE%20DIABETES\ANALISIS%20Diabetes\T.D.%20BASE%20DIABETES.xlsx!x%20ano,sem%20(2)!%5bT.D.%20BASE%20DIABETES.xlsx%5dx%20ano,sem%20(2)%20Gráfico%209</vt:lpstr>
      <vt:lpstr>file:///E:\VIGILACIA%20NO%20TRANSMISIBLES\BASE%20DIABETES\ANALISIS%20Diabetes\T.D.%20BASE%20DIABETES.xlsx!EESS%20!%5bT.D.%20BASE%20DIABETES.xlsx%5dEESS%20%20Gráfico%206</vt:lpstr>
      <vt:lpstr>file:///E:\VIGILACIA%20NO%20TRANSMISIBLES\BASE%20DIABETES\ANALISIS%20Diabetes\T.D.%20BASE%20DIABETES.xlsx!Notific%20vs%20Seguim%20(2)!%5bT.D.%20BASE%20DIABETES.xlsx%5dNotific%20vs%20Seguim%20(2)%20Gráfico%202</vt:lpstr>
      <vt:lpstr>file:///E:\VIGILACIA%20NO%20TRANSMISIBLES\BASE%20DIABETES\ANALISIS%20Diabetes\T.D.%20BASE%20DIABETES.xlsx!TAB%20Etapa%20vida!%5bT.D.%20BASE%20DIABETES.xlsx%5dTAB%20Etapa%20vida%20Gráfico%202</vt:lpstr>
      <vt:lpstr>file:///E:\VIGILACIA%20NO%20TRANSMISIBLES\BASE%20DIABETES\ANALISIS%20Diabetes\T.D.%20BASE%20DIABETES.xlsx!TAB%20Estado%20del%20caso!%5bT.D.%20BASE%20DIABETES.xlsx%5dTAB%20Estado%20del%20caso%20Gráfico%201</vt:lpstr>
      <vt:lpstr>file:///E:\VIGILACIA%20NO%20TRANSMISIBLES\BASE%20DIABETES\ANALISIS%20Diabetes\T.D.%20BASE%20DIABETES.xlsx!TAB%20Tipo%20diabet!%5bT.D.%20BASE%20DIABETES.xlsx%5dTAB%20Tipo%20diabet%20Gráfico%202</vt:lpstr>
      <vt:lpstr>file:///E:\VIGILACIA%20NO%20TRANSMISIBLES\BASE%20DIABETES\ANALISIS%20Diabetes\T.D.%20BASE%20DIABETES.xlsx!TAB%20Tipo%20de%20caso!%5bT.D.%20BASE%20DIABETES.xlsx%5dTAB%20Tipo%20de%20caso%20Gráfico%202</vt:lpstr>
      <vt:lpstr>file:///E:\VIGILACIA%20NO%20TRANSMISIBLES\BASE%20INTOXICACION%20PLAGUICIDA\ANALISIS%20INTOXICACION%20PLAG\BASE%20INTOX%20PLAGUI.xlsx!IPRESS!F3C6:F13C10</vt:lpstr>
      <vt:lpstr>file:///E:\VIGILACIA%20NO%20TRANSMISIBLES\BASE%20INTOXICACION%20PLAGUICIDA\ANALISIS%20INTOXICACION%20PLAG\BASE%20INTOX%20PLAGUI.xlsx!Distrito!F3C6:F10C10</vt:lpstr>
      <vt:lpstr>file:///E:\VIGILACIA%20NO%20TRANSMISIBLES\BASE%20INTOXICACION%20PLAGUICIDA\ANALISIS%20INTOXICACION%20PLAG\BASE%20INTOX%20PLAGUI.xlsx!Grupo_edad!%5bBASE%20INTOX%20PLAGUI.xlsx%5dGrupo_edad%20Gráfico%201</vt:lpstr>
      <vt:lpstr>file:///E:\VIGILACIA%20NO%20TRANSMISIBLES\BASE%20INTOXICACION%20PLAGUICIDA\ANALISIS%20INTOXICACION%20PLAG\BASE%20INTOX%20PLAGUI.xlsx!Circunstan!%5bBASE%20INTOX%20PLAGUI.xlsx%5dCircunstan%20Gráfico%201</vt:lpstr>
      <vt:lpstr>file:///E:\VIGILACIA%20NO%20TRANSMISIBLES\BASE%20INTOXICACION%20PLAGUICIDA\ANALISIS%20INTOXICACION%20PLAG\BASE%20INTOX%20PLAGUI.xlsx!Via%20exposion!%5bBASE%20INTOX%20PLAGUI.xlsx%5dVia%20exposion%20Gráfico%201</vt:lpstr>
      <vt:lpstr>file:///E:\VIGILACIA%20NO%20TRANSMISIBLES\BASE%20INTOXICACION%20PLAGUICIDA\ANALISIS%20INTOXICACION%20PLAG\BASE%20INTOX%20PLAGUI.xlsx!Evolucion!%5bBASE%20INTOX%20PLAGUI.xlsx%5dEvolucion%20Gráfico%201</vt:lpstr>
      <vt:lpstr>file:///E:\VIGILACIA%20NO%20TRANSMISIBLES\BASE%20INTOXICACION%20PLAGUICIDA\ANALISIS%20INTOXICACION%20PLAG\BASE%20INTOX%20PLAGUI.xlsx!Sintomas!%5bBASE%20INTOX%20PLAGUI.xlsx%5dSintomas%20Gráfico%203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VIGILAN_EPIDEMIOLOGI</dc:creator>
  <cp:lastModifiedBy>cesia saavedra shapiama</cp:lastModifiedBy>
  <cp:revision>1073</cp:revision>
  <dcterms:created xsi:type="dcterms:W3CDTF">2021-09-21T22:32:09Z</dcterms:created>
  <dcterms:modified xsi:type="dcterms:W3CDTF">2026-02-26T20:42:25Z</dcterms:modified>
</cp:coreProperties>
</file>