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9/17/2025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a:t>
            </a:r>
            <a:r>
              <a:rPr lang="es-ES" sz="4800" b="1">
                <a:solidFill>
                  <a:srgbClr val="002060"/>
                </a:solidFill>
                <a:latin typeface="Ebrima" panose="02000000000000000000" pitchFamily="2" charset="0"/>
                <a:ea typeface="Ebrima" panose="02000000000000000000" pitchFamily="2" charset="0"/>
                <a:cs typeface="Ebrima" panose="02000000000000000000" pitchFamily="2" charset="0"/>
              </a:rPr>
              <a:t>. 37), </a:t>
            </a: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2">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3"/>
          <a:stretch>
            <a:fillRect/>
          </a:stretch>
        </p:blipFill>
        <p:spPr>
          <a:xfrm>
            <a:off x="7227077" y="144640"/>
            <a:ext cx="1615580" cy="1012024"/>
          </a:xfrm>
          <a:prstGeom prst="rect">
            <a:avLst/>
          </a:prstGeom>
        </p:spPr>
      </p:pic>
      <p:pic>
        <p:nvPicPr>
          <p:cNvPr id="4" name="Imagen 3">
            <a:extLst>
              <a:ext uri="{FF2B5EF4-FFF2-40B4-BE49-F238E27FC236}">
                <a16:creationId xmlns:a16="http://schemas.microsoft.com/office/drawing/2014/main" id="{47C995D6-7911-4547-8853-35D5E4D3A9B3}"/>
              </a:ext>
            </a:extLst>
          </p:cNvPr>
          <p:cNvPicPr>
            <a:picLocks noChangeAspect="1"/>
          </p:cNvPicPr>
          <p:nvPr/>
        </p:nvPicPr>
        <p:blipFill>
          <a:blip r:embed="rId4"/>
          <a:stretch>
            <a:fillRect/>
          </a:stretch>
        </p:blipFill>
        <p:spPr>
          <a:xfrm>
            <a:off x="9812176" y="93840"/>
            <a:ext cx="1237595"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a:t>
            </a:r>
            <a:r>
              <a:rPr lang="es-PE" sz="2000" b="1">
                <a:latin typeface="Ebrima" panose="02000000000000000000" pitchFamily="2" charset="0"/>
                <a:ea typeface="Ebrima" panose="02000000000000000000" pitchFamily="2" charset="0"/>
                <a:cs typeface="Ebrima" panose="02000000000000000000" pitchFamily="2" charset="0"/>
              </a:rPr>
              <a:t>LA SE-37, </a:t>
            </a: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37CA5FC-7E91-4B02-8F80-6672F0CCB00B}"/>
              </a:ext>
            </a:extLst>
          </p:cNvPr>
          <p:cNvPicPr>
            <a:picLocks noChangeAspect="1"/>
          </p:cNvPicPr>
          <p:nvPr/>
        </p:nvPicPr>
        <p:blipFill>
          <a:blip r:embed="rId2"/>
          <a:stretch>
            <a:fillRect/>
          </a:stretch>
        </p:blipFill>
        <p:spPr>
          <a:xfrm>
            <a:off x="341746" y="1450565"/>
            <a:ext cx="11469254"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a:t>
            </a:r>
            <a:r>
              <a:rPr lang="es-PE" sz="2000" b="1">
                <a:latin typeface="Ebrima" panose="02000000000000000000" pitchFamily="2" charset="0"/>
                <a:ea typeface="Ebrima" panose="02000000000000000000" pitchFamily="2" charset="0"/>
                <a:cs typeface="Ebrima" panose="02000000000000000000" pitchFamily="2" charset="0"/>
              </a:rPr>
              <a:t>la SE-37, </a:t>
            </a:r>
            <a:endParaRPr lang="es-PE" sz="2000" b="1" dirty="0">
              <a:latin typeface="Ebrima" panose="02000000000000000000" pitchFamily="2" charset="0"/>
              <a:ea typeface="Ebrima" panose="02000000000000000000" pitchFamily="2" charset="0"/>
              <a:cs typeface="Ebrima" panose="02000000000000000000" pitchFamily="2" charset="0"/>
            </a:endParaRP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3F47BE75-1D92-4841-9E67-A1C89F5289CD}"/>
              </a:ext>
            </a:extLst>
          </p:cNvPr>
          <p:cNvPicPr>
            <a:picLocks noChangeAspect="1"/>
          </p:cNvPicPr>
          <p:nvPr/>
        </p:nvPicPr>
        <p:blipFill>
          <a:blip r:embed="rId2"/>
          <a:stretch>
            <a:fillRect/>
          </a:stretch>
        </p:blipFill>
        <p:spPr>
          <a:xfrm>
            <a:off x="341746" y="1329267"/>
            <a:ext cx="11494654" cy="4817533"/>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a:t>
            </a:r>
            <a:r>
              <a:rPr lang="es-PE" sz="2000" b="1">
                <a:latin typeface="Ebrima" panose="02000000000000000000" pitchFamily="2" charset="0"/>
                <a:ea typeface="Ebrima" panose="02000000000000000000" pitchFamily="2" charset="0"/>
                <a:cs typeface="Ebrima" panose="02000000000000000000" pitchFamily="2" charset="0"/>
              </a:rPr>
              <a:t>LA SE-37, </a:t>
            </a:r>
            <a:r>
              <a:rPr lang="es-PE" sz="2000" b="1" dirty="0">
                <a:latin typeface="Ebrima" panose="02000000000000000000" pitchFamily="2" charset="0"/>
                <a:ea typeface="Ebrima" panose="02000000000000000000" pitchFamily="2" charset="0"/>
                <a:cs typeface="Ebrima" panose="02000000000000000000" pitchFamily="2" charset="0"/>
              </a:rPr>
              <a:t>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A9D3AC31-D6D0-411C-97FD-FC48F30C889B}"/>
              </a:ext>
            </a:extLst>
          </p:cNvPr>
          <p:cNvPicPr>
            <a:picLocks noChangeAspect="1"/>
          </p:cNvPicPr>
          <p:nvPr/>
        </p:nvPicPr>
        <p:blipFill>
          <a:blip r:embed="rId2"/>
          <a:stretch>
            <a:fillRect/>
          </a:stretch>
        </p:blipFill>
        <p:spPr>
          <a:xfrm>
            <a:off x="170174" y="1718734"/>
            <a:ext cx="11851651" cy="4284134"/>
          </a:xfrm>
          <a:prstGeom prst="rect">
            <a:avLst/>
          </a:prstGeom>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CEA3DD4-0806-496A-AE31-B9899C049144}"/>
              </a:ext>
            </a:extLst>
          </p:cNvPr>
          <p:cNvPicPr>
            <a:picLocks noChangeAspect="1"/>
          </p:cNvPicPr>
          <p:nvPr/>
        </p:nvPicPr>
        <p:blipFill>
          <a:blip r:embed="rId2"/>
          <a:stretch>
            <a:fillRect/>
          </a:stretch>
        </p:blipFill>
        <p:spPr>
          <a:xfrm>
            <a:off x="139697" y="1647307"/>
            <a:ext cx="11904134" cy="4296293"/>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CD7171D7-086E-46E5-A746-334218220D46}"/>
              </a:ext>
            </a:extLst>
          </p:cNvPr>
          <p:cNvPicPr>
            <a:picLocks noChangeAspect="1"/>
          </p:cNvPicPr>
          <p:nvPr/>
        </p:nvPicPr>
        <p:blipFill>
          <a:blip r:embed="rId2"/>
          <a:stretch>
            <a:fillRect/>
          </a:stretch>
        </p:blipFill>
        <p:spPr>
          <a:xfrm>
            <a:off x="510208" y="1553290"/>
            <a:ext cx="10849940" cy="4005419"/>
          </a:xfrm>
          <a:prstGeom prst="rect">
            <a:avLst/>
          </a:prstGeom>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C59A9DD-942A-4924-A5C8-ACB70B2C1C74}"/>
              </a:ext>
            </a:extLst>
          </p:cNvPr>
          <p:cNvPicPr>
            <a:picLocks noChangeAspect="1"/>
          </p:cNvPicPr>
          <p:nvPr/>
        </p:nvPicPr>
        <p:blipFill>
          <a:blip r:embed="rId2"/>
          <a:stretch>
            <a:fillRect/>
          </a:stretch>
        </p:blipFill>
        <p:spPr>
          <a:xfrm>
            <a:off x="313443" y="1523999"/>
            <a:ext cx="11565114" cy="4499073"/>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a:t>
            </a:r>
            <a:r>
              <a:rPr lang="es-MX" sz="2000" b="1">
                <a:latin typeface="Ebrima" panose="02000000000000000000" pitchFamily="2" charset="0"/>
                <a:ea typeface="Ebrima" panose="02000000000000000000" pitchFamily="2" charset="0"/>
                <a:cs typeface="Ebrima" panose="02000000000000000000" pitchFamily="2" charset="0"/>
              </a:rPr>
              <a:t>. 37)</a:t>
            </a: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653C4BE3-F55A-463D-A429-1951798F175B}"/>
              </a:ext>
            </a:extLst>
          </p:cNvPr>
          <p:cNvPicPr>
            <a:picLocks noChangeAspect="1"/>
          </p:cNvPicPr>
          <p:nvPr/>
        </p:nvPicPr>
        <p:blipFill>
          <a:blip r:embed="rId2"/>
          <a:stretch>
            <a:fillRect/>
          </a:stretch>
        </p:blipFill>
        <p:spPr>
          <a:xfrm>
            <a:off x="5948304" y="2133599"/>
            <a:ext cx="5800725" cy="2980263"/>
          </a:xfrm>
          <a:prstGeom prst="rect">
            <a:avLst/>
          </a:prstGeom>
        </p:spPr>
      </p:pic>
      <p:pic>
        <p:nvPicPr>
          <p:cNvPr id="4" name="Imagen 3">
            <a:extLst>
              <a:ext uri="{FF2B5EF4-FFF2-40B4-BE49-F238E27FC236}">
                <a16:creationId xmlns:a16="http://schemas.microsoft.com/office/drawing/2014/main" id="{9FE19FCD-1BD5-4287-9BBC-71EDD1C8B254}"/>
              </a:ext>
            </a:extLst>
          </p:cNvPr>
          <p:cNvPicPr>
            <a:picLocks noChangeAspect="1"/>
          </p:cNvPicPr>
          <p:nvPr/>
        </p:nvPicPr>
        <p:blipFill rotWithShape="1">
          <a:blip r:embed="rId3"/>
          <a:srcRect l="20311" t="2385" r="16499" b="7053"/>
          <a:stretch/>
        </p:blipFill>
        <p:spPr>
          <a:xfrm>
            <a:off x="364067" y="2133599"/>
            <a:ext cx="5257800" cy="2980263"/>
          </a:xfrm>
          <a:prstGeom prst="rect">
            <a:avLst/>
          </a:prstGeom>
          <a:ln w="3175">
            <a:solidFill>
              <a:schemeClr val="tx1"/>
            </a:solidFill>
          </a:ln>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a:latin typeface="Arial" panose="020B0604020202020204" pitchFamily="34" charset="0"/>
                <a:cs typeface="Arial" panose="020B0604020202020204" pitchFamily="34" charset="0"/>
              </a:rPr>
              <a:t>*; </a:t>
            </a:r>
            <a:r>
              <a:rPr lang="es-MX" b="1">
                <a:latin typeface="Arial" panose="020B0604020202020204" pitchFamily="34" charset="0"/>
                <a:cs typeface="Arial" panose="020B0604020202020204" pitchFamily="34" charset="0"/>
              </a:rPr>
              <a:t>SE-37</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10EDC9EB-91EE-43A9-813D-C6C14ADC3ED7}"/>
              </a:ext>
            </a:extLst>
          </p:cNvPr>
          <p:cNvPicPr>
            <a:picLocks noChangeAspect="1"/>
          </p:cNvPicPr>
          <p:nvPr/>
        </p:nvPicPr>
        <p:blipFill>
          <a:blip r:embed="rId2"/>
          <a:stretch>
            <a:fillRect/>
          </a:stretch>
        </p:blipFill>
        <p:spPr>
          <a:xfrm>
            <a:off x="211666" y="1234068"/>
            <a:ext cx="11768667" cy="4802666"/>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a:t>
            </a:r>
            <a:r>
              <a:rPr lang="es-MX" sz="2000" b="1">
                <a:solidFill>
                  <a:schemeClr val="tx1"/>
                </a:solidFill>
                <a:latin typeface="Arial Narrow" panose="020B0606020202030204" pitchFamily="34" charset="0"/>
                <a:cs typeface="Arial" panose="020B0604020202020204" pitchFamily="34" charset="0"/>
              </a:rPr>
              <a:t>; SE-37</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E8A3E96F-0CE9-47B6-B493-A5A7DDC120F2}"/>
              </a:ext>
            </a:extLst>
          </p:cNvPr>
          <p:cNvPicPr>
            <a:picLocks noChangeAspect="1"/>
          </p:cNvPicPr>
          <p:nvPr/>
        </p:nvPicPr>
        <p:blipFill>
          <a:blip r:embed="rId2"/>
          <a:stretch>
            <a:fillRect/>
          </a:stretch>
        </p:blipFill>
        <p:spPr>
          <a:xfrm>
            <a:off x="160866" y="1479264"/>
            <a:ext cx="11870267" cy="4582869"/>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a:t>
            </a:r>
            <a:r>
              <a:rPr lang="es-PE" sz="2700" b="1">
                <a:latin typeface="Arial Narrow" panose="020B0606020202030204" pitchFamily="34" charset="0"/>
                <a:ea typeface="+mn-ea"/>
                <a:cs typeface="Arial" panose="020B0604020202020204" pitchFamily="34" charset="0"/>
              </a:rPr>
              <a:t>.37)</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954107"/>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Tnte. César López Rojas, </a:t>
            </a:r>
            <a:r>
              <a:rPr lang="es-PE" sz="1400">
                <a:effectLst/>
                <a:latin typeface="Arial" panose="020B0604020202020204" pitchFamily="34" charset="0"/>
                <a:ea typeface="Calibri" panose="020F0502020204030204" pitchFamily="34" charset="0"/>
              </a:rPr>
              <a:t>en (2) </a:t>
            </a:r>
            <a:r>
              <a:rPr lang="es-PE" sz="1400" dirty="0">
                <a:effectLst/>
                <a:latin typeface="Arial" panose="020B0604020202020204" pitchFamily="34" charset="0"/>
                <a:ea typeface="Calibri" panose="020F0502020204030204" pitchFamily="34" charset="0"/>
              </a:rPr>
              <a:t>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a:t>
            </a:r>
            <a:r>
              <a:rPr lang="es-PE" sz="1400">
                <a:solidFill>
                  <a:schemeClr val="tx1"/>
                </a:solidFill>
                <a:latin typeface="Arial" panose="020B0604020202020204" pitchFamily="34" charset="0"/>
                <a:ea typeface="Calibri" panose="020F0502020204030204" pitchFamily="34" charset="0"/>
              </a:rPr>
              <a:t>, Yurimaguas, en (1) distrito presenta </a:t>
            </a:r>
            <a:r>
              <a:rPr lang="es-PE" sz="1400" b="1" u="sng">
                <a:solidFill>
                  <a:schemeClr val="tx1"/>
                </a:solidFill>
                <a:latin typeface="Arial" panose="020B0604020202020204" pitchFamily="34" charset="0"/>
                <a:ea typeface="Calibri" panose="020F0502020204030204" pitchFamily="34" charset="0"/>
              </a:rPr>
              <a:t>sin variación</a:t>
            </a:r>
            <a:r>
              <a:rPr lang="es-PE" sz="1400">
                <a:solidFill>
                  <a:schemeClr val="tx1"/>
                </a:solidFill>
                <a:latin typeface="Arial" panose="020B0604020202020204" pitchFamily="34" charset="0"/>
                <a:ea typeface="Calibri" panose="020F0502020204030204" pitchFamily="34" charset="0"/>
              </a:rPr>
              <a:t>, </a:t>
            </a:r>
            <a:r>
              <a:rPr lang="es-PE" sz="1400">
                <a:effectLst/>
                <a:latin typeface="Arial" panose="020B0604020202020204" pitchFamily="34" charset="0"/>
                <a:ea typeface="Calibri" panose="020F0502020204030204" pitchFamily="34" charset="0"/>
              </a:rPr>
              <a:t>teniendo </a:t>
            </a:r>
            <a:r>
              <a:rPr lang="es-PE" sz="1400" dirty="0">
                <a:effectLst/>
                <a:latin typeface="Arial" panose="020B0604020202020204" pitchFamily="34" charset="0"/>
                <a:ea typeface="Calibri" panose="020F0502020204030204" pitchFamily="34" charset="0"/>
              </a:rPr>
              <a:t>en cuenta que hasta </a:t>
            </a:r>
            <a:r>
              <a:rPr lang="es-PE" sz="1400">
                <a:effectLst/>
                <a:latin typeface="Arial" panose="020B0604020202020204" pitchFamily="34" charset="0"/>
                <a:ea typeface="Calibri" panose="020F0502020204030204" pitchFamily="34" charset="0"/>
              </a:rPr>
              <a:t>la SE-37 </a:t>
            </a:r>
            <a:r>
              <a:rPr lang="es-PE" sz="1400" dirty="0">
                <a:effectLst/>
                <a:latin typeface="Arial" panose="020B0604020202020204" pitchFamily="34" charset="0"/>
                <a:ea typeface="Calibri" panose="020F0502020204030204" pitchFamily="34" charset="0"/>
              </a:rPr>
              <a:t>del 2025, se </a:t>
            </a:r>
            <a:r>
              <a:rPr lang="es-PE" sz="1400">
                <a:effectLst/>
                <a:latin typeface="Arial" panose="020B0604020202020204" pitchFamily="34" charset="0"/>
                <a:ea typeface="Calibri" panose="020F0502020204030204" pitchFamily="34" charset="0"/>
              </a:rPr>
              <a:t>notificó 1</a:t>
            </a:r>
            <a:r>
              <a:rPr lang="es-PE" sz="1400" dirty="0">
                <a:effectLst/>
                <a:latin typeface="Arial" panose="020B0604020202020204" pitchFamily="34" charset="0"/>
                <a:ea typeface="Calibri" panose="020F0502020204030204" pitchFamily="34" charset="0"/>
              </a:rPr>
              <a:t>2</a:t>
            </a:r>
            <a:r>
              <a:rPr lang="es-PE" sz="1400">
                <a:latin typeface="Arial" panose="020B0604020202020204" pitchFamily="34" charset="0"/>
                <a:ea typeface="Calibri" panose="020F0502020204030204" pitchFamily="34" charset="0"/>
              </a:rPr>
              <a:t> </a:t>
            </a:r>
            <a:r>
              <a:rPr lang="es-PE" sz="1400" dirty="0">
                <a:effectLst/>
                <a:latin typeface="Arial" panose="020B0604020202020204" pitchFamily="34" charset="0"/>
                <a:ea typeface="Calibri" panose="020F0502020204030204" pitchFamily="34" charset="0"/>
              </a:rPr>
              <a:t>casos más que en el acumulado de </a:t>
            </a:r>
            <a:r>
              <a:rPr lang="es-PE" sz="1400">
                <a:effectLst/>
                <a:latin typeface="Arial" panose="020B0604020202020204" pitchFamily="34" charset="0"/>
                <a:ea typeface="Calibri" panose="020F0502020204030204" pitchFamily="34" charset="0"/>
              </a:rPr>
              <a:t>la SE-37 </a:t>
            </a:r>
            <a:r>
              <a:rPr lang="es-PE" sz="1400" dirty="0">
                <a:effectLst/>
                <a:latin typeface="Arial" panose="020B0604020202020204" pitchFamily="34" charset="0"/>
                <a:ea typeface="Calibri" panose="020F0502020204030204" pitchFamily="34" charset="0"/>
              </a:rPr>
              <a:t>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1CD98CDB-81E8-4671-A8C6-B9409DA51CA4}"/>
              </a:ext>
            </a:extLst>
          </p:cNvPr>
          <p:cNvPicPr>
            <a:picLocks noChangeAspect="1"/>
          </p:cNvPicPr>
          <p:nvPr/>
        </p:nvPicPr>
        <p:blipFill>
          <a:blip r:embed="rId2"/>
          <a:stretch>
            <a:fillRect/>
          </a:stretch>
        </p:blipFill>
        <p:spPr>
          <a:xfrm>
            <a:off x="47625" y="1629119"/>
            <a:ext cx="12096750" cy="3067050"/>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t>
            </a:r>
            <a:r>
              <a:rPr lang="es-PE" sz="1700" b="1">
                <a:latin typeface="Arial Narrow" panose="020B0606020202030204" pitchFamily="34" charset="0"/>
                <a:ea typeface="+mn-ea"/>
                <a:cs typeface="Arial" panose="020B0604020202020204" pitchFamily="34" charset="0"/>
              </a:rPr>
              <a:t>AL 37), </a:t>
            </a:r>
            <a:r>
              <a:rPr lang="es-PE" sz="1700" b="1" dirty="0">
                <a:latin typeface="Arial Narrow" panose="020B0606020202030204" pitchFamily="34" charset="0"/>
                <a:ea typeface="+mn-ea"/>
                <a:cs typeface="Arial" panose="020B0604020202020204" pitchFamily="34" charset="0"/>
              </a:rPr>
              <a:t>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E094550D-96D2-4B33-ADA2-E68901083E35}"/>
              </a:ext>
            </a:extLst>
          </p:cNvPr>
          <p:cNvPicPr>
            <a:picLocks noChangeAspect="1"/>
          </p:cNvPicPr>
          <p:nvPr/>
        </p:nvPicPr>
        <p:blipFill>
          <a:blip r:embed="rId2"/>
          <a:stretch>
            <a:fillRect/>
          </a:stretch>
        </p:blipFill>
        <p:spPr>
          <a:xfrm>
            <a:off x="887412" y="1490662"/>
            <a:ext cx="10711921" cy="4249738"/>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a:t>
            </a:r>
            <a:r>
              <a:rPr lang="es-MX" sz="2000" b="1">
                <a:latin typeface="Arial Narrow" panose="020B0606020202030204" pitchFamily="34" charset="0"/>
                <a:ea typeface="+mn-ea"/>
                <a:cs typeface="Arial" panose="020B0604020202020204" pitchFamily="34" charset="0"/>
              </a:rPr>
              <a:t>– 37), </a:t>
            </a:r>
            <a:r>
              <a:rPr lang="es-MX" sz="2000" b="1" dirty="0">
                <a:latin typeface="Arial Narrow" panose="020B0606020202030204" pitchFamily="34" charset="0"/>
                <a:ea typeface="+mn-ea"/>
                <a:cs typeface="Arial" panose="020B0604020202020204" pitchFamily="34" charset="0"/>
              </a:rPr>
              <a:t>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528734"/>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a:t>
            </a:r>
            <a:r>
              <a:rPr lang="es-PE" sz="1600"/>
              <a:t>. 37 </a:t>
            </a:r>
            <a:r>
              <a:rPr lang="es-PE" sz="1600" dirty="0"/>
              <a:t>del año 2025 son Teniente César López Rojas y Balsapuerto.</a:t>
            </a:r>
          </a:p>
        </p:txBody>
      </p:sp>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45DA5950-E5BB-4BF4-A8EB-41A5DCC5B245}"/>
              </a:ext>
            </a:extLst>
          </p:cNvPr>
          <p:cNvPicPr>
            <a:picLocks noChangeAspect="1"/>
          </p:cNvPicPr>
          <p:nvPr/>
        </p:nvPicPr>
        <p:blipFill>
          <a:blip r:embed="rId2"/>
          <a:stretch>
            <a:fillRect/>
          </a:stretch>
        </p:blipFill>
        <p:spPr>
          <a:xfrm>
            <a:off x="85724" y="1300115"/>
            <a:ext cx="12020550" cy="2780817"/>
          </a:xfrm>
          <a:prstGeom prst="rect">
            <a:avLst/>
          </a:prstGeom>
        </p:spPr>
      </p:pic>
      <p:pic>
        <p:nvPicPr>
          <p:cNvPr id="5" name="Imagen 4">
            <a:extLst>
              <a:ext uri="{FF2B5EF4-FFF2-40B4-BE49-F238E27FC236}">
                <a16:creationId xmlns:a16="http://schemas.microsoft.com/office/drawing/2014/main" id="{74597CCA-3647-4FB9-A231-BB226A4E5A61}"/>
              </a:ext>
            </a:extLst>
          </p:cNvPr>
          <p:cNvPicPr>
            <a:picLocks noChangeAspect="1"/>
          </p:cNvPicPr>
          <p:nvPr/>
        </p:nvPicPr>
        <p:blipFill>
          <a:blip r:embed="rId3"/>
          <a:stretch>
            <a:fillRect/>
          </a:stretch>
        </p:blipFill>
        <p:spPr>
          <a:xfrm>
            <a:off x="85724" y="4138434"/>
            <a:ext cx="12020550" cy="1269627"/>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a:t>
            </a:r>
            <a:r>
              <a:rPr lang="es-PE" sz="2000" b="1">
                <a:latin typeface="Ebrima" panose="02000000000000000000" pitchFamily="2" charset="0"/>
                <a:ea typeface="Ebrima" panose="02000000000000000000" pitchFamily="2" charset="0"/>
                <a:cs typeface="Ebrima" panose="02000000000000000000" pitchFamily="2" charset="0"/>
              </a:rPr>
              <a:t>LA SE-37, </a:t>
            </a: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8F4CF646-550D-43A1-BB4F-A014C86FD629}"/>
              </a:ext>
            </a:extLst>
          </p:cNvPr>
          <p:cNvPicPr>
            <a:picLocks noChangeAspect="1"/>
          </p:cNvPicPr>
          <p:nvPr/>
        </p:nvPicPr>
        <p:blipFill rotWithShape="1">
          <a:blip r:embed="rId2"/>
          <a:srcRect t="6659"/>
          <a:stretch/>
        </p:blipFill>
        <p:spPr>
          <a:xfrm>
            <a:off x="651933" y="1710267"/>
            <a:ext cx="10778067" cy="4292600"/>
          </a:xfrm>
          <a:prstGeom prst="rect">
            <a:avLst/>
          </a:prstGeom>
          <a:ln w="3175">
            <a:solidFill>
              <a:schemeClr val="tx1"/>
            </a:solidFill>
          </a:ln>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a:t>
            </a:r>
            <a:r>
              <a:rPr lang="es-PE" sz="2000" b="1">
                <a:latin typeface="Ebrima" panose="02000000000000000000" pitchFamily="2" charset="0"/>
                <a:ea typeface="Ebrima" panose="02000000000000000000" pitchFamily="2" charset="0"/>
                <a:cs typeface="Ebrima" panose="02000000000000000000" pitchFamily="2" charset="0"/>
              </a:rPr>
              <a:t>LA SE-37, </a:t>
            </a: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FEBB704-8791-4A8B-A37E-B0A0AE1C31D1}"/>
              </a:ext>
            </a:extLst>
          </p:cNvPr>
          <p:cNvPicPr>
            <a:picLocks noChangeAspect="1"/>
          </p:cNvPicPr>
          <p:nvPr/>
        </p:nvPicPr>
        <p:blipFill>
          <a:blip r:embed="rId2"/>
          <a:stretch>
            <a:fillRect/>
          </a:stretch>
        </p:blipFill>
        <p:spPr>
          <a:xfrm>
            <a:off x="601309" y="1432387"/>
            <a:ext cx="11003666" cy="4519680"/>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a:t>
            </a:r>
            <a:r>
              <a:rPr lang="es-PE" b="1">
                <a:latin typeface="Ebrima" panose="02000000000000000000" pitchFamily="2" charset="0"/>
                <a:ea typeface="Ebrima" panose="02000000000000000000" pitchFamily="2" charset="0"/>
                <a:cs typeface="Ebrima" panose="02000000000000000000" pitchFamily="2" charset="0"/>
              </a:rPr>
              <a:t>LA SE-37, </a:t>
            </a:r>
            <a:r>
              <a:rPr lang="es-PE" b="1" dirty="0">
                <a:latin typeface="Ebrima" panose="02000000000000000000" pitchFamily="2" charset="0"/>
                <a:ea typeface="Ebrima" panose="02000000000000000000" pitchFamily="2" charset="0"/>
                <a:cs typeface="Ebrima" panose="02000000000000000000" pitchFamily="2" charset="0"/>
              </a:rPr>
              <a:t>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73D32D06-DF14-4E00-8259-D9CF41574102}"/>
              </a:ext>
            </a:extLst>
          </p:cNvPr>
          <p:cNvPicPr>
            <a:picLocks noChangeAspect="1"/>
          </p:cNvPicPr>
          <p:nvPr/>
        </p:nvPicPr>
        <p:blipFill>
          <a:blip r:embed="rId2"/>
          <a:stretch>
            <a:fillRect/>
          </a:stretch>
        </p:blipFill>
        <p:spPr>
          <a:xfrm>
            <a:off x="500061" y="1532467"/>
            <a:ext cx="11191875" cy="4411133"/>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17200</TotalTime>
  <Words>530</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(S.E.37) </vt:lpstr>
      <vt:lpstr> CASOS DE LEISHMANIOSIS EN LA PROVINCIA DE ALTO AMAZONAS POR DISTRITOS; ACUMULADOS   (S.E.1 AL 37), 2025* </vt:lpstr>
      <vt:lpstr> LOCALIDADES AFECTADAS POR LEISHMANIOSIS EN LA PROVINCIA DE ALTO AMAZONAS,  (S.E. 01 – 37), 2025</vt:lpstr>
      <vt:lpstr> TENDENCIA DE CASOS DE LEISHMANIOSIS, DISTRITO DE BALSAPUERTO, HASTA LA SE-37,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1459</cp:revision>
  <cp:lastPrinted>2024-04-19T12:48:51Z</cp:lastPrinted>
  <dcterms:created xsi:type="dcterms:W3CDTF">2022-03-02T03:55:23Z</dcterms:created>
  <dcterms:modified xsi:type="dcterms:W3CDTF">2025-09-17T20:11:00Z</dcterms:modified>
</cp:coreProperties>
</file>