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89" r:id="rId3"/>
    <p:sldId id="281" r:id="rId4"/>
    <p:sldId id="307" r:id="rId5"/>
    <p:sldId id="317" r:id="rId6"/>
    <p:sldId id="306" r:id="rId7"/>
    <p:sldId id="309" r:id="rId8"/>
    <p:sldId id="310" r:id="rId9"/>
    <p:sldId id="311" r:id="rId10"/>
    <p:sldId id="313" r:id="rId11"/>
    <p:sldId id="314" r:id="rId12"/>
    <p:sldId id="316" r:id="rId13"/>
    <p:sldId id="318" r:id="rId14"/>
    <p:sldId id="319" r:id="rId15"/>
    <p:sldId id="320" r:id="rId16"/>
    <p:sldId id="286" r:id="rId17"/>
    <p:sldId id="321" r:id="rId18"/>
  </p:sldIdLst>
  <p:sldSz cx="12192000" cy="6858000"/>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sith guerra de dahua" initials="lgdd" lastIdx="1" clrIdx="0">
    <p:extLst>
      <p:ext uri="{19B8F6BF-5375-455C-9EA6-DF929625EA0E}">
        <p15:presenceInfo xmlns:p15="http://schemas.microsoft.com/office/powerpoint/2012/main" userId="77b9e4bb668a0b6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59" autoAdjust="0"/>
    <p:restoredTop sz="94660"/>
  </p:normalViewPr>
  <p:slideViewPr>
    <p:cSldViewPr snapToGrid="0">
      <p:cViewPr varScale="1">
        <p:scale>
          <a:sx n="113" d="100"/>
          <a:sy n="113" d="100"/>
        </p:scale>
        <p:origin x="53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93843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3584864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435299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2750003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17E204B-6798-42E6-939C-6D584C16F018}"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856121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17E204B-6798-42E6-939C-6D584C16F018}" type="datetimeFigureOut">
              <a:rPr lang="en-US" smtClean="0"/>
              <a:t>9/3/2025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559433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17E204B-6798-42E6-939C-6D584C16F018}" type="datetimeFigureOut">
              <a:rPr lang="en-US" smtClean="0"/>
              <a:t>9/3/2025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9147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D17E204B-6798-42E6-939C-6D584C16F018}" type="datetimeFigureOut">
              <a:rPr lang="en-US" smtClean="0"/>
              <a:t>9/3/2025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24871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7E204B-6798-42E6-939C-6D584C16F018}" type="datetimeFigureOut">
              <a:rPr lang="en-US" smtClean="0"/>
              <a:t>9/3/2025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907760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17E204B-6798-42E6-939C-6D584C16F018}" type="datetimeFigureOut">
              <a:rPr lang="en-US" smtClean="0"/>
              <a:t>9/3/2025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3072045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17E204B-6798-42E6-939C-6D584C16F018}" type="datetimeFigureOut">
              <a:rPr lang="en-US" smtClean="0"/>
              <a:t>9/3/2025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2749555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7E204B-6798-42E6-939C-6D584C16F018}" type="datetimeFigureOut">
              <a:rPr lang="en-US" smtClean="0"/>
              <a:t>9/3/2025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E895EA-8ACC-4FF7-922D-C2FCE1BCF8FA}" type="slidenum">
              <a:rPr lang="en-US" smtClean="0"/>
              <a:t>‹Nº›</a:t>
            </a:fld>
            <a:endParaRPr lang="en-US"/>
          </a:p>
        </p:txBody>
      </p:sp>
    </p:spTree>
    <p:extLst>
      <p:ext uri="{BB962C8B-B14F-4D97-AF65-F5344CB8AC3E}">
        <p14:creationId xmlns:p14="http://schemas.microsoft.com/office/powerpoint/2010/main" val="8594223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p:cNvSpPr txBox="1"/>
          <p:nvPr/>
        </p:nvSpPr>
        <p:spPr>
          <a:xfrm>
            <a:off x="1249774" y="1654976"/>
            <a:ext cx="9692451" cy="3785652"/>
          </a:xfrm>
          <a:prstGeom prst="rect">
            <a:avLst/>
          </a:prstGeom>
          <a:noFill/>
          <a:ln w="28575">
            <a:noFill/>
            <a:prstDash val="sysDash"/>
          </a:ln>
        </p:spPr>
        <p:txBody>
          <a:bodyPr wrap="square" rtlCol="0">
            <a:spAutoFit/>
          </a:bodyPr>
          <a:lstStyle/>
          <a:p>
            <a:pPr algn="ctr"/>
            <a:r>
              <a:rPr lang="es-ES" sz="4800" b="1" dirty="0">
                <a:solidFill>
                  <a:srgbClr val="002060"/>
                </a:solidFill>
                <a:latin typeface="Ebrima" panose="02000000000000000000" pitchFamily="2" charset="0"/>
                <a:ea typeface="Ebrima" panose="02000000000000000000" pitchFamily="2" charset="0"/>
                <a:cs typeface="Ebrima" panose="02000000000000000000" pitchFamily="2" charset="0"/>
              </a:rPr>
              <a:t>SITUACIÓN EPIDEMIOLÓGICA DE LEISHMANIOSIS EN  LA PROVINCIA DE ALTO AMAZONAS</a:t>
            </a:r>
          </a:p>
          <a:p>
            <a:pPr algn="ctr"/>
            <a:r>
              <a:rPr lang="es-ES" sz="4800" b="1" dirty="0">
                <a:solidFill>
                  <a:srgbClr val="002060"/>
                </a:solidFill>
                <a:latin typeface="Ebrima" panose="02000000000000000000" pitchFamily="2" charset="0"/>
                <a:ea typeface="Ebrima" panose="02000000000000000000" pitchFamily="2" charset="0"/>
                <a:cs typeface="Ebrima" panose="02000000000000000000" pitchFamily="2" charset="0"/>
              </a:rPr>
              <a:t>(S.E. 35), 2025</a:t>
            </a:r>
            <a:endParaRPr lang="en-US" sz="4800" b="1" dirty="0">
              <a:solidFill>
                <a:srgbClr val="002060"/>
              </a:solidFill>
              <a:latin typeface="Ebrima" panose="02000000000000000000" pitchFamily="2" charset="0"/>
              <a:ea typeface="Ebrima" panose="02000000000000000000" pitchFamily="2" charset="0"/>
              <a:cs typeface="Ebrima" panose="02000000000000000000" pitchFamily="2" charset="0"/>
            </a:endParaRPr>
          </a:p>
        </p:txBody>
      </p:sp>
      <p:pic>
        <p:nvPicPr>
          <p:cNvPr id="2" name="Imagen 1">
            <a:extLst>
              <a:ext uri="{FF2B5EF4-FFF2-40B4-BE49-F238E27FC236}">
                <a16:creationId xmlns:a16="http://schemas.microsoft.com/office/drawing/2014/main" id="{BD20A467-1953-1A72-8F7C-501BB1CA28FB}"/>
              </a:ext>
            </a:extLst>
          </p:cNvPr>
          <p:cNvPicPr>
            <a:picLocks noChangeAspect="1"/>
          </p:cNvPicPr>
          <p:nvPr/>
        </p:nvPicPr>
        <p:blipFill rotWithShape="1">
          <a:blip r:embed="rId2">
            <a:extLst>
              <a:ext uri="{28A0092B-C50C-407E-A947-70E740481C1C}">
                <a14:useLocalDpi xmlns:a14="http://schemas.microsoft.com/office/drawing/2010/main" val="0"/>
              </a:ext>
            </a:extLst>
          </a:blip>
          <a:srcRect l="3784" t="2878" r="29157" b="90545"/>
          <a:stretch/>
        </p:blipFill>
        <p:spPr bwMode="auto">
          <a:xfrm>
            <a:off x="602933" y="178627"/>
            <a:ext cx="5035827" cy="1015467"/>
          </a:xfrm>
          <a:prstGeom prst="rect">
            <a:avLst/>
          </a:prstGeom>
          <a:noFill/>
          <a:ln>
            <a:noFill/>
          </a:ln>
          <a:extLst>
            <a:ext uri="{53640926-AAD7-44D8-BBD7-CCE9431645EC}">
              <a14:shadowObscured xmlns:a14="http://schemas.microsoft.com/office/drawing/2010/main"/>
            </a:ext>
          </a:extLst>
        </p:spPr>
      </p:pic>
      <p:pic>
        <p:nvPicPr>
          <p:cNvPr id="3" name="Imagen 2">
            <a:extLst>
              <a:ext uri="{FF2B5EF4-FFF2-40B4-BE49-F238E27FC236}">
                <a16:creationId xmlns:a16="http://schemas.microsoft.com/office/drawing/2014/main" id="{9EAAC316-2633-435E-89F2-3C5F5EAD6A91}"/>
              </a:ext>
            </a:extLst>
          </p:cNvPr>
          <p:cNvPicPr>
            <a:picLocks noChangeAspect="1"/>
          </p:cNvPicPr>
          <p:nvPr/>
        </p:nvPicPr>
        <p:blipFill>
          <a:blip r:embed="rId3"/>
          <a:stretch>
            <a:fillRect/>
          </a:stretch>
        </p:blipFill>
        <p:spPr>
          <a:xfrm>
            <a:off x="7227077" y="144640"/>
            <a:ext cx="1615580" cy="1012024"/>
          </a:xfrm>
          <a:prstGeom prst="rect">
            <a:avLst/>
          </a:prstGeom>
        </p:spPr>
      </p:pic>
      <p:pic>
        <p:nvPicPr>
          <p:cNvPr id="4" name="Imagen 3">
            <a:extLst>
              <a:ext uri="{FF2B5EF4-FFF2-40B4-BE49-F238E27FC236}">
                <a16:creationId xmlns:a16="http://schemas.microsoft.com/office/drawing/2014/main" id="{47C995D6-7911-4547-8853-35D5E4D3A9B3}"/>
              </a:ext>
            </a:extLst>
          </p:cNvPr>
          <p:cNvPicPr>
            <a:picLocks noChangeAspect="1"/>
          </p:cNvPicPr>
          <p:nvPr/>
        </p:nvPicPr>
        <p:blipFill>
          <a:blip r:embed="rId4"/>
          <a:stretch>
            <a:fillRect/>
          </a:stretch>
        </p:blipFill>
        <p:spPr>
          <a:xfrm>
            <a:off x="9812176" y="93840"/>
            <a:ext cx="1237595" cy="1012024"/>
          </a:xfrm>
          <a:prstGeom prst="rect">
            <a:avLst/>
          </a:prstGeom>
        </p:spPr>
      </p:pic>
    </p:spTree>
    <p:extLst>
      <p:ext uri="{BB962C8B-B14F-4D97-AF65-F5344CB8AC3E}">
        <p14:creationId xmlns:p14="http://schemas.microsoft.com/office/powerpoint/2010/main" val="977369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08DB573-E727-222D-8657-F551CD2676A3}"/>
              </a:ext>
            </a:extLst>
          </p:cNvPr>
          <p:cNvSpPr txBox="1"/>
          <p:nvPr/>
        </p:nvSpPr>
        <p:spPr>
          <a:xfrm>
            <a:off x="601309" y="519252"/>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SANTA CRUZ HASTA LA SE-35, 2024-2025.</a:t>
            </a:r>
          </a:p>
        </p:txBody>
      </p:sp>
      <p:sp>
        <p:nvSpPr>
          <p:cNvPr id="6" name="CuadroTexto 5">
            <a:extLst>
              <a:ext uri="{FF2B5EF4-FFF2-40B4-BE49-F238E27FC236}">
                <a16:creationId xmlns:a16="http://schemas.microsoft.com/office/drawing/2014/main" id="{8D8B3002-96CD-4E47-8EB1-D015BBECEFC8}"/>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C37CA5FC-7E91-4B02-8F80-6672F0CCB00B}"/>
              </a:ext>
            </a:extLst>
          </p:cNvPr>
          <p:cNvPicPr>
            <a:picLocks noChangeAspect="1"/>
          </p:cNvPicPr>
          <p:nvPr/>
        </p:nvPicPr>
        <p:blipFill>
          <a:blip r:embed="rId2"/>
          <a:stretch>
            <a:fillRect/>
          </a:stretch>
        </p:blipFill>
        <p:spPr>
          <a:xfrm>
            <a:off x="341746" y="1450565"/>
            <a:ext cx="11469254" cy="4407790"/>
          </a:xfrm>
          <a:prstGeom prst="rect">
            <a:avLst/>
          </a:prstGeom>
        </p:spPr>
      </p:pic>
    </p:spTree>
    <p:extLst>
      <p:ext uri="{BB962C8B-B14F-4D97-AF65-F5344CB8AC3E}">
        <p14:creationId xmlns:p14="http://schemas.microsoft.com/office/powerpoint/2010/main" val="3336131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08DB573-E727-222D-8657-F551CD2676A3}"/>
              </a:ext>
            </a:extLst>
          </p:cNvPr>
          <p:cNvSpPr txBox="1"/>
          <p:nvPr/>
        </p:nvSpPr>
        <p:spPr>
          <a:xfrm>
            <a:off x="601308" y="441390"/>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Teniente C. López, hasta la SE-35, </a:t>
            </a:r>
          </a:p>
          <a:p>
            <a:pPr algn="ctr"/>
            <a:r>
              <a:rPr lang="es-PE" sz="2000" b="1" dirty="0">
                <a:latin typeface="Ebrima" panose="02000000000000000000" pitchFamily="2" charset="0"/>
                <a:ea typeface="Ebrima" panose="02000000000000000000" pitchFamily="2" charset="0"/>
                <a:cs typeface="Ebrima" panose="02000000000000000000" pitchFamily="2" charset="0"/>
              </a:rPr>
              <a:t>2024-2025.</a:t>
            </a:r>
          </a:p>
        </p:txBody>
      </p:sp>
      <p:sp>
        <p:nvSpPr>
          <p:cNvPr id="6" name="CuadroTexto 5">
            <a:extLst>
              <a:ext uri="{FF2B5EF4-FFF2-40B4-BE49-F238E27FC236}">
                <a16:creationId xmlns:a16="http://schemas.microsoft.com/office/drawing/2014/main" id="{63C47F11-90CE-4537-9B65-F4A563C300AE}"/>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3F47BE75-1D92-4841-9E67-A1C89F5289CD}"/>
              </a:ext>
            </a:extLst>
          </p:cNvPr>
          <p:cNvPicPr>
            <a:picLocks noChangeAspect="1"/>
          </p:cNvPicPr>
          <p:nvPr/>
        </p:nvPicPr>
        <p:blipFill>
          <a:blip r:embed="rId2"/>
          <a:stretch>
            <a:fillRect/>
          </a:stretch>
        </p:blipFill>
        <p:spPr>
          <a:xfrm>
            <a:off x="341746" y="1329267"/>
            <a:ext cx="11494654" cy="4817533"/>
          </a:xfrm>
          <a:prstGeom prst="rect">
            <a:avLst/>
          </a:prstGeom>
        </p:spPr>
      </p:pic>
    </p:spTree>
    <p:extLst>
      <p:ext uri="{BB962C8B-B14F-4D97-AF65-F5344CB8AC3E}">
        <p14:creationId xmlns:p14="http://schemas.microsoft.com/office/powerpoint/2010/main" val="334855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DB00A8C-7E38-9F0E-4FF2-CA3CD4002608}"/>
              </a:ext>
            </a:extLst>
          </p:cNvPr>
          <p:cNvSpPr txBox="1"/>
          <p:nvPr/>
        </p:nvSpPr>
        <p:spPr>
          <a:xfrm>
            <a:off x="500062" y="471487"/>
            <a:ext cx="11191875" cy="1015663"/>
          </a:xfrm>
          <a:prstGeom prst="rect">
            <a:avLst/>
          </a:prstGeom>
          <a:noFill/>
          <a:ln w="28575">
            <a:solidFill>
              <a:schemeClr val="accent5">
                <a:lumMod val="40000"/>
                <a:lumOff val="60000"/>
              </a:schemeClr>
            </a:solidFill>
          </a:ln>
        </p:spPr>
        <p:txBody>
          <a:bodyPr wrap="square">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YURIMAGUAS, HASTA LA SE-35, 2024-2025.</a:t>
            </a:r>
          </a:p>
          <a:p>
            <a:pPr algn="ctr"/>
            <a:endParaRPr lang="es-PE" sz="2000" b="1" dirty="0">
              <a:latin typeface="Ebrima" panose="02000000000000000000" pitchFamily="2" charset="0"/>
              <a:ea typeface="Ebrima" panose="02000000000000000000" pitchFamily="2" charset="0"/>
              <a:cs typeface="Ebrima" panose="02000000000000000000" pitchFamily="2" charset="0"/>
            </a:endParaRPr>
          </a:p>
        </p:txBody>
      </p:sp>
      <p:sp>
        <p:nvSpPr>
          <p:cNvPr id="5" name="CuadroTexto 4">
            <a:extLst>
              <a:ext uri="{FF2B5EF4-FFF2-40B4-BE49-F238E27FC236}">
                <a16:creationId xmlns:a16="http://schemas.microsoft.com/office/drawing/2014/main" id="{FA0217D6-5EDB-4409-8C97-109C973B60F1}"/>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4B7B49DA-B435-4A04-A264-09A9B0C9627F}"/>
              </a:ext>
            </a:extLst>
          </p:cNvPr>
          <p:cNvPicPr>
            <a:picLocks noChangeAspect="1"/>
          </p:cNvPicPr>
          <p:nvPr/>
        </p:nvPicPr>
        <p:blipFill>
          <a:blip r:embed="rId2"/>
          <a:stretch>
            <a:fillRect/>
          </a:stretch>
        </p:blipFill>
        <p:spPr>
          <a:xfrm>
            <a:off x="296332" y="1625600"/>
            <a:ext cx="11590867" cy="4631267"/>
          </a:xfrm>
          <a:prstGeom prst="rect">
            <a:avLst/>
          </a:prstGeom>
        </p:spPr>
      </p:pic>
    </p:spTree>
    <p:extLst>
      <p:ext uri="{BB962C8B-B14F-4D97-AF65-F5344CB8AC3E}">
        <p14:creationId xmlns:p14="http://schemas.microsoft.com/office/powerpoint/2010/main" val="2871843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666794" y="555207"/>
            <a:ext cx="10849941" cy="923330"/>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EN LA PROVINCIA DE ALTO AMAZONAS, AÑO 2024 - 2025</a:t>
            </a:r>
          </a:p>
        </p:txBody>
      </p:sp>
      <p:sp>
        <p:nvSpPr>
          <p:cNvPr id="6" name="CuadroTexto 5">
            <a:extLst>
              <a:ext uri="{FF2B5EF4-FFF2-40B4-BE49-F238E27FC236}">
                <a16:creationId xmlns:a16="http://schemas.microsoft.com/office/drawing/2014/main" id="{1CAC3FC4-16CA-49BE-B73E-53ED3F72057B}"/>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63548123-AA20-44E8-8948-E804FF852ED4}"/>
              </a:ext>
            </a:extLst>
          </p:cNvPr>
          <p:cNvPicPr>
            <a:picLocks noChangeAspect="1"/>
          </p:cNvPicPr>
          <p:nvPr/>
        </p:nvPicPr>
        <p:blipFill>
          <a:blip r:embed="rId2"/>
          <a:stretch>
            <a:fillRect/>
          </a:stretch>
        </p:blipFill>
        <p:spPr>
          <a:xfrm>
            <a:off x="237066" y="1647307"/>
            <a:ext cx="11692467" cy="4440226"/>
          </a:xfrm>
          <a:prstGeom prst="rect">
            <a:avLst/>
          </a:prstGeom>
        </p:spPr>
      </p:pic>
    </p:spTree>
    <p:extLst>
      <p:ext uri="{BB962C8B-B14F-4D97-AF65-F5344CB8AC3E}">
        <p14:creationId xmlns:p14="http://schemas.microsoft.com/office/powerpoint/2010/main" val="2267277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510208" y="555207"/>
            <a:ext cx="10849941" cy="646331"/>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 DESDE EL AÑO 2022 - 2025</a:t>
            </a:r>
          </a:p>
        </p:txBody>
      </p:sp>
      <p:sp>
        <p:nvSpPr>
          <p:cNvPr id="8" name="CuadroTexto 7">
            <a:extLst>
              <a:ext uri="{FF2B5EF4-FFF2-40B4-BE49-F238E27FC236}">
                <a16:creationId xmlns:a16="http://schemas.microsoft.com/office/drawing/2014/main" id="{5F9BEB0C-54BC-475C-BD8D-F1A3DA2DE955}"/>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1F395B6C-632B-42FC-9122-A81303EA2D6A}"/>
              </a:ext>
            </a:extLst>
          </p:cNvPr>
          <p:cNvPicPr>
            <a:picLocks noChangeAspect="1"/>
          </p:cNvPicPr>
          <p:nvPr/>
        </p:nvPicPr>
        <p:blipFill>
          <a:blip r:embed="rId2"/>
          <a:stretch>
            <a:fillRect/>
          </a:stretch>
        </p:blipFill>
        <p:spPr>
          <a:xfrm>
            <a:off x="510208" y="1426290"/>
            <a:ext cx="10849940" cy="4686643"/>
          </a:xfrm>
          <a:prstGeom prst="rect">
            <a:avLst/>
          </a:prstGeom>
        </p:spPr>
      </p:pic>
    </p:spTree>
    <p:extLst>
      <p:ext uri="{BB962C8B-B14F-4D97-AF65-F5344CB8AC3E}">
        <p14:creationId xmlns:p14="http://schemas.microsoft.com/office/powerpoint/2010/main" val="14000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586408" y="536867"/>
            <a:ext cx="10849941" cy="646331"/>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POR MESES , DESDE EL AÑO 2022 - 2025</a:t>
            </a:r>
          </a:p>
        </p:txBody>
      </p:sp>
      <p:sp>
        <p:nvSpPr>
          <p:cNvPr id="6" name="CuadroTexto 5">
            <a:extLst>
              <a:ext uri="{FF2B5EF4-FFF2-40B4-BE49-F238E27FC236}">
                <a16:creationId xmlns:a16="http://schemas.microsoft.com/office/drawing/2014/main" id="{D03AC96F-D699-47E8-B096-26F3CA7CBD46}"/>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1CD43139-EA43-41FD-AA83-52240F203BE2}"/>
              </a:ext>
            </a:extLst>
          </p:cNvPr>
          <p:cNvPicPr>
            <a:picLocks noChangeAspect="1"/>
          </p:cNvPicPr>
          <p:nvPr/>
        </p:nvPicPr>
        <p:blipFill>
          <a:blip r:embed="rId2"/>
          <a:stretch>
            <a:fillRect/>
          </a:stretch>
        </p:blipFill>
        <p:spPr>
          <a:xfrm>
            <a:off x="310394" y="1413933"/>
            <a:ext cx="11571211" cy="4907200"/>
          </a:xfrm>
          <a:prstGeom prst="rect">
            <a:avLst/>
          </a:prstGeom>
          <a:ln w="3175">
            <a:solidFill>
              <a:schemeClr val="tx1"/>
            </a:solidFill>
          </a:ln>
        </p:spPr>
      </p:pic>
    </p:spTree>
    <p:extLst>
      <p:ext uri="{BB962C8B-B14F-4D97-AF65-F5344CB8AC3E}">
        <p14:creationId xmlns:p14="http://schemas.microsoft.com/office/powerpoint/2010/main" val="22064010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3D219E21-5ACD-1B97-E7B0-D45B6A879F5D}"/>
              </a:ext>
            </a:extLst>
          </p:cNvPr>
          <p:cNvSpPr txBox="1"/>
          <p:nvPr/>
        </p:nvSpPr>
        <p:spPr>
          <a:xfrm>
            <a:off x="442971" y="693777"/>
            <a:ext cx="11306058" cy="707886"/>
          </a:xfrm>
          <a:prstGeom prst="rect">
            <a:avLst/>
          </a:prstGeom>
          <a:noFill/>
          <a:ln w="12700">
            <a:solidFill>
              <a:schemeClr val="accent5">
                <a:lumMod val="60000"/>
                <a:lumOff val="40000"/>
              </a:schemeClr>
            </a:solidFill>
          </a:ln>
        </p:spPr>
        <p:txBody>
          <a:bodyPr wrap="square" rtlCol="0">
            <a:spAutoFit/>
          </a:bodyPr>
          <a:lstStyle/>
          <a:p>
            <a:pPr algn="ctr"/>
            <a:r>
              <a:rPr lang="es-MX" sz="2000" b="1" dirty="0">
                <a:latin typeface="Ebrima" panose="02000000000000000000" pitchFamily="2" charset="0"/>
                <a:ea typeface="Ebrima" panose="02000000000000000000" pitchFamily="2" charset="0"/>
                <a:cs typeface="Ebrima" panose="02000000000000000000" pitchFamily="2" charset="0"/>
              </a:rPr>
              <a:t>CASOS DE LEISHMANIOSIS POR ETAPAS DE VIDA, PROVINCIA DE ALTO AMAZONAS, 2025 (S.E. 35)</a:t>
            </a:r>
            <a:endParaRPr lang="es-PE" sz="2000" b="1" dirty="0">
              <a:latin typeface="Ebrima" panose="02000000000000000000" pitchFamily="2" charset="0"/>
              <a:ea typeface="Ebrima" panose="02000000000000000000" pitchFamily="2" charset="0"/>
              <a:cs typeface="Ebrima" panose="02000000000000000000" pitchFamily="2" charset="0"/>
            </a:endParaRPr>
          </a:p>
        </p:txBody>
      </p:sp>
      <p:sp>
        <p:nvSpPr>
          <p:cNvPr id="7" name="CuadroTexto 6">
            <a:extLst>
              <a:ext uri="{FF2B5EF4-FFF2-40B4-BE49-F238E27FC236}">
                <a16:creationId xmlns:a16="http://schemas.microsoft.com/office/drawing/2014/main" id="{7D8FE2BD-9A14-4E5E-87B3-FCBA5DEB191A}"/>
              </a:ext>
            </a:extLst>
          </p:cNvPr>
          <p:cNvSpPr txBox="1"/>
          <p:nvPr/>
        </p:nvSpPr>
        <p:spPr>
          <a:xfrm>
            <a:off x="500062" y="6386513"/>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2577A17A-7E21-49C9-BF02-0894B92909F7}"/>
              </a:ext>
            </a:extLst>
          </p:cNvPr>
          <p:cNvPicPr>
            <a:picLocks noChangeAspect="1"/>
          </p:cNvPicPr>
          <p:nvPr/>
        </p:nvPicPr>
        <p:blipFill rotWithShape="1">
          <a:blip r:embed="rId2"/>
          <a:srcRect l="21274" t="3552" r="20174" b="8687"/>
          <a:stretch/>
        </p:blipFill>
        <p:spPr>
          <a:xfrm>
            <a:off x="442971" y="2142067"/>
            <a:ext cx="5181601" cy="2980266"/>
          </a:xfrm>
          <a:prstGeom prst="rect">
            <a:avLst/>
          </a:prstGeom>
          <a:ln w="3175">
            <a:solidFill>
              <a:schemeClr val="tx1"/>
            </a:solidFill>
          </a:ln>
        </p:spPr>
      </p:pic>
      <p:pic>
        <p:nvPicPr>
          <p:cNvPr id="4" name="Imagen 3">
            <a:extLst>
              <a:ext uri="{FF2B5EF4-FFF2-40B4-BE49-F238E27FC236}">
                <a16:creationId xmlns:a16="http://schemas.microsoft.com/office/drawing/2014/main" id="{DDB80325-5B10-4562-9D16-BBF8B2047586}"/>
              </a:ext>
            </a:extLst>
          </p:cNvPr>
          <p:cNvPicPr>
            <a:picLocks noChangeAspect="1"/>
          </p:cNvPicPr>
          <p:nvPr/>
        </p:nvPicPr>
        <p:blipFill>
          <a:blip r:embed="rId3"/>
          <a:stretch>
            <a:fillRect/>
          </a:stretch>
        </p:blipFill>
        <p:spPr>
          <a:xfrm>
            <a:off x="5854170" y="2142067"/>
            <a:ext cx="5800725" cy="2980265"/>
          </a:xfrm>
          <a:prstGeom prst="rect">
            <a:avLst/>
          </a:prstGeom>
        </p:spPr>
      </p:pic>
    </p:spTree>
    <p:extLst>
      <p:ext uri="{BB962C8B-B14F-4D97-AF65-F5344CB8AC3E}">
        <p14:creationId xmlns:p14="http://schemas.microsoft.com/office/powerpoint/2010/main" val="38079699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3D219E21-5ACD-1B97-E7B0-D45B6A879F5D}"/>
              </a:ext>
            </a:extLst>
          </p:cNvPr>
          <p:cNvSpPr txBox="1"/>
          <p:nvPr/>
        </p:nvSpPr>
        <p:spPr>
          <a:xfrm>
            <a:off x="3172119" y="2412511"/>
            <a:ext cx="5847762" cy="1569660"/>
          </a:xfrm>
          <a:prstGeom prst="rect">
            <a:avLst/>
          </a:prstGeom>
          <a:noFill/>
          <a:ln w="12700">
            <a:solidFill>
              <a:schemeClr val="accent5">
                <a:lumMod val="60000"/>
                <a:lumOff val="40000"/>
              </a:schemeClr>
            </a:solidFill>
          </a:ln>
        </p:spPr>
        <p:txBody>
          <a:bodyPr wrap="square" rtlCol="0">
            <a:spAutoFit/>
          </a:bodyPr>
          <a:lstStyle/>
          <a:p>
            <a:pPr algn="ctr"/>
            <a:r>
              <a:rPr lang="es-MX" sz="4800" b="1" dirty="0">
                <a:latin typeface="Ebrima" panose="02000000000000000000" pitchFamily="2" charset="0"/>
                <a:ea typeface="Ebrima" panose="02000000000000000000" pitchFamily="2" charset="0"/>
                <a:cs typeface="Ebrima" panose="02000000000000000000" pitchFamily="2" charset="0"/>
              </a:rPr>
              <a:t>GRACIAS POR SU ATENCIÓN…</a:t>
            </a:r>
            <a:endParaRPr lang="es-PE" sz="4800" b="1" dirty="0">
              <a:latin typeface="Ebrima" panose="02000000000000000000" pitchFamily="2" charset="0"/>
              <a:ea typeface="Ebrima" panose="02000000000000000000" pitchFamily="2" charset="0"/>
              <a:cs typeface="Ebrima" panose="02000000000000000000" pitchFamily="2" charset="0"/>
            </a:endParaRPr>
          </a:p>
        </p:txBody>
      </p:sp>
      <p:sp>
        <p:nvSpPr>
          <p:cNvPr id="4" name="CuadroTexto 3">
            <a:extLst>
              <a:ext uri="{FF2B5EF4-FFF2-40B4-BE49-F238E27FC236}">
                <a16:creationId xmlns:a16="http://schemas.microsoft.com/office/drawing/2014/main" id="{B039C4E4-F1AA-420F-9831-89D6D2490AC4}"/>
              </a:ext>
            </a:extLst>
          </p:cNvPr>
          <p:cNvSpPr txBox="1"/>
          <p:nvPr/>
        </p:nvSpPr>
        <p:spPr>
          <a:xfrm>
            <a:off x="3048000" y="4133334"/>
            <a:ext cx="6096000" cy="369332"/>
          </a:xfrm>
          <a:prstGeom prst="rect">
            <a:avLst/>
          </a:prstGeom>
          <a:noFill/>
        </p:spPr>
        <p:txBody>
          <a:bodyPr wrap="square">
            <a:spAutoFit/>
          </a:bodyPr>
          <a:lstStyle/>
          <a:p>
            <a:pPr marL="0" indent="0" algn="ctr">
              <a:buNone/>
            </a:pPr>
            <a:r>
              <a:rPr lang="es-MX" b="1" dirty="0"/>
              <a:t>Equipo de Epidemiologia-RIS-AA</a:t>
            </a:r>
            <a:endParaRPr lang="es-PE" b="1" dirty="0"/>
          </a:p>
        </p:txBody>
      </p:sp>
    </p:spTree>
    <p:extLst>
      <p:ext uri="{BB962C8B-B14F-4D97-AF65-F5344CB8AC3E}">
        <p14:creationId xmlns:p14="http://schemas.microsoft.com/office/powerpoint/2010/main" val="1868698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D98DED8E-8F8E-4FA5-86C3-E86776F2D52F}"/>
              </a:ext>
            </a:extLst>
          </p:cNvPr>
          <p:cNvSpPr txBox="1"/>
          <p:nvPr/>
        </p:nvSpPr>
        <p:spPr>
          <a:xfrm>
            <a:off x="331305" y="501395"/>
            <a:ext cx="11529392" cy="400110"/>
          </a:xfrm>
          <a:prstGeom prst="rect">
            <a:avLst/>
          </a:prstGeom>
          <a:noFill/>
          <a:ln w="28575">
            <a:solidFill>
              <a:srgbClr val="00B0F0"/>
            </a:solidFill>
          </a:ln>
        </p:spPr>
        <p:txBody>
          <a:bodyPr wrap="square" rtlCol="0">
            <a:spAutoFit/>
          </a:bodyPr>
          <a:lstStyle/>
          <a:p>
            <a:pPr algn="ctr"/>
            <a:r>
              <a:rPr lang="es-MX" sz="2000" b="1" dirty="0">
                <a:latin typeface="Arial Narrow" panose="020B0606020202030204" pitchFamily="34" charset="0"/>
                <a:cs typeface="Arial" panose="020B0604020202020204" pitchFamily="34" charset="0"/>
              </a:rPr>
              <a:t>CASOS DE LEISHMANIOSIS EN LA PROVINCIA DE ALTO AMAZONAS  2016 – 2025</a:t>
            </a:r>
            <a:r>
              <a:rPr lang="es-MX" sz="2000" b="1" dirty="0">
                <a:latin typeface="Arial" panose="020B0604020202020204" pitchFamily="34" charset="0"/>
                <a:cs typeface="Arial" panose="020B0604020202020204" pitchFamily="34" charset="0"/>
              </a:rPr>
              <a:t>*; </a:t>
            </a:r>
            <a:r>
              <a:rPr lang="es-MX" b="1" dirty="0">
                <a:latin typeface="Arial" panose="020B0604020202020204" pitchFamily="34" charset="0"/>
                <a:cs typeface="Arial" panose="020B0604020202020204" pitchFamily="34" charset="0"/>
              </a:rPr>
              <a:t>SE-35</a:t>
            </a:r>
            <a:endParaRPr lang="es-PE" b="1" dirty="0">
              <a:latin typeface="Arial" panose="020B0604020202020204" pitchFamily="34" charset="0"/>
              <a:cs typeface="Arial" panose="020B0604020202020204" pitchFamily="34" charset="0"/>
            </a:endParaRPr>
          </a:p>
        </p:txBody>
      </p:sp>
      <p:sp>
        <p:nvSpPr>
          <p:cNvPr id="3" name="CuadroTexto 2">
            <a:extLst>
              <a:ext uri="{FF2B5EF4-FFF2-40B4-BE49-F238E27FC236}">
                <a16:creationId xmlns:a16="http://schemas.microsoft.com/office/drawing/2014/main" id="{D3817DDE-0F7D-4D0F-A03F-C150F41D62CC}"/>
              </a:ext>
            </a:extLst>
          </p:cNvPr>
          <p:cNvSpPr txBox="1"/>
          <p:nvPr/>
        </p:nvSpPr>
        <p:spPr>
          <a:xfrm>
            <a:off x="331305" y="6218105"/>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2" name="Imagen 1">
            <a:extLst>
              <a:ext uri="{FF2B5EF4-FFF2-40B4-BE49-F238E27FC236}">
                <a16:creationId xmlns:a16="http://schemas.microsoft.com/office/drawing/2014/main" id="{7C0AF2ED-467F-460F-8A19-689605EF7140}"/>
              </a:ext>
            </a:extLst>
          </p:cNvPr>
          <p:cNvPicPr>
            <a:picLocks noChangeAspect="1"/>
          </p:cNvPicPr>
          <p:nvPr/>
        </p:nvPicPr>
        <p:blipFill>
          <a:blip r:embed="rId2"/>
          <a:stretch>
            <a:fillRect/>
          </a:stretch>
        </p:blipFill>
        <p:spPr>
          <a:xfrm>
            <a:off x="331304" y="1159932"/>
            <a:ext cx="11529393" cy="4885267"/>
          </a:xfrm>
          <a:prstGeom prst="rect">
            <a:avLst/>
          </a:prstGeom>
          <a:ln w="3175">
            <a:solidFill>
              <a:schemeClr val="tx1"/>
            </a:solidFill>
          </a:ln>
        </p:spPr>
      </p:pic>
    </p:spTree>
    <p:extLst>
      <p:ext uri="{BB962C8B-B14F-4D97-AF65-F5344CB8AC3E}">
        <p14:creationId xmlns:p14="http://schemas.microsoft.com/office/powerpoint/2010/main" val="1281800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6232C527-190C-456B-850D-984F04F87006}"/>
              </a:ext>
            </a:extLst>
          </p:cNvPr>
          <p:cNvSpPr/>
          <p:nvPr/>
        </p:nvSpPr>
        <p:spPr>
          <a:xfrm>
            <a:off x="160866" y="349983"/>
            <a:ext cx="11870267" cy="869217"/>
          </a:xfrm>
          <a:prstGeom prst="rect">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b="1" dirty="0">
                <a:solidFill>
                  <a:schemeClr val="tx1"/>
                </a:solidFill>
                <a:latin typeface="Arial Narrow" panose="020B0606020202030204" pitchFamily="34" charset="0"/>
                <a:cs typeface="Arial" panose="020B0604020202020204" pitchFamily="34" charset="0"/>
              </a:rPr>
              <a:t>CASOS DE LEISHMANIOSIS POR SEMANAS EPIDEMIOLÓGICAS, PROVINCIA ALTO AMAZONAS, 2024 – 2025* ; SE-35</a:t>
            </a:r>
            <a:endParaRPr lang="es-PE" sz="2000" b="1" dirty="0">
              <a:solidFill>
                <a:schemeClr val="tx1"/>
              </a:solidFill>
              <a:latin typeface="Arial Narrow" panose="020B0606020202030204" pitchFamily="34" charset="0"/>
              <a:cs typeface="Arial" panose="020B0604020202020204" pitchFamily="34" charset="0"/>
            </a:endParaRPr>
          </a:p>
        </p:txBody>
      </p:sp>
      <p:sp>
        <p:nvSpPr>
          <p:cNvPr id="7" name="CuadroTexto 6">
            <a:extLst>
              <a:ext uri="{FF2B5EF4-FFF2-40B4-BE49-F238E27FC236}">
                <a16:creationId xmlns:a16="http://schemas.microsoft.com/office/drawing/2014/main" id="{A0AD2806-B779-42D8-8732-DE7728209CFE}"/>
              </a:ext>
            </a:extLst>
          </p:cNvPr>
          <p:cNvSpPr txBox="1"/>
          <p:nvPr/>
        </p:nvSpPr>
        <p:spPr>
          <a:xfrm>
            <a:off x="331305" y="6218105"/>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FB4177C6-3165-4195-887E-E6EB2C56A4B9}"/>
              </a:ext>
            </a:extLst>
          </p:cNvPr>
          <p:cNvPicPr>
            <a:picLocks noChangeAspect="1"/>
          </p:cNvPicPr>
          <p:nvPr/>
        </p:nvPicPr>
        <p:blipFill>
          <a:blip r:embed="rId2"/>
          <a:stretch>
            <a:fillRect/>
          </a:stretch>
        </p:blipFill>
        <p:spPr>
          <a:xfrm>
            <a:off x="226833" y="1439334"/>
            <a:ext cx="11804299" cy="4699922"/>
          </a:xfrm>
          <a:prstGeom prst="rect">
            <a:avLst/>
          </a:prstGeom>
        </p:spPr>
      </p:pic>
    </p:spTree>
    <p:extLst>
      <p:ext uri="{BB962C8B-B14F-4D97-AF65-F5344CB8AC3E}">
        <p14:creationId xmlns:p14="http://schemas.microsoft.com/office/powerpoint/2010/main" val="761576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0B81DE-DBB7-936D-F0FB-3E852A6D98C3}"/>
              </a:ext>
            </a:extLst>
          </p:cNvPr>
          <p:cNvSpPr>
            <a:spLocks noGrp="1"/>
          </p:cNvSpPr>
          <p:nvPr>
            <p:ph type="title"/>
          </p:nvPr>
        </p:nvSpPr>
        <p:spPr>
          <a:xfrm>
            <a:off x="165652" y="385815"/>
            <a:ext cx="11860696" cy="827571"/>
          </a:xfrm>
          <a:ln w="28575">
            <a:solidFill>
              <a:schemeClr val="accent5">
                <a:lumMod val="60000"/>
                <a:lumOff val="40000"/>
              </a:schemeClr>
            </a:solidFill>
          </a:ln>
        </p:spPr>
        <p:txBody>
          <a:bodyPr>
            <a:normAutofit fontScale="90000"/>
          </a:bodyPr>
          <a:lstStyle/>
          <a:p>
            <a:pPr algn="ctr" defTabSz="457200"/>
            <a:br>
              <a:rPr lang="es-PE" sz="2000" b="1" dirty="0">
                <a:latin typeface="Arial Narrow" panose="020B0606020202030204" pitchFamily="34" charset="0"/>
                <a:ea typeface="+mn-ea"/>
                <a:cs typeface="Arial" panose="020B0604020202020204" pitchFamily="34" charset="0"/>
              </a:rPr>
            </a:br>
            <a:r>
              <a:rPr lang="es-PE" sz="2700" b="1" dirty="0">
                <a:latin typeface="Arial Narrow" panose="020B0606020202030204" pitchFamily="34" charset="0"/>
                <a:ea typeface="+mn-ea"/>
                <a:cs typeface="Arial" panose="020B0604020202020204" pitchFamily="34" charset="0"/>
              </a:rPr>
              <a:t>CASOS DE LEISHMANIOSIS EN LA PROVINCIA DE ALTO AMAZONAS POR DISTRITOS 2024-2025 (S.E.35)</a:t>
            </a:r>
            <a:br>
              <a:rPr lang="es-PE" sz="2700" b="1" dirty="0">
                <a:latin typeface="Arial Narrow" panose="020B0606020202030204" pitchFamily="34" charset="0"/>
                <a:ea typeface="+mn-ea"/>
                <a:cs typeface="Arial" panose="020B0604020202020204" pitchFamily="34" charset="0"/>
              </a:rPr>
            </a:br>
            <a:endParaRPr lang="es-PE" sz="2700" b="1" dirty="0">
              <a:latin typeface="Arial Narrow" panose="020B0606020202030204" pitchFamily="34" charset="0"/>
              <a:ea typeface="+mn-ea"/>
              <a:cs typeface="Arial" panose="020B0604020202020204" pitchFamily="34" charset="0"/>
            </a:endParaRPr>
          </a:p>
        </p:txBody>
      </p:sp>
      <p:sp>
        <p:nvSpPr>
          <p:cNvPr id="7" name="CuadroTexto 6">
            <a:extLst>
              <a:ext uri="{FF2B5EF4-FFF2-40B4-BE49-F238E27FC236}">
                <a16:creationId xmlns:a16="http://schemas.microsoft.com/office/drawing/2014/main" id="{EC17EED2-F134-2159-3729-2A6E7083536A}"/>
              </a:ext>
            </a:extLst>
          </p:cNvPr>
          <p:cNvSpPr txBox="1"/>
          <p:nvPr/>
        </p:nvSpPr>
        <p:spPr>
          <a:xfrm>
            <a:off x="165652" y="5049333"/>
            <a:ext cx="11860696" cy="954107"/>
          </a:xfrm>
          <a:prstGeom prst="rect">
            <a:avLst/>
          </a:prstGeom>
          <a:ln/>
        </p:spPr>
        <p:style>
          <a:lnRef idx="2">
            <a:schemeClr val="accent6"/>
          </a:lnRef>
          <a:fillRef idx="1">
            <a:schemeClr val="lt1"/>
          </a:fillRef>
          <a:effectRef idx="0">
            <a:schemeClr val="accent6"/>
          </a:effectRef>
          <a:fontRef idx="minor">
            <a:schemeClr val="dk1"/>
          </a:fontRef>
        </p:style>
        <p:txBody>
          <a:bodyPr wrap="square">
            <a:spAutoFit/>
          </a:bodyPr>
          <a:lstStyle/>
          <a:p>
            <a:pPr algn="just"/>
            <a:r>
              <a:rPr lang="es-PE" sz="1400" dirty="0">
                <a:effectLst/>
                <a:latin typeface="Arial" panose="020B0604020202020204" pitchFamily="34" charset="0"/>
                <a:ea typeface="Calibri" panose="020F0502020204030204" pitchFamily="34" charset="0"/>
              </a:rPr>
              <a:t>En la Provincia de Alto Amazonas según el cuadro comparativo del comportamiento de casos de Leishmaniasis por inicio de síntomas en comparación del año 2024 al 2025, nos indica que en (3) distritos de la Provincia de Alto Amazonas presenta </a:t>
            </a:r>
            <a:r>
              <a:rPr lang="es-PE" sz="1400" b="1" u="sng" dirty="0">
                <a:solidFill>
                  <a:srgbClr val="FF0000"/>
                </a:solidFill>
                <a:effectLst/>
                <a:latin typeface="Arial" panose="020B0604020202020204" pitchFamily="34" charset="0"/>
                <a:ea typeface="Calibri" panose="020F0502020204030204" pitchFamily="34" charset="0"/>
              </a:rPr>
              <a:t>Incremento</a:t>
            </a:r>
            <a:r>
              <a:rPr lang="es-PE" sz="1400" dirty="0">
                <a:effectLst/>
                <a:latin typeface="Arial" panose="020B0604020202020204" pitchFamily="34" charset="0"/>
                <a:ea typeface="Calibri" panose="020F0502020204030204" pitchFamily="34" charset="0"/>
              </a:rPr>
              <a:t> de casos en Jeberos, Santa Cruz, Tnte. César López Rojas, en (3) distritos presenta </a:t>
            </a:r>
            <a:r>
              <a:rPr lang="es-PE" sz="1400" u="sng" dirty="0">
                <a:solidFill>
                  <a:srgbClr val="00B050"/>
                </a:solidFill>
                <a:effectLst/>
                <a:latin typeface="Arial" panose="020B0604020202020204" pitchFamily="34" charset="0"/>
                <a:ea typeface="Calibri" panose="020F0502020204030204" pitchFamily="34" charset="0"/>
              </a:rPr>
              <a:t>Disminución</a:t>
            </a:r>
            <a:r>
              <a:rPr lang="es-PE" sz="1400" dirty="0">
                <a:solidFill>
                  <a:srgbClr val="00B050"/>
                </a:solidFill>
                <a:effectLst/>
                <a:latin typeface="Arial" panose="020B0604020202020204" pitchFamily="34" charset="0"/>
                <a:ea typeface="Calibri" panose="020F0502020204030204" pitchFamily="34" charset="0"/>
              </a:rPr>
              <a:t> </a:t>
            </a:r>
            <a:r>
              <a:rPr lang="es-PE" sz="1400" dirty="0">
                <a:solidFill>
                  <a:schemeClr val="tx1"/>
                </a:solidFill>
                <a:latin typeface="Arial" panose="020B0604020202020204" pitchFamily="34" charset="0"/>
                <a:ea typeface="Calibri" panose="020F0502020204030204" pitchFamily="34" charset="0"/>
              </a:rPr>
              <a:t>de casos en Balsapuerto, Yurimaguas y Lagunas, </a:t>
            </a:r>
            <a:r>
              <a:rPr lang="es-PE" sz="1400" dirty="0">
                <a:effectLst/>
                <a:latin typeface="Arial" panose="020B0604020202020204" pitchFamily="34" charset="0"/>
                <a:ea typeface="Calibri" panose="020F0502020204030204" pitchFamily="34" charset="0"/>
              </a:rPr>
              <a:t>teniendo en cuenta que hasta la SE-35 del 2025, se notificó </a:t>
            </a:r>
            <a:r>
              <a:rPr lang="es-PE" sz="1400" dirty="0">
                <a:latin typeface="Arial" panose="020B0604020202020204" pitchFamily="34" charset="0"/>
                <a:ea typeface="Calibri" panose="020F0502020204030204" pitchFamily="34" charset="0"/>
              </a:rPr>
              <a:t>9 </a:t>
            </a:r>
            <a:r>
              <a:rPr lang="es-PE" sz="1400" dirty="0">
                <a:effectLst/>
                <a:latin typeface="Arial" panose="020B0604020202020204" pitchFamily="34" charset="0"/>
                <a:ea typeface="Calibri" panose="020F0502020204030204" pitchFamily="34" charset="0"/>
              </a:rPr>
              <a:t>casos más que en el acumulado de la SE-35 del año 2024.</a:t>
            </a:r>
            <a:endParaRPr lang="es-MX" sz="1400" dirty="0">
              <a:latin typeface="Arial Narrow" panose="020B0606020202030204" pitchFamily="34" charset="0"/>
            </a:endParaRPr>
          </a:p>
        </p:txBody>
      </p:sp>
      <p:sp>
        <p:nvSpPr>
          <p:cNvPr id="6" name="CuadroTexto 5">
            <a:extLst>
              <a:ext uri="{FF2B5EF4-FFF2-40B4-BE49-F238E27FC236}">
                <a16:creationId xmlns:a16="http://schemas.microsoft.com/office/drawing/2014/main" id="{618FD5FE-C119-4050-952A-2F09E7E5B9A0}"/>
              </a:ext>
            </a:extLst>
          </p:cNvPr>
          <p:cNvSpPr txBox="1"/>
          <p:nvPr/>
        </p:nvSpPr>
        <p:spPr>
          <a:xfrm>
            <a:off x="47625" y="6356604"/>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4" name="Imagen 3">
            <a:extLst>
              <a:ext uri="{FF2B5EF4-FFF2-40B4-BE49-F238E27FC236}">
                <a16:creationId xmlns:a16="http://schemas.microsoft.com/office/drawing/2014/main" id="{31915B8C-7B56-4C10-99D9-7D52556136CA}"/>
              </a:ext>
            </a:extLst>
          </p:cNvPr>
          <p:cNvPicPr>
            <a:picLocks noChangeAspect="1"/>
          </p:cNvPicPr>
          <p:nvPr/>
        </p:nvPicPr>
        <p:blipFill>
          <a:blip r:embed="rId2"/>
          <a:stretch>
            <a:fillRect/>
          </a:stretch>
        </p:blipFill>
        <p:spPr>
          <a:xfrm>
            <a:off x="95250" y="1497541"/>
            <a:ext cx="11931098" cy="3198627"/>
          </a:xfrm>
          <a:prstGeom prst="rect">
            <a:avLst/>
          </a:prstGeom>
        </p:spPr>
      </p:pic>
    </p:spTree>
    <p:extLst>
      <p:ext uri="{BB962C8B-B14F-4D97-AF65-F5344CB8AC3E}">
        <p14:creationId xmlns:p14="http://schemas.microsoft.com/office/powerpoint/2010/main" val="958968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0B81DE-DBB7-936D-F0FB-3E852A6D98C3}"/>
              </a:ext>
            </a:extLst>
          </p:cNvPr>
          <p:cNvSpPr>
            <a:spLocks noGrp="1"/>
          </p:cNvSpPr>
          <p:nvPr>
            <p:ph type="title"/>
          </p:nvPr>
        </p:nvSpPr>
        <p:spPr>
          <a:xfrm>
            <a:off x="1159933" y="194681"/>
            <a:ext cx="10007600" cy="827571"/>
          </a:xfrm>
          <a:ln w="28575">
            <a:solidFill>
              <a:schemeClr val="accent5">
                <a:lumMod val="60000"/>
                <a:lumOff val="40000"/>
              </a:schemeClr>
            </a:solidFill>
          </a:ln>
        </p:spPr>
        <p:txBody>
          <a:bodyPr>
            <a:noAutofit/>
          </a:bodyPr>
          <a:lstStyle/>
          <a:p>
            <a:pPr algn="ctr" defTabSz="457200"/>
            <a:br>
              <a:rPr lang="es-PE" sz="1700" b="1" dirty="0">
                <a:latin typeface="Arial Narrow" panose="020B0606020202030204" pitchFamily="34" charset="0"/>
                <a:ea typeface="+mn-ea"/>
                <a:cs typeface="Arial" panose="020B0604020202020204" pitchFamily="34" charset="0"/>
              </a:rPr>
            </a:br>
            <a:r>
              <a:rPr lang="es-PE" sz="1700" b="1" dirty="0">
                <a:latin typeface="Arial Narrow" panose="020B0606020202030204" pitchFamily="34" charset="0"/>
                <a:ea typeface="+mn-ea"/>
                <a:cs typeface="Arial" panose="020B0604020202020204" pitchFamily="34" charset="0"/>
              </a:rPr>
              <a:t>CASOS DE LEISHMANIOSIS EN LA PROVINCIA DE ALTO AMAZONAS POR DISTRITOS; ACUMULADOS  </a:t>
            </a:r>
            <a:br>
              <a:rPr lang="es-PE" sz="1700" b="1" dirty="0">
                <a:latin typeface="Arial Narrow" panose="020B0606020202030204" pitchFamily="34" charset="0"/>
                <a:ea typeface="+mn-ea"/>
                <a:cs typeface="Arial" panose="020B0604020202020204" pitchFamily="34" charset="0"/>
              </a:rPr>
            </a:br>
            <a:r>
              <a:rPr lang="es-PE" sz="1700" b="1" dirty="0">
                <a:latin typeface="Arial Narrow" panose="020B0606020202030204" pitchFamily="34" charset="0"/>
                <a:ea typeface="+mn-ea"/>
                <a:cs typeface="Arial" panose="020B0604020202020204" pitchFamily="34" charset="0"/>
              </a:rPr>
              <a:t>(S.E.1 AL 35), 2025*</a:t>
            </a:r>
            <a:br>
              <a:rPr lang="es-PE" sz="1700" b="1" dirty="0">
                <a:latin typeface="Arial Narrow" panose="020B0606020202030204" pitchFamily="34" charset="0"/>
                <a:ea typeface="+mn-ea"/>
                <a:cs typeface="Arial" panose="020B0604020202020204" pitchFamily="34" charset="0"/>
              </a:rPr>
            </a:br>
            <a:endParaRPr lang="es-PE" sz="1700" b="1" dirty="0">
              <a:latin typeface="Arial Narrow" panose="020B0606020202030204" pitchFamily="34" charset="0"/>
              <a:ea typeface="+mn-ea"/>
              <a:cs typeface="Arial" panose="020B0604020202020204" pitchFamily="34" charset="0"/>
            </a:endParaRPr>
          </a:p>
        </p:txBody>
      </p:sp>
      <p:sp>
        <p:nvSpPr>
          <p:cNvPr id="6" name="CuadroTexto 5">
            <a:extLst>
              <a:ext uri="{FF2B5EF4-FFF2-40B4-BE49-F238E27FC236}">
                <a16:creationId xmlns:a16="http://schemas.microsoft.com/office/drawing/2014/main" id="{47C4D2E0-C98B-4AE6-9B92-EC75F8CDFA79}"/>
              </a:ext>
            </a:extLst>
          </p:cNvPr>
          <p:cNvSpPr txBox="1"/>
          <p:nvPr/>
        </p:nvSpPr>
        <p:spPr>
          <a:xfrm>
            <a:off x="240146" y="6238071"/>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E82AFEA4-F3CB-42AB-93E5-600E622A9D2E}"/>
              </a:ext>
            </a:extLst>
          </p:cNvPr>
          <p:cNvPicPr>
            <a:picLocks noChangeAspect="1"/>
          </p:cNvPicPr>
          <p:nvPr/>
        </p:nvPicPr>
        <p:blipFill>
          <a:blip r:embed="rId2"/>
          <a:stretch>
            <a:fillRect/>
          </a:stretch>
        </p:blipFill>
        <p:spPr>
          <a:xfrm>
            <a:off x="1363133" y="1363134"/>
            <a:ext cx="9296399" cy="4368800"/>
          </a:xfrm>
          <a:prstGeom prst="rect">
            <a:avLst/>
          </a:prstGeom>
        </p:spPr>
      </p:pic>
    </p:spTree>
    <p:extLst>
      <p:ext uri="{BB962C8B-B14F-4D97-AF65-F5344CB8AC3E}">
        <p14:creationId xmlns:p14="http://schemas.microsoft.com/office/powerpoint/2010/main" val="3466399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ítulo 18">
            <a:extLst>
              <a:ext uri="{FF2B5EF4-FFF2-40B4-BE49-F238E27FC236}">
                <a16:creationId xmlns:a16="http://schemas.microsoft.com/office/drawing/2014/main" id="{8D85FEB6-F492-D405-AA86-43A76A96CDFE}"/>
              </a:ext>
            </a:extLst>
          </p:cNvPr>
          <p:cNvSpPr txBox="1">
            <a:spLocks noGrp="1"/>
          </p:cNvSpPr>
          <p:nvPr>
            <p:ph type="title"/>
          </p:nvPr>
        </p:nvSpPr>
        <p:spPr>
          <a:xfrm>
            <a:off x="838200" y="277020"/>
            <a:ext cx="10515599" cy="923330"/>
          </a:xfrm>
          <a:prstGeom prst="rect">
            <a:avLst/>
          </a:prstGeom>
          <a:noFill/>
          <a:ln w="28575">
            <a:solidFill>
              <a:schemeClr val="accent5">
                <a:lumMod val="40000"/>
                <a:lumOff val="60000"/>
              </a:schemeClr>
            </a:solidFill>
          </a:ln>
        </p:spPr>
        <p:txBody>
          <a:bodyPr wrap="square" rtlCol="0">
            <a:spAutoFit/>
          </a:body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MX" sz="2000" b="1" dirty="0">
                <a:latin typeface="Arial Narrow" panose="020B0606020202030204" pitchFamily="34" charset="0"/>
                <a:ea typeface="+mn-ea"/>
                <a:cs typeface="Arial" panose="020B0604020202020204" pitchFamily="34" charset="0"/>
              </a:rPr>
              <a:t>LOCALIDADES AFECTADAS POR LEISHMANIOSIS EN LA PROVINCIA DE ALTO AMAZONAS, </a:t>
            </a:r>
            <a:br>
              <a:rPr lang="es-MX" sz="2000" b="1" dirty="0">
                <a:latin typeface="Arial Narrow" panose="020B0606020202030204" pitchFamily="34" charset="0"/>
                <a:ea typeface="+mn-ea"/>
                <a:cs typeface="Arial" panose="020B0604020202020204" pitchFamily="34" charset="0"/>
              </a:rPr>
            </a:br>
            <a:r>
              <a:rPr lang="es-MX" sz="2000" b="1" dirty="0">
                <a:latin typeface="Arial Narrow" panose="020B0606020202030204" pitchFamily="34" charset="0"/>
                <a:ea typeface="+mn-ea"/>
                <a:cs typeface="Arial" panose="020B0604020202020204" pitchFamily="34" charset="0"/>
              </a:rPr>
              <a:t>(S.E. 01 – 35), 2025</a:t>
            </a:r>
            <a:endParaRPr lang="es-PE" sz="2000" b="1" dirty="0">
              <a:latin typeface="Arial Narrow" panose="020B0606020202030204" pitchFamily="34" charset="0"/>
              <a:ea typeface="+mn-ea"/>
              <a:cs typeface="Arial" panose="020B0604020202020204" pitchFamily="34" charset="0"/>
            </a:endParaRPr>
          </a:p>
        </p:txBody>
      </p:sp>
      <p:sp>
        <p:nvSpPr>
          <p:cNvPr id="3" name="CuadroTexto 2">
            <a:extLst>
              <a:ext uri="{FF2B5EF4-FFF2-40B4-BE49-F238E27FC236}">
                <a16:creationId xmlns:a16="http://schemas.microsoft.com/office/drawing/2014/main" id="{25CBB7C3-0A30-472B-A9AC-2A1E6B741AB1}"/>
              </a:ext>
            </a:extLst>
          </p:cNvPr>
          <p:cNvSpPr txBox="1"/>
          <p:nvPr/>
        </p:nvSpPr>
        <p:spPr>
          <a:xfrm>
            <a:off x="1185334" y="5528734"/>
            <a:ext cx="9821332" cy="584775"/>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PE" sz="1600" dirty="0"/>
              <a:t>Los distritos que más casos de leishmaniosis reporta hasta la S. E. 35 del año 2025 son Teniente César López Rojas y Balsapuerto.</a:t>
            </a:r>
          </a:p>
        </p:txBody>
      </p:sp>
      <p:sp>
        <p:nvSpPr>
          <p:cNvPr id="9" name="CuadroTexto 8">
            <a:extLst>
              <a:ext uri="{FF2B5EF4-FFF2-40B4-BE49-F238E27FC236}">
                <a16:creationId xmlns:a16="http://schemas.microsoft.com/office/drawing/2014/main" id="{872D4298-A1F6-4D90-8D73-5ABD45653D26}"/>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4" name="Imagen 3">
            <a:extLst>
              <a:ext uri="{FF2B5EF4-FFF2-40B4-BE49-F238E27FC236}">
                <a16:creationId xmlns:a16="http://schemas.microsoft.com/office/drawing/2014/main" id="{5938A462-967E-4B57-AC2B-54CA4A0CAE7B}"/>
              </a:ext>
            </a:extLst>
          </p:cNvPr>
          <p:cNvPicPr>
            <a:picLocks noChangeAspect="1"/>
          </p:cNvPicPr>
          <p:nvPr/>
        </p:nvPicPr>
        <p:blipFill>
          <a:blip r:embed="rId2"/>
          <a:stretch>
            <a:fillRect/>
          </a:stretch>
        </p:blipFill>
        <p:spPr>
          <a:xfrm>
            <a:off x="542923" y="1321023"/>
            <a:ext cx="11106150" cy="2685850"/>
          </a:xfrm>
          <a:prstGeom prst="rect">
            <a:avLst/>
          </a:prstGeom>
        </p:spPr>
      </p:pic>
      <p:pic>
        <p:nvPicPr>
          <p:cNvPr id="5" name="Imagen 4">
            <a:extLst>
              <a:ext uri="{FF2B5EF4-FFF2-40B4-BE49-F238E27FC236}">
                <a16:creationId xmlns:a16="http://schemas.microsoft.com/office/drawing/2014/main" id="{8AB0F49A-54D1-4394-A464-3814ED6C66A5}"/>
              </a:ext>
            </a:extLst>
          </p:cNvPr>
          <p:cNvPicPr>
            <a:picLocks noChangeAspect="1"/>
          </p:cNvPicPr>
          <p:nvPr/>
        </p:nvPicPr>
        <p:blipFill>
          <a:blip r:embed="rId3"/>
          <a:stretch>
            <a:fillRect/>
          </a:stretch>
        </p:blipFill>
        <p:spPr>
          <a:xfrm>
            <a:off x="542923" y="4127545"/>
            <a:ext cx="11106150" cy="1155655"/>
          </a:xfrm>
          <a:prstGeom prst="rect">
            <a:avLst/>
          </a:prstGeom>
        </p:spPr>
      </p:pic>
    </p:spTree>
    <p:extLst>
      <p:ext uri="{BB962C8B-B14F-4D97-AF65-F5344CB8AC3E}">
        <p14:creationId xmlns:p14="http://schemas.microsoft.com/office/powerpoint/2010/main" val="3150387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ítulo 18">
            <a:extLst>
              <a:ext uri="{FF2B5EF4-FFF2-40B4-BE49-F238E27FC236}">
                <a16:creationId xmlns:a16="http://schemas.microsoft.com/office/drawing/2014/main" id="{8D85FEB6-F492-D405-AA86-43A76A96CDFE}"/>
              </a:ext>
            </a:extLst>
          </p:cNvPr>
          <p:cNvSpPr txBox="1">
            <a:spLocks noGrp="1"/>
          </p:cNvSpPr>
          <p:nvPr>
            <p:ph type="title"/>
          </p:nvPr>
        </p:nvSpPr>
        <p:spPr>
          <a:xfrm>
            <a:off x="848139" y="416708"/>
            <a:ext cx="10349947" cy="923330"/>
          </a:xfrm>
          <a:prstGeom prst="rect">
            <a:avLst/>
          </a:prstGeom>
          <a:noFill/>
          <a:ln w="28575">
            <a:solidFill>
              <a:schemeClr val="accent5">
                <a:lumMod val="40000"/>
                <a:lumOff val="60000"/>
              </a:schemeClr>
            </a:solidFill>
          </a:ln>
        </p:spPr>
        <p:txBody>
          <a:bodyPr wrap="square" rtlCol="0">
            <a:spAutoFit/>
          </a:body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BALSAPUERTO, HASTA LA SE-35, 2024-2025.</a:t>
            </a:r>
          </a:p>
        </p:txBody>
      </p:sp>
      <p:sp>
        <p:nvSpPr>
          <p:cNvPr id="7" name="CuadroTexto 6">
            <a:extLst>
              <a:ext uri="{FF2B5EF4-FFF2-40B4-BE49-F238E27FC236}">
                <a16:creationId xmlns:a16="http://schemas.microsoft.com/office/drawing/2014/main" id="{4EF56106-D99D-4D38-9BA9-AA582B1B61A3}"/>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1296698A-27D0-4577-90EE-95AF8E0B4C17}"/>
              </a:ext>
            </a:extLst>
          </p:cNvPr>
          <p:cNvPicPr>
            <a:picLocks noChangeAspect="1"/>
          </p:cNvPicPr>
          <p:nvPr/>
        </p:nvPicPr>
        <p:blipFill rotWithShape="1">
          <a:blip r:embed="rId2"/>
          <a:srcRect l="1462" t="6564" r="1927" b="4835"/>
          <a:stretch/>
        </p:blipFill>
        <p:spPr>
          <a:xfrm>
            <a:off x="516466" y="1583265"/>
            <a:ext cx="11142133" cy="4445001"/>
          </a:xfrm>
          <a:prstGeom prst="rect">
            <a:avLst/>
          </a:prstGeom>
          <a:ln w="3175">
            <a:solidFill>
              <a:schemeClr val="tx1"/>
            </a:solidFill>
          </a:ln>
        </p:spPr>
      </p:pic>
    </p:spTree>
    <p:extLst>
      <p:ext uri="{BB962C8B-B14F-4D97-AF65-F5344CB8AC3E}">
        <p14:creationId xmlns:p14="http://schemas.microsoft.com/office/powerpoint/2010/main" val="2233857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08DB573-E727-222D-8657-F551CD2676A3}"/>
              </a:ext>
            </a:extLst>
          </p:cNvPr>
          <p:cNvSpPr txBox="1"/>
          <p:nvPr/>
        </p:nvSpPr>
        <p:spPr>
          <a:xfrm>
            <a:off x="601309" y="481457"/>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JEBEROS HASTA LA SE-35, 2024-2025.</a:t>
            </a:r>
          </a:p>
        </p:txBody>
      </p:sp>
      <p:sp>
        <p:nvSpPr>
          <p:cNvPr id="6" name="CuadroTexto 5">
            <a:extLst>
              <a:ext uri="{FF2B5EF4-FFF2-40B4-BE49-F238E27FC236}">
                <a16:creationId xmlns:a16="http://schemas.microsoft.com/office/drawing/2014/main" id="{BFC15344-DF5B-4656-807A-1B4A49B8021F}"/>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3" name="Imagen 2">
            <a:extLst>
              <a:ext uri="{FF2B5EF4-FFF2-40B4-BE49-F238E27FC236}">
                <a16:creationId xmlns:a16="http://schemas.microsoft.com/office/drawing/2014/main" id="{AFEBB704-8791-4A8B-A37E-B0A0AE1C31D1}"/>
              </a:ext>
            </a:extLst>
          </p:cNvPr>
          <p:cNvPicPr>
            <a:picLocks noChangeAspect="1"/>
          </p:cNvPicPr>
          <p:nvPr/>
        </p:nvPicPr>
        <p:blipFill>
          <a:blip r:embed="rId2"/>
          <a:stretch>
            <a:fillRect/>
          </a:stretch>
        </p:blipFill>
        <p:spPr>
          <a:xfrm>
            <a:off x="601309" y="1432387"/>
            <a:ext cx="11003666" cy="4519680"/>
          </a:xfrm>
          <a:prstGeom prst="rect">
            <a:avLst/>
          </a:prstGeom>
        </p:spPr>
      </p:pic>
    </p:spTree>
    <p:extLst>
      <p:ext uri="{BB962C8B-B14F-4D97-AF65-F5344CB8AC3E}">
        <p14:creationId xmlns:p14="http://schemas.microsoft.com/office/powerpoint/2010/main" val="464297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DB00A8C-7E38-9F0E-4FF2-CA3CD4002608}"/>
              </a:ext>
            </a:extLst>
          </p:cNvPr>
          <p:cNvSpPr txBox="1"/>
          <p:nvPr/>
        </p:nvSpPr>
        <p:spPr>
          <a:xfrm>
            <a:off x="500062" y="702851"/>
            <a:ext cx="11191875" cy="646331"/>
          </a:xfrm>
          <a:prstGeom prst="rect">
            <a:avLst/>
          </a:prstGeom>
          <a:noFill/>
          <a:ln w="28575">
            <a:solidFill>
              <a:schemeClr val="accent5">
                <a:lumMod val="40000"/>
                <a:lumOff val="60000"/>
              </a:schemeClr>
            </a:solidFill>
          </a:ln>
        </p:spPr>
        <p:txBody>
          <a:bodyPr wrap="square">
            <a:spAutoFit/>
          </a:bodyPr>
          <a:lstStyle/>
          <a:p>
            <a:pPr algn="ctr"/>
            <a:r>
              <a:rPr lang="es-PE" b="1" dirty="0">
                <a:latin typeface="Ebrima" panose="02000000000000000000" pitchFamily="2" charset="0"/>
                <a:ea typeface="Ebrima" panose="02000000000000000000" pitchFamily="2" charset="0"/>
                <a:cs typeface="Ebrima" panose="02000000000000000000" pitchFamily="2" charset="0"/>
              </a:rPr>
              <a:t>TENDENCIA DE CASOS DE LEISHMANIOSIS, DISTRITO DE LAGUNAS HASTA LA SE-35, 2024-2025.</a:t>
            </a:r>
          </a:p>
          <a:p>
            <a:pPr algn="ctr"/>
            <a:endParaRPr lang="es-PE" b="1" dirty="0">
              <a:latin typeface="Ebrima" panose="02000000000000000000" pitchFamily="2" charset="0"/>
              <a:ea typeface="Ebrima" panose="02000000000000000000" pitchFamily="2" charset="0"/>
              <a:cs typeface="Ebrima" panose="02000000000000000000" pitchFamily="2" charset="0"/>
            </a:endParaRPr>
          </a:p>
        </p:txBody>
      </p:sp>
      <p:sp>
        <p:nvSpPr>
          <p:cNvPr id="5" name="CuadroTexto 4">
            <a:extLst>
              <a:ext uri="{FF2B5EF4-FFF2-40B4-BE49-F238E27FC236}">
                <a16:creationId xmlns:a16="http://schemas.microsoft.com/office/drawing/2014/main" id="{4A8FEE8A-9DD7-4024-866A-95A1B2712644}"/>
              </a:ext>
            </a:extLst>
          </p:cNvPr>
          <p:cNvSpPr txBox="1"/>
          <p:nvPr/>
        </p:nvSpPr>
        <p:spPr>
          <a:xfrm>
            <a:off x="341746" y="6234182"/>
            <a:ext cx="2654701" cy="276999"/>
          </a:xfrm>
          <a:prstGeom prst="rect">
            <a:avLst/>
          </a:prstGeom>
          <a:noFill/>
        </p:spPr>
        <p:txBody>
          <a:bodyPr wrap="none" rtlCol="0">
            <a:spAutoFit/>
          </a:bodyPr>
          <a:lstStyle/>
          <a:p>
            <a:r>
              <a:rPr lang="es-ES" sz="1200" b="1" dirty="0"/>
              <a:t>Fuente: Área de Epidemiología_RIS-AA</a:t>
            </a:r>
            <a:endParaRPr lang="es-PE" sz="1200" b="1" dirty="0"/>
          </a:p>
        </p:txBody>
      </p:sp>
      <p:pic>
        <p:nvPicPr>
          <p:cNvPr id="4" name="Imagen 3">
            <a:extLst>
              <a:ext uri="{FF2B5EF4-FFF2-40B4-BE49-F238E27FC236}">
                <a16:creationId xmlns:a16="http://schemas.microsoft.com/office/drawing/2014/main" id="{DF03B7F6-C9ED-4E10-AD09-0AA4FB18752E}"/>
              </a:ext>
            </a:extLst>
          </p:cNvPr>
          <p:cNvPicPr>
            <a:picLocks noChangeAspect="1"/>
          </p:cNvPicPr>
          <p:nvPr/>
        </p:nvPicPr>
        <p:blipFill>
          <a:blip r:embed="rId2"/>
          <a:stretch>
            <a:fillRect/>
          </a:stretch>
        </p:blipFill>
        <p:spPr>
          <a:xfrm>
            <a:off x="500061" y="1523999"/>
            <a:ext cx="11191875" cy="4428963"/>
          </a:xfrm>
          <a:prstGeom prst="rect">
            <a:avLst/>
          </a:prstGeom>
        </p:spPr>
      </p:pic>
    </p:spTree>
    <p:extLst>
      <p:ext uri="{BB962C8B-B14F-4D97-AF65-F5344CB8AC3E}">
        <p14:creationId xmlns:p14="http://schemas.microsoft.com/office/powerpoint/2010/main" val="1269049092"/>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17160</TotalTime>
  <Words>523</Words>
  <Application>Microsoft Office PowerPoint</Application>
  <PresentationFormat>Panorámica</PresentationFormat>
  <Paragraphs>37</Paragraphs>
  <Slides>17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17</vt:i4>
      </vt:variant>
    </vt:vector>
  </HeadingPairs>
  <TitlesOfParts>
    <vt:vector size="23" baseType="lpstr">
      <vt:lpstr>Arial</vt:lpstr>
      <vt:lpstr>Arial Narrow</vt:lpstr>
      <vt:lpstr>Calibri</vt:lpstr>
      <vt:lpstr>Calibri Light</vt:lpstr>
      <vt:lpstr>Ebrima</vt:lpstr>
      <vt:lpstr>Tema de Office</vt:lpstr>
      <vt:lpstr>Presentación de PowerPoint</vt:lpstr>
      <vt:lpstr>Presentación de PowerPoint</vt:lpstr>
      <vt:lpstr>Presentación de PowerPoint</vt:lpstr>
      <vt:lpstr> CASOS DE LEISHMANIOSIS EN LA PROVINCIA DE ALTO AMAZONAS POR DISTRITOS 2024-2025 (S.E.35) </vt:lpstr>
      <vt:lpstr> CASOS DE LEISHMANIOSIS EN LA PROVINCIA DE ALTO AMAZONAS POR DISTRITOS; ACUMULADOS   (S.E.1 AL 35), 2025* </vt:lpstr>
      <vt:lpstr> LOCALIDADES AFECTADAS POR LEISHMANIOSIS EN LA PROVINCIA DE ALTO AMAZONAS,  (S.E. 01 – 35), 2025</vt:lpstr>
      <vt:lpstr> TENDENCIA DE CASOS DE LEISHMANIOSIS, DISTRITO DE BALSAPUERTO, HASTA LA SE-35, 2024-2025.</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dc:creator>
  <cp:lastModifiedBy>EPI-ONE</cp:lastModifiedBy>
  <cp:revision>1457</cp:revision>
  <cp:lastPrinted>2024-04-19T12:48:51Z</cp:lastPrinted>
  <dcterms:created xsi:type="dcterms:W3CDTF">2022-03-02T03:55:23Z</dcterms:created>
  <dcterms:modified xsi:type="dcterms:W3CDTF">2025-09-03T19:56:47Z</dcterms:modified>
</cp:coreProperties>
</file>