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8/27/2025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34),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2">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3"/>
          <a:stretch>
            <a:fillRect/>
          </a:stretch>
        </p:blipFill>
        <p:spPr>
          <a:xfrm>
            <a:off x="7227077" y="144640"/>
            <a:ext cx="1615580" cy="1012024"/>
          </a:xfrm>
          <a:prstGeom prst="rect">
            <a:avLst/>
          </a:prstGeom>
        </p:spPr>
      </p:pic>
      <p:pic>
        <p:nvPicPr>
          <p:cNvPr id="4" name="Imagen 3">
            <a:extLst>
              <a:ext uri="{FF2B5EF4-FFF2-40B4-BE49-F238E27FC236}">
                <a16:creationId xmlns:a16="http://schemas.microsoft.com/office/drawing/2014/main" id="{47C995D6-7911-4547-8853-35D5E4D3A9B3}"/>
              </a:ext>
            </a:extLst>
          </p:cNvPr>
          <p:cNvPicPr>
            <a:picLocks noChangeAspect="1"/>
          </p:cNvPicPr>
          <p:nvPr/>
        </p:nvPicPr>
        <p:blipFill>
          <a:blip r:embed="rId4"/>
          <a:stretch>
            <a:fillRect/>
          </a:stretch>
        </p:blipFill>
        <p:spPr>
          <a:xfrm>
            <a:off x="9812176" y="93840"/>
            <a:ext cx="1237595"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SE-34, 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37CA5FC-7E91-4B02-8F80-6672F0CCB00B}"/>
              </a:ext>
            </a:extLst>
          </p:cNvPr>
          <p:cNvPicPr>
            <a:picLocks noChangeAspect="1"/>
          </p:cNvPicPr>
          <p:nvPr/>
        </p:nvPicPr>
        <p:blipFill>
          <a:blip r:embed="rId2"/>
          <a:stretch>
            <a:fillRect/>
          </a:stretch>
        </p:blipFill>
        <p:spPr>
          <a:xfrm>
            <a:off x="341746" y="1450565"/>
            <a:ext cx="11469254"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SE-34,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3F47BE75-1D92-4841-9E67-A1C89F5289CD}"/>
              </a:ext>
            </a:extLst>
          </p:cNvPr>
          <p:cNvPicPr>
            <a:picLocks noChangeAspect="1"/>
          </p:cNvPicPr>
          <p:nvPr/>
        </p:nvPicPr>
        <p:blipFill>
          <a:blip r:embed="rId2"/>
          <a:stretch>
            <a:fillRect/>
          </a:stretch>
        </p:blipFill>
        <p:spPr>
          <a:xfrm>
            <a:off x="341746" y="1329267"/>
            <a:ext cx="11494654" cy="4817533"/>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SE-34,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4B7B49DA-B435-4A04-A264-09A9B0C9627F}"/>
              </a:ext>
            </a:extLst>
          </p:cNvPr>
          <p:cNvPicPr>
            <a:picLocks noChangeAspect="1"/>
          </p:cNvPicPr>
          <p:nvPr/>
        </p:nvPicPr>
        <p:blipFill>
          <a:blip r:embed="rId2"/>
          <a:stretch>
            <a:fillRect/>
          </a:stretch>
        </p:blipFill>
        <p:spPr>
          <a:xfrm>
            <a:off x="296332" y="1625600"/>
            <a:ext cx="11590867" cy="4631267"/>
          </a:xfrm>
          <a:prstGeom prst="rect">
            <a:avLst/>
          </a:prstGeom>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63548123-AA20-44E8-8948-E804FF852ED4}"/>
              </a:ext>
            </a:extLst>
          </p:cNvPr>
          <p:cNvPicPr>
            <a:picLocks noChangeAspect="1"/>
          </p:cNvPicPr>
          <p:nvPr/>
        </p:nvPicPr>
        <p:blipFill>
          <a:blip r:embed="rId2"/>
          <a:stretch>
            <a:fillRect/>
          </a:stretch>
        </p:blipFill>
        <p:spPr>
          <a:xfrm>
            <a:off x="237066" y="1647307"/>
            <a:ext cx="11692467" cy="4440226"/>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1F395B6C-632B-42FC-9122-A81303EA2D6A}"/>
              </a:ext>
            </a:extLst>
          </p:cNvPr>
          <p:cNvPicPr>
            <a:picLocks noChangeAspect="1"/>
          </p:cNvPicPr>
          <p:nvPr/>
        </p:nvPicPr>
        <p:blipFill>
          <a:blip r:embed="rId2"/>
          <a:stretch>
            <a:fillRect/>
          </a:stretch>
        </p:blipFill>
        <p:spPr>
          <a:xfrm>
            <a:off x="510208" y="1426290"/>
            <a:ext cx="10849940" cy="4686643"/>
          </a:xfrm>
          <a:prstGeom prst="rect">
            <a:avLst/>
          </a:prstGeom>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1CD43139-EA43-41FD-AA83-52240F203BE2}"/>
              </a:ext>
            </a:extLst>
          </p:cNvPr>
          <p:cNvPicPr>
            <a:picLocks noChangeAspect="1"/>
          </p:cNvPicPr>
          <p:nvPr/>
        </p:nvPicPr>
        <p:blipFill>
          <a:blip r:embed="rId2"/>
          <a:stretch>
            <a:fillRect/>
          </a:stretch>
        </p:blipFill>
        <p:spPr>
          <a:xfrm>
            <a:off x="310394" y="1413933"/>
            <a:ext cx="11571211" cy="4907200"/>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33)</a:t>
            </a: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2577A17A-7E21-49C9-BF02-0894B92909F7}"/>
              </a:ext>
            </a:extLst>
          </p:cNvPr>
          <p:cNvPicPr>
            <a:picLocks noChangeAspect="1"/>
          </p:cNvPicPr>
          <p:nvPr/>
        </p:nvPicPr>
        <p:blipFill rotWithShape="1">
          <a:blip r:embed="rId2"/>
          <a:srcRect l="21274" t="3552" r="20174" b="8687"/>
          <a:stretch/>
        </p:blipFill>
        <p:spPr>
          <a:xfrm>
            <a:off x="442971" y="2142067"/>
            <a:ext cx="5181601" cy="2980266"/>
          </a:xfrm>
          <a:prstGeom prst="rect">
            <a:avLst/>
          </a:prstGeom>
          <a:ln w="3175">
            <a:solidFill>
              <a:schemeClr val="tx1"/>
            </a:solidFill>
          </a:ln>
        </p:spPr>
      </p:pic>
      <p:pic>
        <p:nvPicPr>
          <p:cNvPr id="4" name="Imagen 3">
            <a:extLst>
              <a:ext uri="{FF2B5EF4-FFF2-40B4-BE49-F238E27FC236}">
                <a16:creationId xmlns:a16="http://schemas.microsoft.com/office/drawing/2014/main" id="{DDB80325-5B10-4562-9D16-BBF8B2047586}"/>
              </a:ext>
            </a:extLst>
          </p:cNvPr>
          <p:cNvPicPr>
            <a:picLocks noChangeAspect="1"/>
          </p:cNvPicPr>
          <p:nvPr/>
        </p:nvPicPr>
        <p:blipFill>
          <a:blip r:embed="rId3"/>
          <a:stretch>
            <a:fillRect/>
          </a:stretch>
        </p:blipFill>
        <p:spPr>
          <a:xfrm>
            <a:off x="5854170" y="2142067"/>
            <a:ext cx="5800725" cy="2980265"/>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SE-34</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7C0AF2ED-467F-460F-8A19-689605EF7140}"/>
              </a:ext>
            </a:extLst>
          </p:cNvPr>
          <p:cNvPicPr>
            <a:picLocks noChangeAspect="1"/>
          </p:cNvPicPr>
          <p:nvPr/>
        </p:nvPicPr>
        <p:blipFill>
          <a:blip r:embed="rId2"/>
          <a:stretch>
            <a:fillRect/>
          </a:stretch>
        </p:blipFill>
        <p:spPr>
          <a:xfrm>
            <a:off x="331304" y="1159932"/>
            <a:ext cx="11529393" cy="4885267"/>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 SE-34</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C7E092F4-F3E1-4DBC-B25B-132B491F3422}"/>
              </a:ext>
            </a:extLst>
          </p:cNvPr>
          <p:cNvPicPr>
            <a:picLocks noChangeAspect="1"/>
          </p:cNvPicPr>
          <p:nvPr/>
        </p:nvPicPr>
        <p:blipFill>
          <a:blip r:embed="rId2"/>
          <a:stretch>
            <a:fillRect/>
          </a:stretch>
        </p:blipFill>
        <p:spPr>
          <a:xfrm>
            <a:off x="160866" y="1413933"/>
            <a:ext cx="11870267" cy="4622800"/>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(S.E.34)</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954107"/>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Tnte. César López Rojas, en (3)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Yurimaguas y Lagunas, </a:t>
            </a:r>
            <a:r>
              <a:rPr lang="es-PE" sz="1400" dirty="0">
                <a:effectLst/>
                <a:latin typeface="Arial" panose="020B0604020202020204" pitchFamily="34" charset="0"/>
                <a:ea typeface="Calibri" panose="020F0502020204030204" pitchFamily="34" charset="0"/>
              </a:rPr>
              <a:t>teniendo en cuenta que hasta la SE-34 del 2025, se notificó </a:t>
            </a:r>
            <a:r>
              <a:rPr lang="es-PE" sz="1400" dirty="0">
                <a:latin typeface="Arial" panose="020B0604020202020204" pitchFamily="34" charset="0"/>
                <a:ea typeface="Calibri" panose="020F0502020204030204" pitchFamily="34" charset="0"/>
              </a:rPr>
              <a:t>9 </a:t>
            </a:r>
            <a:r>
              <a:rPr lang="es-PE" sz="1400" dirty="0">
                <a:effectLst/>
                <a:latin typeface="Arial" panose="020B0604020202020204" pitchFamily="34" charset="0"/>
                <a:ea typeface="Calibri" panose="020F0502020204030204" pitchFamily="34" charset="0"/>
              </a:rPr>
              <a:t>casos más que en el acumulado de la SE-34 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EA431FA-02F6-42BE-B45B-3F9902B725E9}"/>
              </a:ext>
            </a:extLst>
          </p:cNvPr>
          <p:cNvPicPr>
            <a:picLocks noChangeAspect="1"/>
          </p:cNvPicPr>
          <p:nvPr/>
        </p:nvPicPr>
        <p:blipFill>
          <a:blip r:embed="rId2"/>
          <a:stretch>
            <a:fillRect/>
          </a:stretch>
        </p:blipFill>
        <p:spPr>
          <a:xfrm>
            <a:off x="85725" y="1506009"/>
            <a:ext cx="12020550" cy="3067050"/>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34),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263BAE0A-2E85-40DB-B71F-24705F33B431}"/>
              </a:ext>
            </a:extLst>
          </p:cNvPr>
          <p:cNvPicPr>
            <a:picLocks noChangeAspect="1"/>
          </p:cNvPicPr>
          <p:nvPr/>
        </p:nvPicPr>
        <p:blipFill>
          <a:blip r:embed="rId2"/>
          <a:stretch>
            <a:fillRect/>
          </a:stretch>
        </p:blipFill>
        <p:spPr>
          <a:xfrm>
            <a:off x="872067" y="1414462"/>
            <a:ext cx="10549465" cy="4198938"/>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34),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528734"/>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 34 del año 2025 son Teniente César López Rojas y Balsapuerto.</a:t>
            </a:r>
          </a:p>
        </p:txBody>
      </p:sp>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B1BAEAB8-2BF8-41D0-969C-FD694C22E021}"/>
              </a:ext>
            </a:extLst>
          </p:cNvPr>
          <p:cNvPicPr>
            <a:picLocks noChangeAspect="1"/>
          </p:cNvPicPr>
          <p:nvPr/>
        </p:nvPicPr>
        <p:blipFill>
          <a:blip r:embed="rId2"/>
          <a:stretch>
            <a:fillRect/>
          </a:stretch>
        </p:blipFill>
        <p:spPr>
          <a:xfrm>
            <a:off x="542924" y="1329265"/>
            <a:ext cx="11106151" cy="2702191"/>
          </a:xfrm>
          <a:prstGeom prst="rect">
            <a:avLst/>
          </a:prstGeom>
        </p:spPr>
      </p:pic>
      <p:pic>
        <p:nvPicPr>
          <p:cNvPr id="6" name="Imagen 5">
            <a:extLst>
              <a:ext uri="{FF2B5EF4-FFF2-40B4-BE49-F238E27FC236}">
                <a16:creationId xmlns:a16="http://schemas.microsoft.com/office/drawing/2014/main" id="{FCCCDEAA-2E31-432D-B221-A79909A5762C}"/>
              </a:ext>
            </a:extLst>
          </p:cNvPr>
          <p:cNvPicPr>
            <a:picLocks noChangeAspect="1"/>
          </p:cNvPicPr>
          <p:nvPr/>
        </p:nvPicPr>
        <p:blipFill>
          <a:blip r:embed="rId3"/>
          <a:stretch>
            <a:fillRect/>
          </a:stretch>
        </p:blipFill>
        <p:spPr>
          <a:xfrm>
            <a:off x="542923" y="4152130"/>
            <a:ext cx="11106151" cy="1231347"/>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SE-34, 2024-2025.</a:t>
            </a:r>
          </a:p>
        </p:txBody>
      </p:sp>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1296698A-27D0-4577-90EE-95AF8E0B4C17}"/>
              </a:ext>
            </a:extLst>
          </p:cNvPr>
          <p:cNvPicPr>
            <a:picLocks noChangeAspect="1"/>
          </p:cNvPicPr>
          <p:nvPr/>
        </p:nvPicPr>
        <p:blipFill rotWithShape="1">
          <a:blip r:embed="rId2"/>
          <a:srcRect l="1462" t="6564" r="1927" b="4835"/>
          <a:stretch/>
        </p:blipFill>
        <p:spPr>
          <a:xfrm>
            <a:off x="516466" y="1583265"/>
            <a:ext cx="11142133" cy="4445001"/>
          </a:xfrm>
          <a:prstGeom prst="rect">
            <a:avLst/>
          </a:prstGeom>
          <a:ln w="3175">
            <a:solidFill>
              <a:schemeClr val="tx1"/>
            </a:solidFill>
          </a:ln>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SE-34, 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FEBB704-8791-4A8B-A37E-B0A0AE1C31D1}"/>
              </a:ext>
            </a:extLst>
          </p:cNvPr>
          <p:cNvPicPr>
            <a:picLocks noChangeAspect="1"/>
          </p:cNvPicPr>
          <p:nvPr/>
        </p:nvPicPr>
        <p:blipFill>
          <a:blip r:embed="rId2"/>
          <a:stretch>
            <a:fillRect/>
          </a:stretch>
        </p:blipFill>
        <p:spPr>
          <a:xfrm>
            <a:off x="601309" y="1432387"/>
            <a:ext cx="11003666" cy="4519680"/>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SE-34,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DF03B7F6-C9ED-4E10-AD09-0AA4FB18752E}"/>
              </a:ext>
            </a:extLst>
          </p:cNvPr>
          <p:cNvPicPr>
            <a:picLocks noChangeAspect="1"/>
          </p:cNvPicPr>
          <p:nvPr/>
        </p:nvPicPr>
        <p:blipFill>
          <a:blip r:embed="rId2"/>
          <a:stretch>
            <a:fillRect/>
          </a:stretch>
        </p:blipFill>
        <p:spPr>
          <a:xfrm>
            <a:off x="500061" y="1523999"/>
            <a:ext cx="11191875" cy="4428963"/>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17155</TotalTime>
  <Words>523</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(S.E.34) </vt:lpstr>
      <vt:lpstr> CASOS DE LEISHMANIOSIS EN LA PROVINCIA DE ALTO AMAZONAS POR DISTRITOS; ACUMULADOS   (S.E.1 AL 34), 2025* </vt:lpstr>
      <vt:lpstr> LOCALIDADES AFECTADAS POR LEISHMANIOSIS EN LA PROVINCIA DE ALTO AMAZONAS,  (S.E. 01 – 34), 2025</vt:lpstr>
      <vt:lpstr> TENDENCIA DE CASOS DE LEISHMANIOSIS, DISTRITO DE BALSAPUERTO, HASTA LA SE-34,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1456</cp:revision>
  <cp:lastPrinted>2024-04-19T12:48:51Z</cp:lastPrinted>
  <dcterms:created xsi:type="dcterms:W3CDTF">2022-03-02T03:55:23Z</dcterms:created>
  <dcterms:modified xsi:type="dcterms:W3CDTF">2025-08-27T20:27:24Z</dcterms:modified>
</cp:coreProperties>
</file>