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62" r:id="rId2"/>
    <p:sldId id="765" r:id="rId3"/>
    <p:sldId id="412" r:id="rId4"/>
    <p:sldId id="798" r:id="rId5"/>
    <p:sldId id="804" r:id="rId6"/>
    <p:sldId id="434" r:id="rId7"/>
    <p:sldId id="870" r:id="rId8"/>
    <p:sldId id="1164" r:id="rId9"/>
    <p:sldId id="1198" r:id="rId10"/>
    <p:sldId id="768" r:id="rId11"/>
    <p:sldId id="436" r:id="rId12"/>
    <p:sldId id="805" r:id="rId13"/>
    <p:sldId id="770" r:id="rId14"/>
    <p:sldId id="871" r:id="rId15"/>
    <p:sldId id="923" r:id="rId16"/>
    <p:sldId id="873" r:id="rId17"/>
    <p:sldId id="1165" r:id="rId18"/>
    <p:sldId id="1194" r:id="rId19"/>
    <p:sldId id="322" r:id="rId20"/>
    <p:sldId id="307" r:id="rId21"/>
    <p:sldId id="769" r:id="rId22"/>
    <p:sldId id="455" r:id="rId23"/>
    <p:sldId id="806" r:id="rId24"/>
    <p:sldId id="785" r:id="rId25"/>
    <p:sldId id="866" r:id="rId26"/>
    <p:sldId id="938" r:id="rId27"/>
    <p:sldId id="1096" r:id="rId28"/>
    <p:sldId id="1166" r:id="rId29"/>
    <p:sldId id="1180" r:id="rId30"/>
    <p:sldId id="792" r:id="rId31"/>
    <p:sldId id="1195" r:id="rId32"/>
    <p:sldId id="1196" r:id="rId33"/>
    <p:sldId id="1197" r:id="rId34"/>
    <p:sldId id="795" r:id="rId35"/>
    <p:sldId id="856" r:id="rId36"/>
    <p:sldId id="843" r:id="rId37"/>
    <p:sldId id="787" r:id="rId38"/>
    <p:sldId id="803" r:id="rId39"/>
    <p:sldId id="842" r:id="rId40"/>
    <p:sldId id="858" r:id="rId41"/>
    <p:sldId id="846" r:id="rId42"/>
    <p:sldId id="857" r:id="rId43"/>
    <p:sldId id="845" r:id="rId44"/>
    <p:sldId id="844" r:id="rId45"/>
    <p:sldId id="874" r:id="rId46"/>
    <p:sldId id="855" r:id="rId47"/>
    <p:sldId id="811" r:id="rId48"/>
    <p:sldId id="1199" r:id="rId49"/>
    <p:sldId id="1200" r:id="rId50"/>
    <p:sldId id="1201" r:id="rId51"/>
    <p:sldId id="1202" r:id="rId52"/>
    <p:sldId id="834" r:id="rId53"/>
    <p:sldId id="864" r:id="rId54"/>
    <p:sldId id="892" r:id="rId55"/>
    <p:sldId id="1203" r:id="rId56"/>
    <p:sldId id="830" r:id="rId57"/>
    <p:sldId id="1204" r:id="rId58"/>
    <p:sldId id="862" r:id="rId59"/>
    <p:sldId id="863" r:id="rId60"/>
    <p:sldId id="1205" r:id="rId61"/>
    <p:sldId id="1206" r:id="rId62"/>
    <p:sldId id="849" r:id="rId63"/>
    <p:sldId id="893" r:id="rId64"/>
    <p:sldId id="1207" r:id="rId65"/>
    <p:sldId id="838" r:id="rId66"/>
    <p:sldId id="840" r:id="rId67"/>
    <p:sldId id="1208" r:id="rId68"/>
    <p:sldId id="1209" r:id="rId69"/>
    <p:sldId id="1210" r:id="rId70"/>
    <p:sldId id="1156" r:id="rId71"/>
    <p:sldId id="833" r:id="rId72"/>
    <p:sldId id="836" r:id="rId73"/>
    <p:sldId id="1157" r:id="rId74"/>
  </p:sldIdLst>
  <p:sldSz cx="12192000" cy="7200900"/>
  <p:notesSz cx="6888163" cy="10017125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PI" initials="E" lastIdx="1" clrIdx="0">
    <p:extLst>
      <p:ext uri="{19B8F6BF-5375-455C-9EA6-DF929625EA0E}">
        <p15:presenceInfo xmlns:p15="http://schemas.microsoft.com/office/powerpoint/2012/main" userId="EP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B2CE"/>
    <a:srgbClr val="FF7C80"/>
    <a:srgbClr val="FF3300"/>
    <a:srgbClr val="C59EE2"/>
    <a:srgbClr val="0000FF"/>
    <a:srgbClr val="FFCCFF"/>
    <a:srgbClr val="9BC2E6"/>
    <a:srgbClr val="009999"/>
    <a:srgbClr val="CC00CC"/>
    <a:srgbClr val="59E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2252" autoAdjust="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>
        <p:guide orient="horz" pos="2160"/>
        <p:guide pos="3840"/>
        <p:guide orient="horz" pos="2268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9" y="4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/>
          <a:lstStyle>
            <a:lvl1pPr algn="r">
              <a:defRPr sz="1200"/>
            </a:lvl1pPr>
          </a:lstStyle>
          <a:p>
            <a:fld id="{CDB38CD0-7333-46E6-AEC2-02264A07A1A3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1250950"/>
            <a:ext cx="57229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2" tIns="46230" rIns="92462" bIns="4623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9" y="4821297"/>
            <a:ext cx="5510213" cy="3943687"/>
          </a:xfrm>
          <a:prstGeom prst="rect">
            <a:avLst/>
          </a:prstGeom>
        </p:spPr>
        <p:txBody>
          <a:bodyPr vert="horz" lIns="92462" tIns="46230" rIns="92462" bIns="4623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3" y="9515642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9" y="9515642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 anchor="b"/>
          <a:lstStyle>
            <a:lvl1pPr algn="r">
              <a:defRPr sz="1200"/>
            </a:lvl1pPr>
          </a:lstStyle>
          <a:p>
            <a:fld id="{166E0132-8B67-4221-A00A-B79B7822075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8267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F4AA6-9816-47B4-B5FB-F20E782FA3E0}" type="slidenum">
              <a:rPr lang="es-PE" smtClean="0"/>
              <a:t>19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7976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46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6823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50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25601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52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8519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53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09663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65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833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2" y="1178482"/>
            <a:ext cx="9144000" cy="25069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2" y="3782140"/>
            <a:ext cx="9144000" cy="17385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6281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7132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83381"/>
            <a:ext cx="2628900" cy="610243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83381"/>
            <a:ext cx="7734300" cy="610243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1664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5430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95226"/>
            <a:ext cx="10515600" cy="299537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818938"/>
            <a:ext cx="10515600" cy="15751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4730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916906"/>
            <a:ext cx="5181601" cy="456890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916906"/>
            <a:ext cx="5181601" cy="456890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275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83382"/>
            <a:ext cx="10515600" cy="139184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92" y="1765223"/>
            <a:ext cx="5157787" cy="865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92" y="2630331"/>
            <a:ext cx="5157787" cy="386881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765223"/>
            <a:ext cx="5183187" cy="865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630331"/>
            <a:ext cx="5183187" cy="386881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0156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127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0966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1" y="480060"/>
            <a:ext cx="393223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7" y="1036797"/>
            <a:ext cx="6172201" cy="51173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1" y="2160270"/>
            <a:ext cx="3932236" cy="40021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7772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1" y="480060"/>
            <a:ext cx="393223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7" y="1036797"/>
            <a:ext cx="6172201" cy="51173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1" y="2160270"/>
            <a:ext cx="3932236" cy="40021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8841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83382"/>
            <a:ext cx="10515600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916906"/>
            <a:ext cx="10515600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674168"/>
            <a:ext cx="2743201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CB9A4-D377-439C-8EFB-FFA8483CD179}" type="datetimeFigureOut">
              <a:rPr lang="es-PE" smtClean="0"/>
              <a:t>13/06/2025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674168"/>
            <a:ext cx="4114800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674168"/>
            <a:ext cx="2743201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0097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GRUPOS%20EDAD!F9C6:F18C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GRUPOS%20EDAD!%5bPRINCIPAL.xlsx%5dGRUPOS%20EDAD%20Gr&#225;fico%20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SE%202024-2025!%5bPRINCIPAL.xlsx%5dMAL%20SE%202024-2025%201%20Gr&#225;fico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MALARIA%20A.A.%202025%207%20%20A.xlsx!R.%20A.%20A.!%5bCANAL%20MALARIA%20A.A.%202025%207%20%20A.xlsx%5dR.%20A.%20A.%20Chart%201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DRO%20MAL!F4C2:F11C1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8C57:F33C11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34C57:F57C1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8C57:F8C11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58C57:F80C1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8C57:F8C11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5!F8C57:F26C113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5!F8C57:F8C11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5!F27C57:F41C11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PERFIL%20VEA%202025!F24C58:F44C113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ETAPAS%20VIDA!F8C7:F17C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ETAPAS%20VIDA!%5bPRINCIPAL.xlsx%5dMAL%20ETAPAS%20VIDA%20Gr&#225;fico%20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EPT%20X%20SE%202024-2025!%5bPRINCIPAL.xlsx%5dLEPT%20X%20SE%202024-2025%201%20Gr&#225;fico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ENDEMICO%20LEPTOSPIROSIS%20%20%207%20A%202025.xlsx!R.%20A.%20A.!%5bCANAL%20ENDEMICO%20LEPTOSPIROSIS%20%20%207%20A%202025.xlsx%5dR.%20A.%20A.%20Chart%201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DRO%20LEP!F6C4:F13C3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9C54:F32C110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9C54:F9C1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33C54:F53C11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9C54:F9C1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54C54:F77C11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%20LEPT.2025!F9C54:F29C111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%20LEPT.2025!F9C54:F9C1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%20LEPT.2025!F30C54:F47C11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PERFIL%20VIG%20ESP%202025!F2C1:F15C15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EP%20GRUPOS%20EDAD!F11C5:F20C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EP%20GRUPOS%20EDAD!%5bPRINCIPAL.xlsx%5dLEP%20GRUPOS%20EDAD%20Gr&#225;fico%20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TOSFERINA%202024-2025!%5bPRINCIPAL.xlsx%5dTOSFERINA%202024-2025%201%20Gr&#225;fico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DRO%20TOSFERINA!F3C2:F11C1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8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ETAPAS%20DE%20VIDA%20TOSFE!F8C7:F17C11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OMUNIDADES%202025!F3C17:F7C73" TargetMode="External"/><Relationship Id="rId5" Type="http://schemas.openxmlformats.org/officeDocument/2006/relationships/image" Target="../media/image47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ETAPAS%20DE%20VIDA%20TOSFE!%5bPRINCIPAL.xlsx%5dETAPAS%20DE%20VIDA%20TOSFE%20Gr&#225;fico%20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EDA.xlsx!EDA%20ACUOSA%20SE%202024-2025!%5bEDA.xlsx%5dEDA%20ACUOSA%20SE%202024-2025%202%20Gr&#225;fico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EDA.xlsx!DIS%202024-2025!%5bEDA.xlsx%5dDIS%202024-2025%202%20Gr&#225;fico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TOTAL%20EDAS%20%20RED%20A.A.%202025%207%20A.xlsx!CANAL%20END.TEDAS!%5bCANAL%20TOTAL%20EDAS%20%20RED%20A.A.%202025%207%20A.xlsx%5dCANAL%20END.TEDAS%20Chart%201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EDA.xlsx!DISTRITOS%20EDA%20y%20DIS!F7C1:F14C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IRA.xlsx!IRA%20PROV.%20%3c5A%202024-2025!%5bIRA.xlsx%5dIRA%20PROV.%20%3c5A%202024-2025%202%20Gr&#225;fico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IRAS%20%20RED%20A.A.%2020245%20DE%207%20A.xlsx!CANAL%20IRAS-R.%20A.%20A.!%5bCANAL%20IRAS%20%20RED%20A.A.%2020245%20DE%207%20A.xlsx%5dCANAL%20IRAS-R.%20A.%20A.%20Chart%201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DEN%20X%20SE%202024-2025!%5bPRINCIPAL.xlsx%5dDEN%20X%20SE%202024-2025%203%20Gr&#225;fico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IRA.xlsx!SOB-ASMA%20%3c5A%20PROV.%202024-2025!%5bIRA.xlsx%5dSOB-ASMA%20%3c5A%20PROV.%202024-2025%202%20Gr&#225;fico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SOBAASM%20RED%20A.A.%202025%20%20DE%20%20A%20OK.xlsx!SOB-ASMA%20R.%20A.%20A.!%5bCANAL%20SOBAASM%20RED%20A.A.%202025%20%20DE%20%20A%20OK.xlsx%5dSOB-ASMA%20R.%20A.%20A.%20Chart%201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IRA.xlsx!NEU%20PROV.%20%3c%205%20A!%5bIRA.xlsx%5dNEU%20PROV.%20%3c%205%20A%202%20Gr&#225;fico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NEUMONIAS%20MENORES%205%20A%20%20RED%20A.A.%202025%20%200K.xlsx!CANAL%20NEU%20MEN%205%20A%20R.%20A.%20A.!%5bCANAL%20NEUMONIAS%20MENORES%205%20A%20%20RED%20A.A.%202025%20%200K.xlsx%5dCANAL%20NEU%20MEN%205%20A%20R.%20A.%20A.%20Chart%201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NEUMONIAS%20MAYORES%205%20A%20%20RED%20A.A.%202025%20OK.xlsx!CANAL%20NEU%20MAY%205%20RAA!%5bCANAL%20NEUMONIAS%20MAYORES%205%20A%20%20RED%20A.A.%202025%20OK.xlsx%5dCANAL%20NEU%20MAY%205%20RAA%20Chart%201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IRA.xlsx!TOTAL%20IRA%20%3c%205A%20DISTRI%202024!F5C1:F12C7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PERFIL%20MAPA%20RIESGO!F7C1:F77C4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epiloreto@dge.gob.pe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ENG%20Y%20CONF!%5bANALISIS%20%20DENGUE.xlsx%5dDENG%20Y%20CONF%202%20Gr&#225;fico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TEN%20D.A.A.X%20SE!%5bANALISIS%20%20DENGUE.xlsx%5dTEN%20D.A.A.X%20SE%201%20Gr&#225;fico" TargetMode="Externa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PROV%2024-2025!%5bDENGUE%20X%20DISTRITOS%20Y%20PROV.xlsx%5dDENGUE%20PROV%2024-2025%20Gr&#225;fico%201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3.png"/><Relationship Id="rId7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BAS%20NOT%20!F34C1:F43C2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BAS%20NOT%20!F23C1:F32C20" TargetMode="Externa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istritos%20PROBLABLES!F6C8:F15C13" TargetMode="Externa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ENGUE%20X%20SE%20DE%20NOT!%5bANALISIS%20%20DENGUE.xlsx%5dDENGUE%20X%20SE%20DE%20NOT%201%20Gr&#225;fic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ENGUE%20X%20SE%20A.A%20INICI!%5bANALISIS%20%20DENGUE.xlsx%5dDENGUE%20X%20SE%20A.A%20INICI%203%20Gr&#225;fico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LOCALI%20DENG%202025!F6C62:F25C119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HOSPITALIZADOS%20MISNA%20-%20ESSALUD.xlsx!hospitalizados%20-%20DENGUE!%5bHOSPITALIZADOS%20MISNA%20-%20ESSALUD.xlsx%5dhospitalizados%20-%20DENGUE%203%20Gr&#225;fico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PRINCIPAL%20-%20FEBRIL.xlsx!FEBRILES%20-%20DENGUE!%5bPRINCIPAL%20-%20FEBRIL.xlsx%5dFEBRILES%20-%20DENGUE%203%20Gr&#225;fic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CRO%20X%20DIST%2014-2025!F6C6:F13C3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file:///\\192.168.1.8\archivos%20red\ARCHIVOS%20EPI\ANALISIS%20Y%20SALA%20SITUACIONAL\2025\SALA%20SITUACIONAL%20%202025\SALA%20%20DE%20CONTINGENCIA%20DE%20DENGUE%202025\PIRAMIDE%20AA.xlsx!Piramide" TargetMode="External"/><Relationship Id="rId3" Type="http://schemas.openxmlformats.org/officeDocument/2006/relationships/image" Target="../media/image64.jpeg"/><Relationship Id="rId7" Type="http://schemas.openxmlformats.org/officeDocument/2006/relationships/image" Target="../media/image81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ETAPAS%20DE%20VIDA%20x%20sexo%20DENG%20!%5bANALISIS%20%20DENGUE.xlsx%5dETAPAS%20DE%20VIDA%20x%20sexo%20DENG%20%20Gr&#225;fico%201" TargetMode="External"/><Relationship Id="rId5" Type="http://schemas.openxmlformats.org/officeDocument/2006/relationships/image" Target="../media/image80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ETAPAS%20DE%20VIDA%20x%20sexo%20DENG%20!F24C17:F34C21" TargetMode="External"/><Relationship Id="rId9" Type="http://schemas.openxmlformats.org/officeDocument/2006/relationships/image" Target="../media/image8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COMORBILIDAD-%20ARBOVIROSIS.xlsx!COMORBILIDAD!%5bCOMORBILIDAD-%20ARBOVIROSIS.xlsx%5dCOMORBILIDAD%20Gr&#225;fico%201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RESULTADO%20X%20LAB!%5bANALISIS%20%20DENGUE.xlsx%5dRESULTADO%20X%20LAB%20Gr&#225;fico%202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63.png"/><Relationship Id="rId7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JEB%202024-2025%20!%5bDENGUE%20X%20DISTRITOS%20Y%20PROV.xlsx%5dDENGUE%20JEB%202024-2025%20%20Gr&#225;fico%2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BAL%202024-2025!%5bDENGUE%20X%20DISTRITOS%20Y%20PROV.xlsx%5dDENGUE%20BAL%202024-2025%20Gr&#225;fico%201" TargetMode="External"/><Relationship Id="rId4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8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SC%202024-2025%20!%5bDENGUE%20X%20DISTRITOS%20Y%20PROV.xlsx%5dDENGUE%20SC%202024-2025%20%20Gr&#225;fico%201" TargetMode="External"/><Relationship Id="rId5" Type="http://schemas.openxmlformats.org/officeDocument/2006/relationships/image" Target="../media/image87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LAG%202024-2025%20%20!%5bDENGUE%20X%20DISTRITOS%20Y%20PROV.xlsx%5dDENGUE%20LAG%202024-2025%20%20%20Gr&#225;fico%201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90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DIST%20YGS%202024-2025%20!%5bDENGUE%20X%20DISTRITOS%20Y%20PROV.xlsx%5dDENGUE%20DIST%20YGS%202024-2025%20%20Gr&#225;fico%201" TargetMode="External"/><Relationship Id="rId5" Type="http://schemas.openxmlformats.org/officeDocument/2006/relationships/image" Target="../media/image89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TNT%202024-2025%20!%5bDENGUE%20X%20DISTRITOS%20Y%20PROV.xlsx%5dDENGUE%20TNT%202024-2025%20%20Gr&#225;fico%20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%20CIUDAD%20YGS%202024-2025!%5bDENGUE%20X%20DISTRITOS%20Y%20PROV.xlsx%5dDENG%20CIUDAD%20YGS%202024-2025%20Gr&#225;fico%201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4!F8C63:F27C120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95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ACTIVIDADES!F14C3:F25C15" TargetMode="External"/><Relationship Id="rId5" Type="http://schemas.openxmlformats.org/officeDocument/2006/relationships/image" Target="../media/image94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ACTIVIDADES!F4C3:F8C15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64.jpeg"/><Relationship Id="rId7" Type="http://schemas.openxmlformats.org/officeDocument/2006/relationships/image" Target="../media/image9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64.jpeg"/><Relationship Id="rId7" Type="http://schemas.openxmlformats.org/officeDocument/2006/relationships/image" Target="../media/image10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5!F8C63:F26C119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21"/>
          <p:cNvSpPr txBox="1">
            <a:spLocks noChangeArrowheads="1"/>
          </p:cNvSpPr>
          <p:nvPr/>
        </p:nvSpPr>
        <p:spPr bwMode="auto">
          <a:xfrm>
            <a:off x="1524003" y="2240282"/>
            <a:ext cx="900113" cy="2446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90" name="389 Rectángulo"/>
          <p:cNvSpPr/>
          <p:nvPr/>
        </p:nvSpPr>
        <p:spPr>
          <a:xfrm>
            <a:off x="0" y="2772649"/>
            <a:ext cx="12192000" cy="1631216"/>
          </a:xfrm>
          <a:prstGeom prst="rect">
            <a:avLst/>
          </a:prstGeom>
          <a:solidFill>
            <a:srgbClr val="7DDD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10000" b="1" spc="50" dirty="0">
                <a:ln w="11430"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DINÁMICA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DB6EF42-E45B-666C-1984-ECCAB0278865}"/>
              </a:ext>
            </a:extLst>
          </p:cNvPr>
          <p:cNvGrpSpPr/>
          <p:nvPr/>
        </p:nvGrpSpPr>
        <p:grpSpPr>
          <a:xfrm>
            <a:off x="0" y="0"/>
            <a:ext cx="12192000" cy="917462"/>
            <a:chOff x="0" y="0"/>
            <a:chExt cx="12192000" cy="917462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63E7D010-BEA0-E909-F269-10A6A479DB45}"/>
                </a:ext>
              </a:extLst>
            </p:cNvPr>
            <p:cNvGrpSpPr/>
            <p:nvPr/>
          </p:nvGrpSpPr>
          <p:grpSpPr>
            <a:xfrm>
              <a:off x="0" y="0"/>
              <a:ext cx="8201891" cy="917462"/>
              <a:chOff x="0" y="0"/>
              <a:chExt cx="8201891" cy="917462"/>
            </a:xfrm>
          </p:grpSpPr>
          <p:pic>
            <p:nvPicPr>
              <p:cNvPr id="6861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463636" cy="917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3636" y="0"/>
                <a:ext cx="4738255" cy="917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Imagen 10">
              <a:extLst>
                <a:ext uri="{FF2B5EF4-FFF2-40B4-BE49-F238E27FC236}">
                  <a16:creationId xmlns:a16="http://schemas.microsoft.com/office/drawing/2014/main" id="{A705C070-B731-47E6-9058-0C4B0F15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345" y="0"/>
              <a:ext cx="4128655" cy="917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9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"/>
    </mc:Choice>
    <mc:Fallback xmlns="">
      <p:transition spd="slow" advTm="19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SEGÙN SEXO Y ETAPAS DE VIDA, RED DE SALUD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1750" y="6693069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75586005-361A-EE55-575D-1EE8C5448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582747"/>
              </p:ext>
            </p:extLst>
          </p:nvPr>
        </p:nvGraphicFramePr>
        <p:xfrm>
          <a:off x="31750" y="2606855"/>
          <a:ext cx="5686615" cy="2411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057829" imgH="2038286" progId="Excel.Sheet.12">
                  <p:link updateAutomatic="1"/>
                </p:oleObj>
              </mc:Choice>
              <mc:Fallback>
                <p:oleObj name="Worksheet" r:id="rId2" imgW="5057829" imgH="203828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50" y="2606855"/>
                        <a:ext cx="5686615" cy="2411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B157CF6C-1D8D-CE20-21FB-C45A6EBA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326227"/>
              </p:ext>
            </p:extLst>
          </p:nvPr>
        </p:nvGraphicFramePr>
        <p:xfrm>
          <a:off x="6211888" y="1965325"/>
          <a:ext cx="5867400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867429" imgH="3695674" progId="Excel.Sheet.12">
                  <p:link updateAutomatic="1"/>
                </p:oleObj>
              </mc:Choice>
              <mc:Fallback>
                <p:oleObj name="Worksheet" r:id="rId4" imgW="5867429" imgH="369567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11888" y="1965325"/>
                        <a:ext cx="5867400" cy="369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7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MALARIA POR SEMANAS EPIDEMIOLÓGICAS, RED DE SALUD ALTO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2" y="6680574"/>
            <a:ext cx="120308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  (*) Hasta la SE 23.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B5CCA05-44DD-3717-4AAD-7C33BA5FE1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601116"/>
              </p:ext>
            </p:extLst>
          </p:nvPr>
        </p:nvGraphicFramePr>
        <p:xfrm>
          <a:off x="55563" y="1098550"/>
          <a:ext cx="12136437" cy="546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324798" imgH="4867211" progId="Excel.Sheet.12">
                  <p:link updateAutomatic="1"/>
                </p:oleObj>
              </mc:Choice>
              <mc:Fallback>
                <p:oleObj name="Worksheet" r:id="rId2" imgW="9324798" imgH="4867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63" y="1098550"/>
                        <a:ext cx="12136437" cy="546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66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"/>
    </mc:Choice>
    <mc:Fallback xmlns="">
      <p:transition spd="slow" advTm="78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6126" y="1127"/>
            <a:ext cx="12218126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CANAL ENDÉMICO DE CASOS DE MALARIA, RED DE SALUD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3" y="6655082"/>
            <a:ext cx="1213974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  <a:p>
            <a:endParaRPr lang="es-CO" sz="1000" dirty="0">
              <a:solidFill>
                <a:srgbClr val="140A00"/>
              </a:solidFill>
            </a:endParaRPr>
          </a:p>
          <a:p>
            <a:r>
              <a:rPr lang="es-CO" sz="1000" dirty="0">
                <a:solidFill>
                  <a:srgbClr val="140A00"/>
                </a:solidFill>
              </a:rPr>
              <a:t>(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4E17FE0-33B7-234A-C605-8DB5F8BC6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516296"/>
              </p:ext>
            </p:extLst>
          </p:nvPr>
        </p:nvGraphicFramePr>
        <p:xfrm>
          <a:off x="34925" y="955675"/>
          <a:ext cx="12068175" cy="566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96456" imgH="6038747" progId="Excel.Sheet.12">
                  <p:link updateAutomatic="1"/>
                </p:oleObj>
              </mc:Choice>
              <mc:Fallback>
                <p:oleObj name="Worksheet" r:id="rId2" imgW="10296456" imgH="603874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25" y="955675"/>
                        <a:ext cx="12068175" cy="566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5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A206A098-0336-4A70-5E96-65B6DEEF4860}"/>
              </a:ext>
            </a:extLst>
          </p:cNvPr>
          <p:cNvGrpSpPr/>
          <p:nvPr/>
        </p:nvGrpSpPr>
        <p:grpSpPr>
          <a:xfrm>
            <a:off x="0" y="1027408"/>
            <a:ext cx="5198300" cy="5634449"/>
            <a:chOff x="2640106" y="929658"/>
            <a:chExt cx="6911788" cy="5831295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7B9D009-8A3D-2E17-390E-12E1F6DD9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04" t="4425" r="2653" b="2786"/>
            <a:stretch/>
          </p:blipFill>
          <p:spPr>
            <a:xfrm>
              <a:off x="2640106" y="929658"/>
              <a:ext cx="6911788" cy="583129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D9FE0120-87DF-1E5C-21C6-BC08D610CBAB}"/>
                </a:ext>
              </a:extLst>
            </p:cNvPr>
            <p:cNvSpPr/>
            <p:nvPr/>
          </p:nvSpPr>
          <p:spPr>
            <a:xfrm>
              <a:off x="5442916" y="5611077"/>
              <a:ext cx="1354802" cy="427658"/>
            </a:xfrm>
            <a:prstGeom prst="ellipse">
              <a:avLst/>
            </a:prstGeom>
            <a:solidFill>
              <a:srgbClr val="00B05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27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 0.26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3BFC8E9B-8589-69CB-AED7-1BB2A9BBA488}"/>
                </a:ext>
              </a:extLst>
            </p:cNvPr>
            <p:cNvSpPr/>
            <p:nvPr/>
          </p:nvSpPr>
          <p:spPr>
            <a:xfrm>
              <a:off x="7311907" y="4257536"/>
              <a:ext cx="1308029" cy="49731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02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0.13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43E879E-4CC6-AADC-607E-DDB430A18CC8}"/>
                </a:ext>
              </a:extLst>
            </p:cNvPr>
            <p:cNvSpPr/>
            <p:nvPr/>
          </p:nvSpPr>
          <p:spPr>
            <a:xfrm>
              <a:off x="5071919" y="4325112"/>
              <a:ext cx="1308030" cy="42973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07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1.01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7C37D09E-05CE-7A37-DE02-482932312D9F}"/>
                </a:ext>
              </a:extLst>
            </p:cNvPr>
            <p:cNvSpPr/>
            <p:nvPr/>
          </p:nvSpPr>
          <p:spPr>
            <a:xfrm>
              <a:off x="3763885" y="5504155"/>
              <a:ext cx="1308031" cy="461640"/>
            </a:xfrm>
            <a:prstGeom prst="ellipse">
              <a:avLst/>
            </a:prstGeom>
            <a:solidFill>
              <a:srgbClr val="00B05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28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IA =  1.08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A827ECBD-FD45-7D7B-54A8-476C12BD72D1}"/>
                </a:ext>
              </a:extLst>
            </p:cNvPr>
            <p:cNvSpPr/>
            <p:nvPr/>
          </p:nvSpPr>
          <p:spPr>
            <a:xfrm>
              <a:off x="7632010" y="5183419"/>
              <a:ext cx="1308031" cy="4276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02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0.37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EFBD44C2-39E7-9448-D403-FBACEE1AA00C}"/>
                </a:ext>
              </a:extLst>
            </p:cNvPr>
            <p:cNvSpPr/>
            <p:nvPr/>
          </p:nvSpPr>
          <p:spPr>
            <a:xfrm>
              <a:off x="6797717" y="6007845"/>
              <a:ext cx="1308029" cy="42973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01 CASO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0.14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0" y="0"/>
            <a:ext cx="5198300" cy="98488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CASOS DE MALARIA, RED DE SALUD  ALTO </a:t>
            </a:r>
          </a:p>
          <a:p>
            <a:pPr algn="ctr"/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AMAZONAS, </a:t>
            </a: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GERESA LORETO </a:t>
            </a:r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874" y="6664935"/>
            <a:ext cx="1219199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</a:p>
          <a:p>
            <a:endParaRPr lang="es-CO" sz="1000" dirty="0">
              <a:solidFill>
                <a:srgbClr val="140A00"/>
              </a:solidFill>
            </a:endParaRPr>
          </a:p>
        </p:txBody>
      </p:sp>
      <p:sp>
        <p:nvSpPr>
          <p:cNvPr id="6" name="CuadroTexto 2"/>
          <p:cNvSpPr txBox="1"/>
          <p:nvPr/>
        </p:nvSpPr>
        <p:spPr>
          <a:xfrm>
            <a:off x="5308271" y="-36576"/>
            <a:ext cx="6883729" cy="987963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940" b="1" dirty="0">
                <a:latin typeface="Arial" panose="020B0604020202020204" pitchFamily="34" charset="0"/>
                <a:cs typeface="Arial" panose="020B0604020202020204" pitchFamily="34" charset="0"/>
              </a:rPr>
              <a:t> MALARIA  POR DISTRITOS, RED DE SALUD</a:t>
            </a:r>
          </a:p>
          <a:p>
            <a:pPr algn="ctr"/>
            <a:r>
              <a:rPr lang="es-PE" sz="1940" b="1" dirty="0">
                <a:latin typeface="Arial" panose="020B0604020202020204" pitchFamily="34" charset="0"/>
                <a:cs typeface="Arial" panose="020B0604020202020204" pitchFamily="34" charset="0"/>
              </a:rPr>
              <a:t>  ALTO AMAZONAS, GERESA LORETO, </a:t>
            </a:r>
          </a:p>
          <a:p>
            <a:pPr algn="ctr"/>
            <a:r>
              <a:rPr lang="es-PE" sz="1940" b="1" dirty="0">
                <a:latin typeface="Arial" panose="020B0604020202020204" pitchFamily="34" charset="0"/>
                <a:cs typeface="Arial" panose="020B0604020202020204" pitchFamily="34" charset="0"/>
              </a:rPr>
              <a:t> 2014 - 2025 *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BF0DD1AC-836F-3CE9-AC7E-67B4B1902C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014080"/>
              </p:ext>
            </p:extLst>
          </p:nvPr>
        </p:nvGraphicFramePr>
        <p:xfrm>
          <a:off x="5406833" y="2487052"/>
          <a:ext cx="6785167" cy="182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515084" imgH="1705001" progId="Excel.Sheet.12">
                  <p:link updateAutomatic="1"/>
                </p:oleObj>
              </mc:Choice>
              <mc:Fallback>
                <p:oleObj name="Worksheet" r:id="rId3" imgW="7515084" imgH="170500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06833" y="2487052"/>
                        <a:ext cx="6785167" cy="182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27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"/>
    </mc:Choice>
    <mc:Fallback xmlns="">
      <p:transition spd="slow" advTm="84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1999E62-82A1-5A4A-F972-B73A128D3C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930317"/>
              </p:ext>
            </p:extLst>
          </p:nvPr>
        </p:nvGraphicFramePr>
        <p:xfrm>
          <a:off x="0" y="1101725"/>
          <a:ext cx="12192000" cy="560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4563772" imgH="6610440" progId="Excel.Sheet.12">
                  <p:link updateAutomatic="1"/>
                </p:oleObj>
              </mc:Choice>
              <mc:Fallback>
                <p:oleObj name="Worksheet" r:id="rId2" imgW="14563772" imgH="66104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101725"/>
                        <a:ext cx="12192000" cy="560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9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8F71F37-560F-8605-7932-951FA528C2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699471"/>
              </p:ext>
            </p:extLst>
          </p:nvPr>
        </p:nvGraphicFramePr>
        <p:xfrm>
          <a:off x="0" y="1544638"/>
          <a:ext cx="12192000" cy="511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4563772" imgH="5953254" progId="Excel.Sheet.12">
                  <p:link updateAutomatic="1"/>
                </p:oleObj>
              </mc:Choice>
              <mc:Fallback>
                <p:oleObj name="Worksheet" r:id="rId2" imgW="14563772" imgH="595325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544638"/>
                        <a:ext cx="12192000" cy="511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59D1FF38-F414-10E8-60FB-6C9D12035D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58010"/>
              </p:ext>
            </p:extLst>
          </p:nvPr>
        </p:nvGraphicFramePr>
        <p:xfrm>
          <a:off x="0" y="1125538"/>
          <a:ext cx="12164009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4563772" imgH="419126" progId="Excel.Sheet.12">
                  <p:link updateAutomatic="1"/>
                </p:oleObj>
              </mc:Choice>
              <mc:Fallback>
                <p:oleObj name="Worksheet" r:id="rId4" imgW="14563772" imgH="41912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125538"/>
                        <a:ext cx="12164009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93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BCC8ABC-4C36-5332-5B42-6B1195E7F9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957688"/>
              </p:ext>
            </p:extLst>
          </p:nvPr>
        </p:nvGraphicFramePr>
        <p:xfrm>
          <a:off x="0" y="1524000"/>
          <a:ext cx="12217709" cy="533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4563772" imgH="5515014" progId="Excel.Sheet.12">
                  <p:link updateAutomatic="1"/>
                </p:oleObj>
              </mc:Choice>
              <mc:Fallback>
                <p:oleObj name="Worksheet" r:id="rId2" imgW="14563772" imgH="55150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524000"/>
                        <a:ext cx="12217709" cy="5335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AE191E9-0E04-8772-310E-BD1A309B38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095762"/>
              </p:ext>
            </p:extLst>
          </p:nvPr>
        </p:nvGraphicFramePr>
        <p:xfrm>
          <a:off x="0" y="1127125"/>
          <a:ext cx="121920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4563772" imgH="419126" progId="Excel.Sheet.12">
                  <p:link updateAutomatic="1"/>
                </p:oleObj>
              </mc:Choice>
              <mc:Fallback>
                <p:oleObj name="Worksheet" r:id="rId4" imgW="14563772" imgH="41912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127125"/>
                        <a:ext cx="1219200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78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81BD4A2-EECC-81C6-911E-9E948B8107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932672"/>
              </p:ext>
            </p:extLst>
          </p:nvPr>
        </p:nvGraphicFramePr>
        <p:xfrm>
          <a:off x="0" y="1097280"/>
          <a:ext cx="12192000" cy="5532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649258" imgH="4943321" progId="Excel.Sheet.12">
                  <p:link updateAutomatic="1"/>
                </p:oleObj>
              </mc:Choice>
              <mc:Fallback>
                <p:oleObj name="Worksheet" r:id="rId2" imgW="12649258" imgH="494332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97280"/>
                        <a:ext cx="12192000" cy="5532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95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92BF1C8E-7C83-73D7-96E0-A7E0AC4D44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382113"/>
              </p:ext>
            </p:extLst>
          </p:nvPr>
        </p:nvGraphicFramePr>
        <p:xfrm>
          <a:off x="0" y="1211263"/>
          <a:ext cx="121920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649258" imgH="361783" progId="Excel.Sheet.12">
                  <p:link updateAutomatic="1"/>
                </p:oleObj>
              </mc:Choice>
              <mc:Fallback>
                <p:oleObj name="Worksheet" r:id="rId2" imgW="12649258" imgH="36178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211263"/>
                        <a:ext cx="12192000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4C11A77-04C8-4953-DB23-DC61AD34FC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045844"/>
              </p:ext>
            </p:extLst>
          </p:nvPr>
        </p:nvGraphicFramePr>
        <p:xfrm>
          <a:off x="0" y="1673226"/>
          <a:ext cx="12192000" cy="5075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649258" imgH="3619564" progId="Excel.Sheet.12">
                  <p:link updateAutomatic="1"/>
                </p:oleObj>
              </mc:Choice>
              <mc:Fallback>
                <p:oleObj name="Worksheet" r:id="rId4" imgW="12649258" imgH="361956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673226"/>
                        <a:ext cx="12192000" cy="5075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31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F8724C1-4BC5-F928-AE25-E36BCF6E0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1836" r="811" b="1598"/>
          <a:stretch/>
        </p:blipFill>
        <p:spPr bwMode="auto">
          <a:xfrm>
            <a:off x="22990" y="1224333"/>
            <a:ext cx="12121983" cy="550346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120091" y="3988006"/>
            <a:ext cx="1755489" cy="79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FRAY MARTÍN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5089963" y="4825956"/>
            <a:ext cx="1331387" cy="323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CENTRO DE SALUD BALSAPUERTO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9037514" y="4265939"/>
            <a:ext cx="1427902" cy="167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CENTRO AMÉRICA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2389051" y="4036339"/>
            <a:ext cx="1472531" cy="20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SAN ANTONIO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8805121" y="4742777"/>
            <a:ext cx="1427902" cy="231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TRES UNIDOS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7450560" y="3380435"/>
            <a:ext cx="1856765" cy="271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CS. SAN GABRIEL DE VARADERO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6186307" y="2915887"/>
            <a:ext cx="1043682" cy="154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PANAM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 rot="19168096">
            <a:off x="5068893" y="2797206"/>
            <a:ext cx="963145" cy="271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SOLEDAD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 rot="18467826">
            <a:off x="5553293" y="2570259"/>
            <a:ext cx="1226318" cy="332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PROGRESO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5370531" y="1898883"/>
            <a:ext cx="2034749" cy="35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ANTIOQUÍA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6880566" y="4194397"/>
            <a:ext cx="1039976" cy="309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</a:rPr>
              <a:t>PS. NUEVA ESPERANZA</a:t>
            </a:r>
            <a:endParaRPr lang="es-PE" sz="800" b="1" dirty="0">
              <a:solidFill>
                <a:schemeClr val="tx1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4333953" y="3744198"/>
            <a:ext cx="827405" cy="293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VISTA ALEGRE</a:t>
            </a:r>
            <a:endParaRPr lang="es-PE" sz="945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3713398" y="2561746"/>
            <a:ext cx="1074025" cy="335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PUCALLPILLO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2457793" y="3569083"/>
            <a:ext cx="1850112" cy="318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PS, SAN MIGUEL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2483842" y="2317230"/>
            <a:ext cx="1229556" cy="217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LIBERTAD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2404053" y="1707626"/>
            <a:ext cx="1954253" cy="444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NUEVA VIDA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909593" y="6028055"/>
            <a:ext cx="972652" cy="34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 NUEVO ARICA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7AF2CD7-617C-310C-2E97-066360FBA834}"/>
              </a:ext>
            </a:extLst>
          </p:cNvPr>
          <p:cNvSpPr txBox="1"/>
          <p:nvPr/>
        </p:nvSpPr>
        <p:spPr>
          <a:xfrm>
            <a:off x="-1" y="1"/>
            <a:ext cx="12192000" cy="1292662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CONGLOMERADO DE CASOS DE MALARIA EN LAS LOCALIDADES, DISTRITO BALSAPUERTO, RED DE SALUD  ALTO AMAZONAS, GERESA LORETO, 2025 *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5CF3E1B0-719A-12C1-D19B-9E59FC7DE39A}"/>
              </a:ext>
            </a:extLst>
          </p:cNvPr>
          <p:cNvSpPr/>
          <p:nvPr/>
        </p:nvSpPr>
        <p:spPr>
          <a:xfrm>
            <a:off x="36576" y="4905859"/>
            <a:ext cx="1593635" cy="1094711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LEYENDA</a:t>
            </a:r>
          </a:p>
          <a:p>
            <a:endParaRPr lang="es-MX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MALARIA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2B56D381-D5DB-2155-6B87-7E5081CD9292}"/>
              </a:ext>
            </a:extLst>
          </p:cNvPr>
          <p:cNvSpPr/>
          <p:nvPr/>
        </p:nvSpPr>
        <p:spPr>
          <a:xfrm>
            <a:off x="36576" y="6058859"/>
            <a:ext cx="1593635" cy="553361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SE. ( 01 – 23 )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14B82090-61C7-F672-6C12-BBF577B01A91}"/>
              </a:ext>
            </a:extLst>
          </p:cNvPr>
          <p:cNvSpPr/>
          <p:nvPr/>
        </p:nvSpPr>
        <p:spPr>
          <a:xfrm>
            <a:off x="8179128" y="3770088"/>
            <a:ext cx="1109318" cy="16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MOYOBAMBILLO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F72F25A6-998C-5F71-A7ED-139C29AC9E9E}"/>
              </a:ext>
            </a:extLst>
          </p:cNvPr>
          <p:cNvSpPr/>
          <p:nvPr/>
        </p:nvSpPr>
        <p:spPr>
          <a:xfrm>
            <a:off x="8473714" y="4079825"/>
            <a:ext cx="766390" cy="241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OCULIZA</a:t>
            </a:r>
            <a:endParaRPr lang="es-PE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98CBC454-8FA2-F753-9F99-7FC841B4ECA8}"/>
              </a:ext>
            </a:extLst>
          </p:cNvPr>
          <p:cNvSpPr/>
          <p:nvPr/>
        </p:nvSpPr>
        <p:spPr>
          <a:xfrm>
            <a:off x="7792270" y="3654718"/>
            <a:ext cx="1245244" cy="16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LOMALINDA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39791B21-E95B-1ECC-FAF4-7F61A4BECB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8" b="94922" l="22401" r="86384">
                        <a14:foregroundMark x1="42533" y1="7682" x2="38214" y2="17448"/>
                        <a14:foregroundMark x1="48316" y1="8724" x2="49195" y2="13151"/>
                        <a14:foregroundMark x1="48829" y1="10156" x2="61127" y2="29688"/>
                        <a14:foregroundMark x1="61127" y1="29688" x2="64934" y2="32161"/>
                        <a14:foregroundMark x1="64934" y1="32161" x2="66691" y2="38932"/>
                        <a14:foregroundMark x1="66691" y1="38932" x2="73719" y2="45573"/>
                        <a14:foregroundMark x1="73719" y1="45573" x2="79136" y2="46745"/>
                        <a14:foregroundMark x1="79136" y1="46745" x2="83016" y2="49609"/>
                        <a14:foregroundMark x1="83016" y1="49609" x2="82064" y2="56120"/>
                        <a14:foregroundMark x1="82064" y1="56120" x2="76647" y2="58203"/>
                        <a14:foregroundMark x1="76647" y1="58203" x2="74671" y2="64063"/>
                        <a14:foregroundMark x1="74671" y1="64063" x2="79868" y2="66146"/>
                        <a14:foregroundMark x1="79868" y1="66146" x2="79868" y2="73828"/>
                        <a14:foregroundMark x1="79868" y1="73828" x2="77306" y2="89583"/>
                        <a14:foregroundMark x1="77306" y1="89583" x2="73426" y2="91406"/>
                        <a14:foregroundMark x1="73426" y1="91406" x2="28551" y2="85286"/>
                        <a14:foregroundMark x1="28551" y1="85286" x2="23572" y2="82422"/>
                        <a14:foregroundMark x1="23572" y1="82422" x2="21010" y2="75651"/>
                        <a14:foregroundMark x1="21010" y1="75651" x2="23353" y2="66667"/>
                        <a14:foregroundMark x1="23353" y1="66667" x2="38580" y2="48698"/>
                        <a14:foregroundMark x1="38580" y1="48698" x2="43265" y2="47135"/>
                        <a14:foregroundMark x1="43265" y1="47135" x2="48682" y2="49089"/>
                        <a14:foregroundMark x1="48682" y1="49089" x2="47511" y2="42448"/>
                        <a14:foregroundMark x1="47511" y1="42448" x2="43851" y2="36979"/>
                        <a14:foregroundMark x1="43851" y1="36979" x2="43485" y2="29818"/>
                        <a14:foregroundMark x1="43485" y1="29818" x2="37189" y2="19661"/>
                        <a14:foregroundMark x1="37189" y1="19661" x2="36091" y2="13281"/>
                        <a14:foregroundMark x1="36091" y1="13281" x2="39239" y2="12891"/>
                        <a14:foregroundMark x1="25988" y1="84505" x2="29283" y2="89063"/>
                        <a14:foregroundMark x1="29283" y1="89063" x2="44070" y2="94922"/>
                        <a14:foregroundMark x1="44070" y1="94922" x2="59004" y2="95052"/>
                        <a14:foregroundMark x1="59004" y1="95052" x2="78038" y2="91016"/>
                        <a14:foregroundMark x1="78038" y1="91016" x2="81406" y2="74479"/>
                        <a14:foregroundMark x1="81406" y1="74479" x2="79502" y2="59635"/>
                        <a14:foregroundMark x1="79502" y1="59635" x2="84407" y2="54297"/>
                        <a14:foregroundMark x1="84407" y1="54297" x2="81259" y2="48438"/>
                        <a14:foregroundMark x1="81259" y1="48438" x2="80454" y2="48047"/>
                        <a14:foregroundMark x1="23206" y1="89974" x2="57833" y2="95052"/>
                        <a14:foregroundMark x1="57833" y1="95052" x2="86384" y2="93750"/>
                        <a14:foregroundMark x1="41362" y1="25391" x2="38726" y2="19792"/>
                        <a14:foregroundMark x1="38726" y1="19792" x2="38287" y2="11719"/>
                        <a14:foregroundMark x1="38287" y1="11719" x2="42313" y2="6771"/>
                        <a14:foregroundMark x1="42313" y1="6771" x2="46852" y2="4818"/>
                        <a14:foregroundMark x1="46852" y1="4818" x2="50146" y2="9505"/>
                        <a14:foregroundMark x1="50146" y1="9505" x2="50220" y2="9505"/>
                        <a14:foregroundMark x1="47291" y1="8984" x2="42460" y2="9115"/>
                        <a14:foregroundMark x1="42460" y1="9115" x2="39165" y2="14063"/>
                        <a14:foregroundMark x1="39165" y1="14063" x2="43777" y2="26823"/>
                        <a14:foregroundMark x1="43777" y1="26823" x2="42972" y2="30859"/>
                        <a14:foregroundMark x1="45315" y1="38281" x2="52343" y2="46354"/>
                        <a14:foregroundMark x1="52343" y1="46354" x2="61567" y2="50781"/>
                        <a14:foregroundMark x1="61567" y1="50781" x2="46633" y2="47526"/>
                        <a14:foregroundMark x1="46633" y1="47526" x2="46266" y2="47266"/>
                        <a14:foregroundMark x1="48609" y1="44271" x2="49561" y2="46484"/>
                        <a14:foregroundMark x1="43777" y1="47917" x2="39239" y2="49219"/>
                        <a14:foregroundMark x1="39239" y1="49219" x2="36237" y2="56250"/>
                        <a14:foregroundMark x1="36237" y1="56250" x2="32430" y2="60938"/>
                        <a14:foregroundMark x1="32430" y1="60938" x2="26354" y2="63932"/>
                        <a14:foregroundMark x1="36457" y1="53385" x2="34407" y2="53646"/>
                        <a14:foregroundMark x1="34553" y1="54427" x2="35652" y2="55990"/>
                        <a14:foregroundMark x1="23865" y1="68099" x2="22987" y2="74870"/>
                        <a14:foregroundMark x1="22987" y1="74870" x2="28551" y2="84115"/>
                        <a14:foregroundMark x1="28551" y1="84115" x2="28551" y2="84115"/>
                        <a14:foregroundMark x1="22401" y1="75000" x2="22840" y2="79557"/>
                        <a14:foregroundMark x1="23206" y1="79427" x2="23719" y2="81771"/>
                        <a14:foregroundMark x1="78331" y1="58203" x2="78258" y2="65755"/>
                        <a14:foregroundMark x1="78258" y1="65755" x2="77306" y2="60677"/>
                        <a14:foregroundMark x1="35212" y1="88021" x2="39019" y2="90755"/>
                        <a14:foregroundMark x1="39019" y1="90755" x2="49268" y2="91016"/>
                        <a14:foregroundMark x1="49268" y1="91016" x2="34187" y2="90104"/>
                        <a14:backgroundMark x1="50472" y1="8986" x2="59078" y2="18490"/>
                        <a14:backgroundMark x1="59078" y1="18490" x2="75549" y2="42578"/>
                        <a14:backgroundMark x1="82005" y1="46580" x2="85212" y2="48568"/>
                        <a14:backgroundMark x1="75549" y1="42578" x2="79055" y2="44752"/>
                        <a14:backgroundMark x1="85212" y1="48568" x2="86603" y2="55990"/>
                        <a14:backgroundMark x1="86603" y1="55990" x2="82773" y2="57830"/>
                        <a14:backgroundMark x1="80441" y1="65903" x2="80527" y2="66016"/>
                        <a14:backgroundMark x1="80137" y1="65502" x2="80116" y2="65474"/>
                        <a14:backgroundMark x1="80527" y1="66016" x2="83821" y2="73568"/>
                        <a14:backgroundMark x1="83821" y1="73568" x2="82138" y2="82813"/>
                        <a14:backgroundMark x1="82138" y1="82813" x2="80015" y2="88411"/>
                        <a14:backgroundMark x1="80015" y1="88411" x2="78745" y2="88703"/>
                        <a14:backgroundMark x1="29928" y1="87511" x2="29679" y2="87246"/>
                        <a14:backgroundMark x1="47844" y1="44595" x2="42167" y2="38932"/>
                        <a14:backgroundMark x1="42167" y1="38932" x2="42511" y2="30579"/>
                        <a14:backgroundMark x1="37398" y1="20518" x2="35212" y2="19531"/>
                        <a14:backgroundMark x1="35408" y1="15176" x2="35652" y2="9766"/>
                        <a14:backgroundMark x1="35212" y1="19531" x2="35403" y2="15288"/>
                        <a14:backgroundMark x1="90556" y1="66797" x2="90556" y2="66797"/>
                        <a14:backgroundMark x1="84802" y1="52806" x2="86164" y2="52995"/>
                        <a14:backgroundMark x1="83855" y1="52674" x2="84506" y2="52764"/>
                      </a14:backgroundRemoval>
                    </a14:imgEffect>
                  </a14:imgLayer>
                </a14:imgProps>
              </a:ext>
            </a:extLst>
          </a:blip>
          <a:srcRect l="20065" t="8215" r="15650" b="10662"/>
          <a:stretch/>
        </p:blipFill>
        <p:spPr>
          <a:xfrm>
            <a:off x="9979070" y="1292663"/>
            <a:ext cx="2212930" cy="1688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2" name="42 Rectángulo">
            <a:extLst>
              <a:ext uri="{FF2B5EF4-FFF2-40B4-BE49-F238E27FC236}">
                <a16:creationId xmlns:a16="http://schemas.microsoft.com/office/drawing/2014/main" id="{1A4F50B1-C228-3151-1A8E-110EDAD414EE}"/>
              </a:ext>
            </a:extLst>
          </p:cNvPr>
          <p:cNvSpPr/>
          <p:nvPr/>
        </p:nvSpPr>
        <p:spPr>
          <a:xfrm>
            <a:off x="6239543" y="5566269"/>
            <a:ext cx="1218381" cy="25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 PUERTO PORVENIR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36 Flecha arriba">
            <a:extLst>
              <a:ext uri="{FF2B5EF4-FFF2-40B4-BE49-F238E27FC236}">
                <a16:creationId xmlns:a16="http://schemas.microsoft.com/office/drawing/2014/main" id="{2A3FCA17-6D3A-70F8-B467-3FCBE08C5DAE}"/>
              </a:ext>
            </a:extLst>
          </p:cNvPr>
          <p:cNvSpPr/>
          <p:nvPr/>
        </p:nvSpPr>
        <p:spPr>
          <a:xfrm rot="17576533">
            <a:off x="5732696" y="3078706"/>
            <a:ext cx="276163" cy="171183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87" name="36 Flecha arriba">
            <a:extLst>
              <a:ext uri="{FF2B5EF4-FFF2-40B4-BE49-F238E27FC236}">
                <a16:creationId xmlns:a16="http://schemas.microsoft.com/office/drawing/2014/main" id="{76087694-F0B6-8548-2939-E3B7A934BF18}"/>
              </a:ext>
            </a:extLst>
          </p:cNvPr>
          <p:cNvSpPr/>
          <p:nvPr/>
        </p:nvSpPr>
        <p:spPr>
          <a:xfrm>
            <a:off x="4115397" y="3768277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0" name="36 Flecha arriba">
            <a:extLst>
              <a:ext uri="{FF2B5EF4-FFF2-40B4-BE49-F238E27FC236}">
                <a16:creationId xmlns:a16="http://schemas.microsoft.com/office/drawing/2014/main" id="{8B007E13-32A4-50CF-0FB7-7E66A942A09B}"/>
              </a:ext>
            </a:extLst>
          </p:cNvPr>
          <p:cNvSpPr/>
          <p:nvPr/>
        </p:nvSpPr>
        <p:spPr>
          <a:xfrm>
            <a:off x="6880566" y="4159846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9D9CE6E5-14C5-7FD7-C5B2-FA71C833A6C9}"/>
              </a:ext>
            </a:extLst>
          </p:cNvPr>
          <p:cNvSpPr/>
          <p:nvPr/>
        </p:nvSpPr>
        <p:spPr>
          <a:xfrm rot="621137">
            <a:off x="6883487" y="3636018"/>
            <a:ext cx="839119" cy="10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IRAPAY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FE23AC7A-37D2-CE49-BB27-D074F8CC6089}"/>
              </a:ext>
            </a:extLst>
          </p:cNvPr>
          <p:cNvSpPr/>
          <p:nvPr/>
        </p:nvSpPr>
        <p:spPr>
          <a:xfrm>
            <a:off x="6898451" y="3347136"/>
            <a:ext cx="832781" cy="122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MARANATHA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7F7D56D1-FEFE-8645-06EA-AF4BF29C565C}"/>
              </a:ext>
            </a:extLst>
          </p:cNvPr>
          <p:cNvSpPr/>
          <p:nvPr/>
        </p:nvSpPr>
        <p:spPr>
          <a:xfrm>
            <a:off x="6459692" y="3157523"/>
            <a:ext cx="1043682" cy="173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NARANJAL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3" name="37 Rectángulo">
            <a:extLst>
              <a:ext uri="{FF2B5EF4-FFF2-40B4-BE49-F238E27FC236}">
                <a16:creationId xmlns:a16="http://schemas.microsoft.com/office/drawing/2014/main" id="{DE9067D3-3058-4BD3-DE39-64501397C3AD}"/>
              </a:ext>
            </a:extLst>
          </p:cNvPr>
          <p:cNvSpPr/>
          <p:nvPr/>
        </p:nvSpPr>
        <p:spPr>
          <a:xfrm rot="7121147" flipV="1">
            <a:off x="4478394" y="2495146"/>
            <a:ext cx="890505" cy="147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BELLO </a:t>
            </a:r>
            <a:r>
              <a:rPr lang="es-ES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HORIZONTE</a:t>
            </a:r>
            <a:endParaRPr lang="es-PE" sz="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37 Rectángulo">
            <a:extLst>
              <a:ext uri="{FF2B5EF4-FFF2-40B4-BE49-F238E27FC236}">
                <a16:creationId xmlns:a16="http://schemas.microsoft.com/office/drawing/2014/main" id="{76493F34-0E29-6A94-84D1-2D28A591FA42}"/>
              </a:ext>
            </a:extLst>
          </p:cNvPr>
          <p:cNvSpPr/>
          <p:nvPr/>
        </p:nvSpPr>
        <p:spPr>
          <a:xfrm>
            <a:off x="3932550" y="2852784"/>
            <a:ext cx="1074025" cy="19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ATAHUALP</a:t>
            </a:r>
            <a:r>
              <a:rPr lang="es-ES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40 Rectángulo">
            <a:extLst>
              <a:ext uri="{FF2B5EF4-FFF2-40B4-BE49-F238E27FC236}">
                <a16:creationId xmlns:a16="http://schemas.microsoft.com/office/drawing/2014/main" id="{75E9E0E7-C6D5-73EA-5006-890E79E66814}"/>
              </a:ext>
            </a:extLst>
          </p:cNvPr>
          <p:cNvSpPr/>
          <p:nvPr/>
        </p:nvSpPr>
        <p:spPr>
          <a:xfrm>
            <a:off x="3170600" y="2466976"/>
            <a:ext cx="853755" cy="220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JUAN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40 Rectángulo">
            <a:extLst>
              <a:ext uri="{FF2B5EF4-FFF2-40B4-BE49-F238E27FC236}">
                <a16:creationId xmlns:a16="http://schemas.microsoft.com/office/drawing/2014/main" id="{8BFE96E0-D498-08FB-98DF-530E377585AF}"/>
              </a:ext>
            </a:extLst>
          </p:cNvPr>
          <p:cNvSpPr/>
          <p:nvPr/>
        </p:nvSpPr>
        <p:spPr>
          <a:xfrm>
            <a:off x="5135093" y="3402232"/>
            <a:ext cx="1341118" cy="172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NUEVO MOYOBAMBA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40 Rectángulo">
            <a:extLst>
              <a:ext uri="{FF2B5EF4-FFF2-40B4-BE49-F238E27FC236}">
                <a16:creationId xmlns:a16="http://schemas.microsoft.com/office/drawing/2014/main" id="{BB9F5562-40B8-A2E1-33D8-BE6B6B74D2B0}"/>
              </a:ext>
            </a:extLst>
          </p:cNvPr>
          <p:cNvSpPr/>
          <p:nvPr/>
        </p:nvSpPr>
        <p:spPr>
          <a:xfrm rot="8235938" flipV="1">
            <a:off x="4256479" y="3213235"/>
            <a:ext cx="739628" cy="238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REYNO UNIDO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40 Rectángulo">
            <a:extLst>
              <a:ext uri="{FF2B5EF4-FFF2-40B4-BE49-F238E27FC236}">
                <a16:creationId xmlns:a16="http://schemas.microsoft.com/office/drawing/2014/main" id="{9B16A0BA-7E31-774C-D803-6AF5922B1054}"/>
              </a:ext>
            </a:extLst>
          </p:cNvPr>
          <p:cNvSpPr/>
          <p:nvPr/>
        </p:nvSpPr>
        <p:spPr>
          <a:xfrm>
            <a:off x="3421679" y="3347137"/>
            <a:ext cx="803716" cy="19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HUITUYACU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42 Rectángulo">
            <a:extLst>
              <a:ext uri="{FF2B5EF4-FFF2-40B4-BE49-F238E27FC236}">
                <a16:creationId xmlns:a16="http://schemas.microsoft.com/office/drawing/2014/main" id="{47E322BA-E393-7173-556C-9DA878148E09}"/>
              </a:ext>
            </a:extLst>
          </p:cNvPr>
          <p:cNvSpPr/>
          <p:nvPr/>
        </p:nvSpPr>
        <p:spPr>
          <a:xfrm>
            <a:off x="5985957" y="5047578"/>
            <a:ext cx="938115" cy="142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PINTUYACU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42 Rectángulo">
            <a:extLst>
              <a:ext uri="{FF2B5EF4-FFF2-40B4-BE49-F238E27FC236}">
                <a16:creationId xmlns:a16="http://schemas.microsoft.com/office/drawing/2014/main" id="{3BB659D1-CEA4-3207-02EC-FE0C6654BD89}"/>
              </a:ext>
            </a:extLst>
          </p:cNvPr>
          <p:cNvSpPr/>
          <p:nvPr/>
        </p:nvSpPr>
        <p:spPr>
          <a:xfrm rot="3077185">
            <a:off x="4747407" y="5648820"/>
            <a:ext cx="1404484" cy="25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FERNANDO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DF7D7412-CF56-810B-4F9F-27FF9FA30E1F}"/>
              </a:ext>
            </a:extLst>
          </p:cNvPr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13" name="40 Rectángulo">
            <a:extLst>
              <a:ext uri="{FF2B5EF4-FFF2-40B4-BE49-F238E27FC236}">
                <a16:creationId xmlns:a16="http://schemas.microsoft.com/office/drawing/2014/main" id="{6A4C527B-616F-A016-AEB8-B4829EC857C4}"/>
              </a:ext>
            </a:extLst>
          </p:cNvPr>
          <p:cNvSpPr/>
          <p:nvPr/>
        </p:nvSpPr>
        <p:spPr>
          <a:xfrm>
            <a:off x="3918916" y="2087142"/>
            <a:ext cx="1243518" cy="262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JUAN DE PALOMETAYACU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E3C400F-E9E0-D52F-34EB-622AABEE01AF}"/>
              </a:ext>
            </a:extLst>
          </p:cNvPr>
          <p:cNvSpPr/>
          <p:nvPr/>
        </p:nvSpPr>
        <p:spPr>
          <a:xfrm>
            <a:off x="1140512" y="5617555"/>
            <a:ext cx="319582" cy="255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6" name="39 Rectángulo">
            <a:extLst>
              <a:ext uri="{FF2B5EF4-FFF2-40B4-BE49-F238E27FC236}">
                <a16:creationId xmlns:a16="http://schemas.microsoft.com/office/drawing/2014/main" id="{1681837C-9325-6325-22A1-5C6F46BF446B}"/>
              </a:ext>
            </a:extLst>
          </p:cNvPr>
          <p:cNvSpPr/>
          <p:nvPr/>
        </p:nvSpPr>
        <p:spPr>
          <a:xfrm>
            <a:off x="2892669" y="4780819"/>
            <a:ext cx="1121313" cy="153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MONTE ALEGRE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56889E0-924C-3965-95F9-762992699DC5}"/>
              </a:ext>
            </a:extLst>
          </p:cNvPr>
          <p:cNvSpPr/>
          <p:nvPr/>
        </p:nvSpPr>
        <p:spPr>
          <a:xfrm>
            <a:off x="6327394" y="4302754"/>
            <a:ext cx="646555" cy="79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BELLAVISTA</a:t>
            </a:r>
            <a:endParaRPr lang="es-PE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184B597F-8EE1-A057-AE97-34880B739340}"/>
              </a:ext>
            </a:extLst>
          </p:cNvPr>
          <p:cNvSpPr/>
          <p:nvPr/>
        </p:nvSpPr>
        <p:spPr>
          <a:xfrm>
            <a:off x="4963138" y="4574092"/>
            <a:ext cx="1083414" cy="187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23 DE JULIO</a:t>
            </a:r>
            <a:endParaRPr lang="es-PE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41B5212A-945E-FB49-7078-6F3EE5C541EA}"/>
              </a:ext>
            </a:extLst>
          </p:cNvPr>
          <p:cNvSpPr/>
          <p:nvPr/>
        </p:nvSpPr>
        <p:spPr>
          <a:xfrm rot="16910506">
            <a:off x="6328861" y="3759794"/>
            <a:ext cx="628758" cy="126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 </a:t>
            </a:r>
            <a:r>
              <a:rPr lang="es-MX" sz="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JOSÉ DE CABALLITO</a:t>
            </a:r>
            <a:endParaRPr lang="es-PE" sz="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5" name="42 Rectángulo">
            <a:extLst>
              <a:ext uri="{FF2B5EF4-FFF2-40B4-BE49-F238E27FC236}">
                <a16:creationId xmlns:a16="http://schemas.microsoft.com/office/drawing/2014/main" id="{AD22325A-A5EE-5B1C-DB7B-52AB94A41D53}"/>
              </a:ext>
            </a:extLst>
          </p:cNvPr>
          <p:cNvSpPr/>
          <p:nvPr/>
        </p:nvSpPr>
        <p:spPr>
          <a:xfrm rot="16764772">
            <a:off x="6621290" y="3700795"/>
            <a:ext cx="625834" cy="162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FERNANDO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42 Rectángulo">
            <a:extLst>
              <a:ext uri="{FF2B5EF4-FFF2-40B4-BE49-F238E27FC236}">
                <a16:creationId xmlns:a16="http://schemas.microsoft.com/office/drawing/2014/main" id="{1A57D481-E8CF-C108-0469-6E157C1A6AAB}"/>
              </a:ext>
            </a:extLst>
          </p:cNvPr>
          <p:cNvSpPr/>
          <p:nvPr/>
        </p:nvSpPr>
        <p:spPr>
          <a:xfrm>
            <a:off x="7018577" y="3795024"/>
            <a:ext cx="798236" cy="120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NVA. CHAZUTA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33 Rectángulo">
            <a:extLst>
              <a:ext uri="{FF2B5EF4-FFF2-40B4-BE49-F238E27FC236}">
                <a16:creationId xmlns:a16="http://schemas.microsoft.com/office/drawing/2014/main" id="{8E6FD3BC-B081-DD12-4E53-EF0C10E9AE93}"/>
              </a:ext>
            </a:extLst>
          </p:cNvPr>
          <p:cNvSpPr/>
          <p:nvPr/>
        </p:nvSpPr>
        <p:spPr>
          <a:xfrm>
            <a:off x="8179128" y="4494120"/>
            <a:ext cx="858386" cy="9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SANTA ROSA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68DFCBE-02F8-4D59-A69E-BFCD2A63D1A5}"/>
              </a:ext>
            </a:extLst>
          </p:cNvPr>
          <p:cNvSpPr/>
          <p:nvPr/>
        </p:nvSpPr>
        <p:spPr>
          <a:xfrm>
            <a:off x="2388797" y="2214211"/>
            <a:ext cx="1472531" cy="2990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CC0E122-066B-1A33-7118-4F5DD467C96A}"/>
              </a:ext>
            </a:extLst>
          </p:cNvPr>
          <p:cNvSpPr/>
          <p:nvPr/>
        </p:nvSpPr>
        <p:spPr>
          <a:xfrm rot="3331297">
            <a:off x="5355130" y="2441344"/>
            <a:ext cx="330111" cy="11798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2A15A7B8-C01C-5F47-D96E-4B3CFDC70BFD}"/>
              </a:ext>
            </a:extLst>
          </p:cNvPr>
          <p:cNvSpPr txBox="1"/>
          <p:nvPr/>
        </p:nvSpPr>
        <p:spPr>
          <a:xfrm rot="18076620">
            <a:off x="5975732" y="2773894"/>
            <a:ext cx="62282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00" b="1" dirty="0">
                <a:latin typeface="Arial" pitchFamily="34" charset="0"/>
                <a:cs typeface="Arial" pitchFamily="34" charset="0"/>
              </a:rPr>
              <a:t>B. Palmeras</a:t>
            </a:r>
            <a:endParaRPr lang="es-PE" sz="60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B5D72B9A-1CA5-BE49-7C00-5A2CB6A732E9}"/>
              </a:ext>
            </a:extLst>
          </p:cNvPr>
          <p:cNvSpPr/>
          <p:nvPr/>
        </p:nvSpPr>
        <p:spPr>
          <a:xfrm>
            <a:off x="7078690" y="3747685"/>
            <a:ext cx="830627" cy="2990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8684F945-16DC-3599-DD43-AE0331E1A6C8}"/>
              </a:ext>
            </a:extLst>
          </p:cNvPr>
          <p:cNvSpPr/>
          <p:nvPr/>
        </p:nvSpPr>
        <p:spPr>
          <a:xfrm>
            <a:off x="5946129" y="2209253"/>
            <a:ext cx="769937" cy="113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TAWARI</a:t>
            </a:r>
            <a:endParaRPr lang="es-PE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D432ECAA-304B-A7FE-0000-7F3635FE3794}"/>
              </a:ext>
            </a:extLst>
          </p:cNvPr>
          <p:cNvSpPr/>
          <p:nvPr/>
        </p:nvSpPr>
        <p:spPr>
          <a:xfrm>
            <a:off x="5896710" y="2145435"/>
            <a:ext cx="830627" cy="2439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40 Rectángulo">
            <a:extLst>
              <a:ext uri="{FF2B5EF4-FFF2-40B4-BE49-F238E27FC236}">
                <a16:creationId xmlns:a16="http://schemas.microsoft.com/office/drawing/2014/main" id="{7F663AC3-EDF7-ADB2-C730-711793C43569}"/>
              </a:ext>
            </a:extLst>
          </p:cNvPr>
          <p:cNvSpPr/>
          <p:nvPr/>
        </p:nvSpPr>
        <p:spPr>
          <a:xfrm>
            <a:off x="3323000" y="2619376"/>
            <a:ext cx="853755" cy="172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NUEVA ERA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42 Rectángulo">
            <a:extLst>
              <a:ext uri="{FF2B5EF4-FFF2-40B4-BE49-F238E27FC236}">
                <a16:creationId xmlns:a16="http://schemas.microsoft.com/office/drawing/2014/main" id="{F7B181D8-E66D-8F74-624F-6C3B6B911A77}"/>
              </a:ext>
            </a:extLst>
          </p:cNvPr>
          <p:cNvSpPr/>
          <p:nvPr/>
        </p:nvSpPr>
        <p:spPr>
          <a:xfrm>
            <a:off x="6833473" y="4494826"/>
            <a:ext cx="798236" cy="120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STA CLARA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39 Rectángulo">
            <a:extLst>
              <a:ext uri="{FF2B5EF4-FFF2-40B4-BE49-F238E27FC236}">
                <a16:creationId xmlns:a16="http://schemas.microsoft.com/office/drawing/2014/main" id="{85FBBBDD-BF16-22CF-B3E9-02B38E8DB4FA}"/>
              </a:ext>
            </a:extLst>
          </p:cNvPr>
          <p:cNvSpPr/>
          <p:nvPr/>
        </p:nvSpPr>
        <p:spPr>
          <a:xfrm>
            <a:off x="4390760" y="4050132"/>
            <a:ext cx="1121313" cy="169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VILLA ALEGRE</a:t>
            </a:r>
            <a:endParaRPr lang="es-PE" sz="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3343462-D66E-30B0-CC49-650DB75F21D2}"/>
              </a:ext>
            </a:extLst>
          </p:cNvPr>
          <p:cNvSpPr/>
          <p:nvPr/>
        </p:nvSpPr>
        <p:spPr>
          <a:xfrm>
            <a:off x="9166572" y="3879649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8D1FB7C-69F6-87D4-3E2D-AC496B737BE0}"/>
              </a:ext>
            </a:extLst>
          </p:cNvPr>
          <p:cNvSpPr/>
          <p:nvPr/>
        </p:nvSpPr>
        <p:spPr>
          <a:xfrm>
            <a:off x="5445590" y="3100839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65FD808-63E6-3E7E-0555-86E52B977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238" y="5447846"/>
            <a:ext cx="115834" cy="109738"/>
          </a:xfrm>
          <a:prstGeom prst="rect">
            <a:avLst/>
          </a:prstGeom>
        </p:spPr>
      </p:pic>
      <p:sp>
        <p:nvSpPr>
          <p:cNvPr id="48" name="36 Flecha arriba">
            <a:extLst>
              <a:ext uri="{FF2B5EF4-FFF2-40B4-BE49-F238E27FC236}">
                <a16:creationId xmlns:a16="http://schemas.microsoft.com/office/drawing/2014/main" id="{AE7F106C-6821-C0E5-E5C9-639FB45B3CD0}"/>
              </a:ext>
            </a:extLst>
          </p:cNvPr>
          <p:cNvSpPr/>
          <p:nvPr/>
        </p:nvSpPr>
        <p:spPr>
          <a:xfrm>
            <a:off x="2665836" y="358458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0" name="36 Flecha arriba">
            <a:extLst>
              <a:ext uri="{FF2B5EF4-FFF2-40B4-BE49-F238E27FC236}">
                <a16:creationId xmlns:a16="http://schemas.microsoft.com/office/drawing/2014/main" id="{E829CFC6-868E-FC1B-0D9F-CF57AF17C11E}"/>
              </a:ext>
            </a:extLst>
          </p:cNvPr>
          <p:cNvSpPr/>
          <p:nvPr/>
        </p:nvSpPr>
        <p:spPr>
          <a:xfrm>
            <a:off x="6246365" y="5603639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1" name="36 Flecha arriba">
            <a:extLst>
              <a:ext uri="{FF2B5EF4-FFF2-40B4-BE49-F238E27FC236}">
                <a16:creationId xmlns:a16="http://schemas.microsoft.com/office/drawing/2014/main" id="{7BFCA165-6B3A-E64C-41A2-C38AA18BE324}"/>
              </a:ext>
            </a:extLst>
          </p:cNvPr>
          <p:cNvSpPr/>
          <p:nvPr/>
        </p:nvSpPr>
        <p:spPr>
          <a:xfrm>
            <a:off x="6848733" y="6095815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2" name="36 Flecha arriba">
            <a:extLst>
              <a:ext uri="{FF2B5EF4-FFF2-40B4-BE49-F238E27FC236}">
                <a16:creationId xmlns:a16="http://schemas.microsoft.com/office/drawing/2014/main" id="{59B258FB-CEC6-146A-737C-9029A9D47AB9}"/>
              </a:ext>
            </a:extLst>
          </p:cNvPr>
          <p:cNvSpPr/>
          <p:nvPr/>
        </p:nvSpPr>
        <p:spPr>
          <a:xfrm>
            <a:off x="2389027" y="4012279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3" name="36 Flecha arriba">
            <a:extLst>
              <a:ext uri="{FF2B5EF4-FFF2-40B4-BE49-F238E27FC236}">
                <a16:creationId xmlns:a16="http://schemas.microsoft.com/office/drawing/2014/main" id="{520029FF-99E8-29A2-E16E-C8978D0AF63A}"/>
              </a:ext>
            </a:extLst>
          </p:cNvPr>
          <p:cNvSpPr/>
          <p:nvPr/>
        </p:nvSpPr>
        <p:spPr>
          <a:xfrm>
            <a:off x="4963138" y="4864921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5" name="36 Flecha arriba">
            <a:extLst>
              <a:ext uri="{FF2B5EF4-FFF2-40B4-BE49-F238E27FC236}">
                <a16:creationId xmlns:a16="http://schemas.microsoft.com/office/drawing/2014/main" id="{DB665442-D49D-06EE-5819-4A2767B79C90}"/>
              </a:ext>
            </a:extLst>
          </p:cNvPr>
          <p:cNvSpPr/>
          <p:nvPr/>
        </p:nvSpPr>
        <p:spPr>
          <a:xfrm>
            <a:off x="5734317" y="1954770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7" name="36 Flecha arriba">
            <a:extLst>
              <a:ext uri="{FF2B5EF4-FFF2-40B4-BE49-F238E27FC236}">
                <a16:creationId xmlns:a16="http://schemas.microsoft.com/office/drawing/2014/main" id="{7685026E-3E3D-D8C5-5608-F8A9CC9F97D1}"/>
              </a:ext>
            </a:extLst>
          </p:cNvPr>
          <p:cNvSpPr/>
          <p:nvPr/>
        </p:nvSpPr>
        <p:spPr>
          <a:xfrm>
            <a:off x="5030644" y="3117865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1" name="36 Flecha arriba">
            <a:extLst>
              <a:ext uri="{FF2B5EF4-FFF2-40B4-BE49-F238E27FC236}">
                <a16:creationId xmlns:a16="http://schemas.microsoft.com/office/drawing/2014/main" id="{F9AB7E4F-83E4-8844-FE26-A115D8703130}"/>
              </a:ext>
            </a:extLst>
          </p:cNvPr>
          <p:cNvSpPr/>
          <p:nvPr/>
        </p:nvSpPr>
        <p:spPr>
          <a:xfrm>
            <a:off x="7818706" y="3479723"/>
            <a:ext cx="276809" cy="13428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2" name="36 Flecha arriba">
            <a:extLst>
              <a:ext uri="{FF2B5EF4-FFF2-40B4-BE49-F238E27FC236}">
                <a16:creationId xmlns:a16="http://schemas.microsoft.com/office/drawing/2014/main" id="{3CE55658-3A92-66C5-7AC6-6E5EB5D9AAC1}"/>
              </a:ext>
            </a:extLst>
          </p:cNvPr>
          <p:cNvSpPr/>
          <p:nvPr/>
        </p:nvSpPr>
        <p:spPr>
          <a:xfrm>
            <a:off x="8280395" y="394614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3" name="36 Flecha arriba">
            <a:extLst>
              <a:ext uri="{FF2B5EF4-FFF2-40B4-BE49-F238E27FC236}">
                <a16:creationId xmlns:a16="http://schemas.microsoft.com/office/drawing/2014/main" id="{A0A5CA57-30C5-DA23-3F86-E92B341AA32B}"/>
              </a:ext>
            </a:extLst>
          </p:cNvPr>
          <p:cNvSpPr/>
          <p:nvPr/>
        </p:nvSpPr>
        <p:spPr>
          <a:xfrm>
            <a:off x="8902015" y="427927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4" name="36 Flecha arriba">
            <a:extLst>
              <a:ext uri="{FF2B5EF4-FFF2-40B4-BE49-F238E27FC236}">
                <a16:creationId xmlns:a16="http://schemas.microsoft.com/office/drawing/2014/main" id="{9B13DC6D-3709-BED4-3E47-8EE66D79D25C}"/>
              </a:ext>
            </a:extLst>
          </p:cNvPr>
          <p:cNvSpPr/>
          <p:nvPr/>
        </p:nvSpPr>
        <p:spPr>
          <a:xfrm>
            <a:off x="8809772" y="4708268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5" name="36 Flecha arriba">
            <a:extLst>
              <a:ext uri="{FF2B5EF4-FFF2-40B4-BE49-F238E27FC236}">
                <a16:creationId xmlns:a16="http://schemas.microsoft.com/office/drawing/2014/main" id="{D6588E0D-9C99-1543-3304-35D1D7F9542A}"/>
              </a:ext>
            </a:extLst>
          </p:cNvPr>
          <p:cNvSpPr/>
          <p:nvPr/>
        </p:nvSpPr>
        <p:spPr>
          <a:xfrm>
            <a:off x="7025451" y="2912446"/>
            <a:ext cx="215863" cy="120312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6" name="36 Flecha arriba">
            <a:extLst>
              <a:ext uri="{FF2B5EF4-FFF2-40B4-BE49-F238E27FC236}">
                <a16:creationId xmlns:a16="http://schemas.microsoft.com/office/drawing/2014/main" id="{FA1ED22B-C9C1-1CE1-0E13-10E6BF01EEDD}"/>
              </a:ext>
            </a:extLst>
          </p:cNvPr>
          <p:cNvSpPr/>
          <p:nvPr/>
        </p:nvSpPr>
        <p:spPr>
          <a:xfrm>
            <a:off x="3632687" y="271476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7" name="36 Flecha arriba">
            <a:extLst>
              <a:ext uri="{FF2B5EF4-FFF2-40B4-BE49-F238E27FC236}">
                <a16:creationId xmlns:a16="http://schemas.microsoft.com/office/drawing/2014/main" id="{FAC5647D-FCEA-07CD-F7ED-AC1977C65676}"/>
              </a:ext>
            </a:extLst>
          </p:cNvPr>
          <p:cNvSpPr/>
          <p:nvPr/>
        </p:nvSpPr>
        <p:spPr>
          <a:xfrm>
            <a:off x="2512629" y="2247786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8" name="36 Flecha arriba">
            <a:extLst>
              <a:ext uri="{FF2B5EF4-FFF2-40B4-BE49-F238E27FC236}">
                <a16:creationId xmlns:a16="http://schemas.microsoft.com/office/drawing/2014/main" id="{6073B5A9-8182-3049-681B-0E6B02916D15}"/>
              </a:ext>
            </a:extLst>
          </p:cNvPr>
          <p:cNvSpPr/>
          <p:nvPr/>
        </p:nvSpPr>
        <p:spPr>
          <a:xfrm>
            <a:off x="2665835" y="1800087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9" name="36 Flecha arriba">
            <a:extLst>
              <a:ext uri="{FF2B5EF4-FFF2-40B4-BE49-F238E27FC236}">
                <a16:creationId xmlns:a16="http://schemas.microsoft.com/office/drawing/2014/main" id="{AA1FC3E8-7E61-F2A9-DFB8-816413DD33CF}"/>
              </a:ext>
            </a:extLst>
          </p:cNvPr>
          <p:cNvSpPr/>
          <p:nvPr/>
        </p:nvSpPr>
        <p:spPr>
          <a:xfrm>
            <a:off x="3930682" y="2067036"/>
            <a:ext cx="236242" cy="180096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0B3BB02-8B74-21A0-C243-767C3F81797A}"/>
              </a:ext>
            </a:extLst>
          </p:cNvPr>
          <p:cNvSpPr/>
          <p:nvPr/>
        </p:nvSpPr>
        <p:spPr>
          <a:xfrm>
            <a:off x="5559406" y="2988120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32A4394-ECE7-2D7C-3E8E-EF9532730B16}"/>
              </a:ext>
            </a:extLst>
          </p:cNvPr>
          <p:cNvSpPr/>
          <p:nvPr/>
        </p:nvSpPr>
        <p:spPr>
          <a:xfrm>
            <a:off x="8233531" y="5531607"/>
            <a:ext cx="809741" cy="207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/>
                </a:solidFill>
              </a:rPr>
              <a:t>SAN JUAN DE ARMANAYACU</a:t>
            </a:r>
            <a:endParaRPr lang="es-PE" sz="700" b="1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ACB617-B83A-DE0E-FAE8-40C27E34F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585" y="5407871"/>
            <a:ext cx="115834" cy="1097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008A71-D74B-70F6-0ABB-C538F1D49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6869" y="5408041"/>
            <a:ext cx="115834" cy="1097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9DD2725-1B07-06DC-3FA2-58991AEFB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641" y="5395981"/>
            <a:ext cx="115834" cy="1097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B1EADA5-B1D7-691D-B21C-DFFE01A33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140" y="5403567"/>
            <a:ext cx="115834" cy="109738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85E5AB3B-3F20-D366-18C2-F62BCACE8580}"/>
              </a:ext>
            </a:extLst>
          </p:cNvPr>
          <p:cNvSpPr/>
          <p:nvPr/>
        </p:nvSpPr>
        <p:spPr>
          <a:xfrm>
            <a:off x="5683308" y="2882572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BBB0165-713C-A6EC-7114-A89DBE223069}"/>
              </a:ext>
            </a:extLst>
          </p:cNvPr>
          <p:cNvSpPr/>
          <p:nvPr/>
        </p:nvSpPr>
        <p:spPr>
          <a:xfrm>
            <a:off x="3049728" y="2251192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07305FC9-C4FB-2CFB-67EC-9096B54363F7}"/>
              </a:ext>
            </a:extLst>
          </p:cNvPr>
          <p:cNvSpPr/>
          <p:nvPr/>
        </p:nvSpPr>
        <p:spPr>
          <a:xfrm>
            <a:off x="2895517" y="2257293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53218C80-90DD-C92B-18E5-4F3136B0A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465" y="1953150"/>
            <a:ext cx="115834" cy="109738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05B7B884-A5B0-A6FD-AAFD-001748C177F1}"/>
              </a:ext>
            </a:extLst>
          </p:cNvPr>
          <p:cNvSpPr/>
          <p:nvPr/>
        </p:nvSpPr>
        <p:spPr>
          <a:xfrm>
            <a:off x="6275487" y="1898648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A10E5A2F-61EC-C176-3515-806DA92C72A0}"/>
              </a:ext>
            </a:extLst>
          </p:cNvPr>
          <p:cNvSpPr/>
          <p:nvPr/>
        </p:nvSpPr>
        <p:spPr>
          <a:xfrm>
            <a:off x="8856909" y="3703697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C1D5F8B-75F3-575A-5BEB-D2D781016078}"/>
              </a:ext>
            </a:extLst>
          </p:cNvPr>
          <p:cNvSpPr/>
          <p:nvPr/>
        </p:nvSpPr>
        <p:spPr>
          <a:xfrm>
            <a:off x="5734317" y="4749839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0867BB1-FA90-688E-B592-642F20E74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808" y="2794518"/>
            <a:ext cx="115834" cy="109738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27B5DD2C-1301-035E-4794-65C6ECC06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857" y="4436123"/>
            <a:ext cx="115834" cy="109738"/>
          </a:xfrm>
          <a:prstGeom prst="rect">
            <a:avLst/>
          </a:prstGeom>
        </p:spPr>
      </p:pic>
      <p:sp>
        <p:nvSpPr>
          <p:cNvPr id="77" name="Elipse 76">
            <a:extLst>
              <a:ext uri="{FF2B5EF4-FFF2-40B4-BE49-F238E27FC236}">
                <a16:creationId xmlns:a16="http://schemas.microsoft.com/office/drawing/2014/main" id="{2A59B005-ED7E-B439-6F09-01CCD56445B6}"/>
              </a:ext>
            </a:extLst>
          </p:cNvPr>
          <p:cNvSpPr/>
          <p:nvPr/>
        </p:nvSpPr>
        <p:spPr>
          <a:xfrm>
            <a:off x="6508391" y="2209083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84CB2FCC-8A92-3344-718E-CE182C889974}"/>
              </a:ext>
            </a:extLst>
          </p:cNvPr>
          <p:cNvSpPr/>
          <p:nvPr/>
        </p:nvSpPr>
        <p:spPr>
          <a:xfrm>
            <a:off x="5330785" y="3157523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3848262C-4AFD-D33E-3406-1EE48311AA14}"/>
              </a:ext>
            </a:extLst>
          </p:cNvPr>
          <p:cNvSpPr/>
          <p:nvPr/>
        </p:nvSpPr>
        <p:spPr>
          <a:xfrm>
            <a:off x="8620813" y="3613121"/>
            <a:ext cx="102018" cy="864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83" name="Imagen 82">
            <a:extLst>
              <a:ext uri="{FF2B5EF4-FFF2-40B4-BE49-F238E27FC236}">
                <a16:creationId xmlns:a16="http://schemas.microsoft.com/office/drawing/2014/main" id="{5EB93D90-B4B5-600D-A67A-04028E855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739" y="2717451"/>
            <a:ext cx="115834" cy="109738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C99A7B5A-B534-E20B-19CC-AB4EB747C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1416" y="2700383"/>
            <a:ext cx="69465" cy="65809"/>
          </a:xfrm>
          <a:prstGeom prst="rect">
            <a:avLst/>
          </a:prstGeom>
        </p:spPr>
      </p:pic>
      <p:sp>
        <p:nvSpPr>
          <p:cNvPr id="88" name="37 Rectángulo">
            <a:extLst>
              <a:ext uri="{FF2B5EF4-FFF2-40B4-BE49-F238E27FC236}">
                <a16:creationId xmlns:a16="http://schemas.microsoft.com/office/drawing/2014/main" id="{A0B1DD30-2F25-9E8F-3C33-40D58BF9176A}"/>
              </a:ext>
            </a:extLst>
          </p:cNvPr>
          <p:cNvSpPr/>
          <p:nvPr/>
        </p:nvSpPr>
        <p:spPr>
          <a:xfrm rot="7121147" flipV="1">
            <a:off x="4630794" y="2647546"/>
            <a:ext cx="890505" cy="147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SABALOYACU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18C183C3-E99B-196E-3739-B384AE6D67A4}"/>
              </a:ext>
            </a:extLst>
          </p:cNvPr>
          <p:cNvSpPr/>
          <p:nvPr/>
        </p:nvSpPr>
        <p:spPr>
          <a:xfrm>
            <a:off x="3174219" y="2258287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91" name="Imagen 90">
            <a:extLst>
              <a:ext uri="{FF2B5EF4-FFF2-40B4-BE49-F238E27FC236}">
                <a16:creationId xmlns:a16="http://schemas.microsoft.com/office/drawing/2014/main" id="{B21281E0-1F1C-BEB2-E837-BFD22F833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307" y="4026953"/>
            <a:ext cx="81779" cy="77475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982DB052-1CCC-7C95-5CC8-A2779CA2F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115" y="4024015"/>
            <a:ext cx="81779" cy="77475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90431D8E-B9DC-5652-0468-D29BE3CE9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896" y="3994244"/>
            <a:ext cx="81779" cy="77475"/>
          </a:xfrm>
          <a:prstGeom prst="rect">
            <a:avLst/>
          </a:prstGeom>
        </p:spPr>
      </p:pic>
      <p:sp>
        <p:nvSpPr>
          <p:cNvPr id="92" name="Rectángulo 91">
            <a:extLst>
              <a:ext uri="{FF2B5EF4-FFF2-40B4-BE49-F238E27FC236}">
                <a16:creationId xmlns:a16="http://schemas.microsoft.com/office/drawing/2014/main" id="{B1EC974F-7A5A-78E1-2792-07F6871B364F}"/>
              </a:ext>
            </a:extLst>
          </p:cNvPr>
          <p:cNvSpPr/>
          <p:nvPr/>
        </p:nvSpPr>
        <p:spPr>
          <a:xfrm>
            <a:off x="6329379" y="2395304"/>
            <a:ext cx="1043682" cy="173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NVO CANAAN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4" name="Imagen 93">
            <a:extLst>
              <a:ext uri="{FF2B5EF4-FFF2-40B4-BE49-F238E27FC236}">
                <a16:creationId xmlns:a16="http://schemas.microsoft.com/office/drawing/2014/main" id="{30663814-D625-1CCA-4E61-D6075C5D3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000" y="1788543"/>
            <a:ext cx="81779" cy="77475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01FF2D7C-66B2-79CF-2F3A-49277C3AE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417" y="2855494"/>
            <a:ext cx="81779" cy="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8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ENFERMEDADES Y EVENTOS BAJO VIGILANCIA EPIDEMIOLÓGICA, RED DE SALUD ALTO AMAZONAS, GERESA LORETO, 2025 *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0" y="6809666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(*) Hasta la SE 23.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F83C196-00AE-2F05-E63D-D1DD5A5616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433080"/>
              </p:ext>
            </p:extLst>
          </p:nvPr>
        </p:nvGraphicFramePr>
        <p:xfrm>
          <a:off x="73152" y="1070424"/>
          <a:ext cx="12118847" cy="562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782628" imgH="5353063" progId="Excel.Sheet.12">
                  <p:link updateAutomatic="1"/>
                </p:oleObj>
              </mc:Choice>
              <mc:Fallback>
                <p:oleObj name="Worksheet" r:id="rId2" imgW="13782628" imgH="53530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152" y="1070424"/>
                        <a:ext cx="12118847" cy="562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80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"/>
    </mc:Choice>
    <mc:Fallback xmlns="">
      <p:transition spd="slow" advTm="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MAPAS QGIS\MAPA\yurimaguas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" t="9219" r="2345" b="4274"/>
          <a:stretch/>
        </p:blipFill>
        <p:spPr bwMode="auto">
          <a:xfrm>
            <a:off x="100207" y="778792"/>
            <a:ext cx="12129726" cy="57985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</p:pic>
      <p:sp>
        <p:nvSpPr>
          <p:cNvPr id="58" name="57 Rectángulo"/>
          <p:cNvSpPr/>
          <p:nvPr/>
        </p:nvSpPr>
        <p:spPr>
          <a:xfrm rot="17647780">
            <a:off x="5014638" y="2358170"/>
            <a:ext cx="1415010" cy="21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JUAN ZAPOTE</a:t>
            </a:r>
          </a:p>
        </p:txBody>
      </p:sp>
      <p:sp>
        <p:nvSpPr>
          <p:cNvPr id="61" name="60 Rectángulo"/>
          <p:cNvSpPr/>
          <p:nvPr/>
        </p:nvSpPr>
        <p:spPr>
          <a:xfrm rot="7993927" flipV="1">
            <a:off x="5884562" y="3480203"/>
            <a:ext cx="1794483" cy="20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PUERTO ARTURO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6802934" y="4161435"/>
            <a:ext cx="1334493" cy="141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ALTO MOHENA</a:t>
            </a:r>
          </a:p>
        </p:txBody>
      </p:sp>
      <p:sp>
        <p:nvSpPr>
          <p:cNvPr id="63" name="62 Rectángulo"/>
          <p:cNvSpPr/>
          <p:nvPr/>
        </p:nvSpPr>
        <p:spPr>
          <a:xfrm rot="19399623">
            <a:off x="6231139" y="3901433"/>
            <a:ext cx="1472674" cy="157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ZAPOTE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3922977" y="3607717"/>
            <a:ext cx="1137564" cy="140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LUZ DEL ORIENTE</a:t>
            </a:r>
          </a:p>
        </p:txBody>
      </p:sp>
      <p:sp>
        <p:nvSpPr>
          <p:cNvPr id="66" name="65 Rectángulo"/>
          <p:cNvSpPr/>
          <p:nvPr/>
        </p:nvSpPr>
        <p:spPr>
          <a:xfrm>
            <a:off x="6090201" y="4734576"/>
            <a:ext cx="1425468" cy="95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LAGO SANAGO</a:t>
            </a:r>
          </a:p>
        </p:txBody>
      </p:sp>
      <p:sp>
        <p:nvSpPr>
          <p:cNvPr id="67" name="66 Rectángulo"/>
          <p:cNvSpPr/>
          <p:nvPr/>
        </p:nvSpPr>
        <p:spPr>
          <a:xfrm>
            <a:off x="2782288" y="3748462"/>
            <a:ext cx="1049223" cy="265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VARADERILLO</a:t>
            </a:r>
          </a:p>
        </p:txBody>
      </p:sp>
      <p:sp>
        <p:nvSpPr>
          <p:cNvPr id="77" name="76 Rectángulo"/>
          <p:cNvSpPr/>
          <p:nvPr/>
        </p:nvSpPr>
        <p:spPr>
          <a:xfrm>
            <a:off x="5846640" y="4271994"/>
            <a:ext cx="1043439" cy="259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AGUAMIRO</a:t>
            </a:r>
          </a:p>
        </p:txBody>
      </p:sp>
      <p:graphicFrame>
        <p:nvGraphicFramePr>
          <p:cNvPr id="30" name="29 Tabla"/>
          <p:cNvGraphicFramePr>
            <a:graphicFrameLocks noGrp="1"/>
          </p:cNvGraphicFramePr>
          <p:nvPr/>
        </p:nvGraphicFramePr>
        <p:xfrm>
          <a:off x="7013490" y="2968863"/>
          <a:ext cx="1123937" cy="114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144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1" i="0" u="none" strike="noStrike" dirty="0">
                          <a:solidFill>
                            <a:schemeClr val="dk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PS.</a:t>
                      </a:r>
                      <a:r>
                        <a:rPr lang="es-PE" sz="6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PROVIDENCIA</a:t>
                      </a:r>
                      <a:endParaRPr lang="es-PE" sz="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10001" marR="10001" marT="1000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30 Tabla"/>
          <p:cNvGraphicFramePr>
            <a:graphicFrameLocks noGrp="1"/>
          </p:cNvGraphicFramePr>
          <p:nvPr/>
        </p:nvGraphicFramePr>
        <p:xfrm>
          <a:off x="4360607" y="3353979"/>
          <a:ext cx="812538" cy="147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16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1" u="none" strike="noStrike" dirty="0"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PS. NUEVA</a:t>
                      </a:r>
                      <a:r>
                        <a:rPr lang="es-PE" sz="500" b="1" u="none" strike="noStrike" baseline="0" dirty="0"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ERA</a:t>
                      </a:r>
                      <a:endParaRPr lang="es-PE" sz="5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10001" marR="10001" marT="1000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1 Rectángulo redondeado"/>
          <p:cNvSpPr/>
          <p:nvPr/>
        </p:nvSpPr>
        <p:spPr bwMode="auto">
          <a:xfrm>
            <a:off x="1" y="6847949"/>
            <a:ext cx="12191998" cy="35295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9874" tIns="0" rIns="0" bIns="0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50" b="1" dirty="0">
                <a:solidFill>
                  <a:srgbClr val="140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WINKIPEDIA-NOTI-WEB-Elaboración: Dirección Red de Salud Alto Amazonas-Unidad de Epidemiología.</a:t>
            </a:r>
          </a:p>
          <a:p>
            <a:r>
              <a:rPr lang="es-CO" sz="1050" b="1" dirty="0">
                <a:solidFill>
                  <a:srgbClr val="140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 Hasta la SE 23.</a:t>
            </a:r>
          </a:p>
          <a:p>
            <a:endParaRPr lang="es-AR" sz="735" dirty="0">
              <a:solidFill>
                <a:srgbClr val="140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35 Flecha arriba"/>
          <p:cNvSpPr/>
          <p:nvPr/>
        </p:nvSpPr>
        <p:spPr>
          <a:xfrm>
            <a:off x="6749839" y="4159092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42" name="41 Rectángulo"/>
          <p:cNvSpPr/>
          <p:nvPr/>
        </p:nvSpPr>
        <p:spPr>
          <a:xfrm>
            <a:off x="6919049" y="4303434"/>
            <a:ext cx="914069" cy="120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CHIRAPA</a:t>
            </a:r>
          </a:p>
        </p:txBody>
      </p:sp>
      <p:sp>
        <p:nvSpPr>
          <p:cNvPr id="49" name="48 Flecha arriba"/>
          <p:cNvSpPr/>
          <p:nvPr/>
        </p:nvSpPr>
        <p:spPr>
          <a:xfrm>
            <a:off x="4151694" y="5962676"/>
            <a:ext cx="23045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6" name="55 Flecha arriba"/>
          <p:cNvSpPr/>
          <p:nvPr/>
        </p:nvSpPr>
        <p:spPr>
          <a:xfrm>
            <a:off x="5907385" y="4352190"/>
            <a:ext cx="186183" cy="8744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9" name="58 Rectángulo"/>
          <p:cNvSpPr/>
          <p:nvPr/>
        </p:nvSpPr>
        <p:spPr>
          <a:xfrm>
            <a:off x="5102493" y="5211878"/>
            <a:ext cx="1397723" cy="165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PUERTO PERÚ</a:t>
            </a:r>
          </a:p>
        </p:txBody>
      </p:sp>
      <p:sp>
        <p:nvSpPr>
          <p:cNvPr id="60" name="59 Rectángulo"/>
          <p:cNvSpPr/>
          <p:nvPr/>
        </p:nvSpPr>
        <p:spPr>
          <a:xfrm>
            <a:off x="4961876" y="5553134"/>
            <a:ext cx="1341587" cy="196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COTOYACU</a:t>
            </a:r>
          </a:p>
        </p:txBody>
      </p:sp>
      <p:sp>
        <p:nvSpPr>
          <p:cNvPr id="82" name="81 Rectángulo"/>
          <p:cNvSpPr/>
          <p:nvPr/>
        </p:nvSpPr>
        <p:spPr>
          <a:xfrm>
            <a:off x="4511859" y="5749815"/>
            <a:ext cx="896547" cy="204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GRAU KM23</a:t>
            </a:r>
          </a:p>
        </p:txBody>
      </p:sp>
      <p:sp>
        <p:nvSpPr>
          <p:cNvPr id="83" name="82 Rectángulo"/>
          <p:cNvSpPr/>
          <p:nvPr/>
        </p:nvSpPr>
        <p:spPr>
          <a:xfrm>
            <a:off x="3601850" y="5112619"/>
            <a:ext cx="884676" cy="220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SANTO TOMAS </a:t>
            </a:r>
          </a:p>
        </p:txBody>
      </p:sp>
      <p:sp>
        <p:nvSpPr>
          <p:cNvPr id="84" name="83 Rectángulo"/>
          <p:cNvSpPr/>
          <p:nvPr/>
        </p:nvSpPr>
        <p:spPr>
          <a:xfrm>
            <a:off x="3472138" y="5520802"/>
            <a:ext cx="1104287" cy="229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JUAN DE PAMPLONA</a:t>
            </a:r>
          </a:p>
        </p:txBody>
      </p:sp>
      <p:sp>
        <p:nvSpPr>
          <p:cNvPr id="85" name="84 Rectángulo"/>
          <p:cNvSpPr/>
          <p:nvPr/>
        </p:nvSpPr>
        <p:spPr>
          <a:xfrm>
            <a:off x="4166170" y="5961841"/>
            <a:ext cx="1115259" cy="211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PAMPA HERMOSA</a:t>
            </a:r>
          </a:p>
        </p:txBody>
      </p:sp>
      <p:sp>
        <p:nvSpPr>
          <p:cNvPr id="86" name="85 Rectángulo"/>
          <p:cNvSpPr/>
          <p:nvPr/>
        </p:nvSpPr>
        <p:spPr>
          <a:xfrm>
            <a:off x="3831511" y="4734578"/>
            <a:ext cx="1514096" cy="218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30 DE AGOSTO KM 17</a:t>
            </a:r>
          </a:p>
        </p:txBody>
      </p:sp>
      <p:sp>
        <p:nvSpPr>
          <p:cNvPr id="87" name="86 Flecha arriba"/>
          <p:cNvSpPr/>
          <p:nvPr/>
        </p:nvSpPr>
        <p:spPr>
          <a:xfrm>
            <a:off x="6908766" y="430343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88" name="87 Flecha arriba"/>
          <p:cNvSpPr/>
          <p:nvPr/>
        </p:nvSpPr>
        <p:spPr>
          <a:xfrm>
            <a:off x="6549651" y="420515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89" name="88 Flecha arriba"/>
          <p:cNvSpPr/>
          <p:nvPr/>
        </p:nvSpPr>
        <p:spPr>
          <a:xfrm>
            <a:off x="4593040" y="3817623"/>
            <a:ext cx="162021" cy="7610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0" name="89 Flecha arriba"/>
          <p:cNvSpPr/>
          <p:nvPr/>
        </p:nvSpPr>
        <p:spPr>
          <a:xfrm>
            <a:off x="6370827" y="3889270"/>
            <a:ext cx="193069" cy="10926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1" name="90 Flecha arriba"/>
          <p:cNvSpPr/>
          <p:nvPr/>
        </p:nvSpPr>
        <p:spPr>
          <a:xfrm>
            <a:off x="6303463" y="4610765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2" name="91 Flecha arriba"/>
          <p:cNvSpPr/>
          <p:nvPr/>
        </p:nvSpPr>
        <p:spPr>
          <a:xfrm>
            <a:off x="4216829" y="3381694"/>
            <a:ext cx="179799" cy="123812"/>
          </a:xfrm>
          <a:prstGeom prst="up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3" name="92 Flecha arriba"/>
          <p:cNvSpPr/>
          <p:nvPr/>
        </p:nvSpPr>
        <p:spPr>
          <a:xfrm>
            <a:off x="5255710" y="525158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4" name="93 Flecha arriba"/>
          <p:cNvSpPr/>
          <p:nvPr/>
        </p:nvSpPr>
        <p:spPr>
          <a:xfrm>
            <a:off x="5150101" y="557927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5" name="94 Flecha arriba"/>
          <p:cNvSpPr/>
          <p:nvPr/>
        </p:nvSpPr>
        <p:spPr>
          <a:xfrm>
            <a:off x="4433829" y="573407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6" name="95 Flecha arriba"/>
          <p:cNvSpPr/>
          <p:nvPr/>
        </p:nvSpPr>
        <p:spPr>
          <a:xfrm>
            <a:off x="3614775" y="557927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7" name="96 Flecha arriba"/>
          <p:cNvSpPr/>
          <p:nvPr/>
        </p:nvSpPr>
        <p:spPr>
          <a:xfrm>
            <a:off x="4270707" y="513991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8" name="97 Flecha arriba"/>
          <p:cNvSpPr/>
          <p:nvPr/>
        </p:nvSpPr>
        <p:spPr>
          <a:xfrm>
            <a:off x="5871502" y="4223423"/>
            <a:ext cx="179799" cy="79693"/>
          </a:xfrm>
          <a:prstGeom prst="up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b="1" dirty="0"/>
          </a:p>
        </p:txBody>
      </p:sp>
      <p:sp>
        <p:nvSpPr>
          <p:cNvPr id="99" name="98 Flecha arriba"/>
          <p:cNvSpPr/>
          <p:nvPr/>
        </p:nvSpPr>
        <p:spPr>
          <a:xfrm>
            <a:off x="4396626" y="4198097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0" name="99 Flecha arriba"/>
          <p:cNvSpPr/>
          <p:nvPr/>
        </p:nvSpPr>
        <p:spPr>
          <a:xfrm>
            <a:off x="3591534" y="3780158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1" name="100 Flecha arriba"/>
          <p:cNvSpPr/>
          <p:nvPr/>
        </p:nvSpPr>
        <p:spPr>
          <a:xfrm>
            <a:off x="6075171" y="3336555"/>
            <a:ext cx="179799" cy="14073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2" name="101 Flecha arriba"/>
          <p:cNvSpPr/>
          <p:nvPr/>
        </p:nvSpPr>
        <p:spPr>
          <a:xfrm>
            <a:off x="5540779" y="637385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8" name="107 Flecha arriba"/>
          <p:cNvSpPr/>
          <p:nvPr/>
        </p:nvSpPr>
        <p:spPr>
          <a:xfrm>
            <a:off x="3963438" y="3601767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9" name="108 Flecha arriba"/>
          <p:cNvSpPr/>
          <p:nvPr/>
        </p:nvSpPr>
        <p:spPr>
          <a:xfrm>
            <a:off x="6878777" y="2972437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0" name="109 Flecha arriba"/>
          <p:cNvSpPr/>
          <p:nvPr/>
        </p:nvSpPr>
        <p:spPr>
          <a:xfrm rot="17851302">
            <a:off x="5727129" y="3567315"/>
            <a:ext cx="158755" cy="81683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1" name="110 Flecha arriba"/>
          <p:cNvSpPr/>
          <p:nvPr/>
        </p:nvSpPr>
        <p:spPr>
          <a:xfrm>
            <a:off x="5090588" y="4768658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2" name="111 Flecha arriba"/>
          <p:cNvSpPr/>
          <p:nvPr/>
        </p:nvSpPr>
        <p:spPr>
          <a:xfrm rot="17083524">
            <a:off x="5439163" y="2861261"/>
            <a:ext cx="89177" cy="10556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3" name="112 Rectángulo"/>
          <p:cNvSpPr/>
          <p:nvPr/>
        </p:nvSpPr>
        <p:spPr>
          <a:xfrm rot="17551221">
            <a:off x="5332748" y="3121290"/>
            <a:ext cx="1317530" cy="237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DOS DE MAYO</a:t>
            </a:r>
          </a:p>
        </p:txBody>
      </p:sp>
      <p:sp>
        <p:nvSpPr>
          <p:cNvPr id="114" name="113 Rectángulo"/>
          <p:cNvSpPr/>
          <p:nvPr/>
        </p:nvSpPr>
        <p:spPr>
          <a:xfrm>
            <a:off x="4669297" y="3831331"/>
            <a:ext cx="942797" cy="88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IPRESS ACHUAL LIMÓN</a:t>
            </a:r>
          </a:p>
        </p:txBody>
      </p:sp>
      <p:sp>
        <p:nvSpPr>
          <p:cNvPr id="115" name="114 Rectángulo"/>
          <p:cNvSpPr/>
          <p:nvPr/>
        </p:nvSpPr>
        <p:spPr>
          <a:xfrm rot="17894276">
            <a:off x="5816256" y="2907697"/>
            <a:ext cx="1071025" cy="212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SANTA MARÍA</a:t>
            </a:r>
          </a:p>
        </p:txBody>
      </p:sp>
      <p:sp>
        <p:nvSpPr>
          <p:cNvPr id="116" name="115 Rectángulo"/>
          <p:cNvSpPr/>
          <p:nvPr/>
        </p:nvSpPr>
        <p:spPr>
          <a:xfrm>
            <a:off x="1483888" y="5532550"/>
            <a:ext cx="1379112" cy="217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PIJUAYAL</a:t>
            </a:r>
          </a:p>
        </p:txBody>
      </p:sp>
      <p:sp>
        <p:nvSpPr>
          <p:cNvPr id="117" name="116 Rectángulo"/>
          <p:cNvSpPr/>
          <p:nvPr/>
        </p:nvSpPr>
        <p:spPr>
          <a:xfrm>
            <a:off x="4003650" y="4328671"/>
            <a:ext cx="952831" cy="94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MUNICHIS</a:t>
            </a:r>
          </a:p>
        </p:txBody>
      </p:sp>
      <p:sp>
        <p:nvSpPr>
          <p:cNvPr id="118" name="117 Rectángulo"/>
          <p:cNvSpPr/>
          <p:nvPr/>
        </p:nvSpPr>
        <p:spPr>
          <a:xfrm>
            <a:off x="3735531" y="2673985"/>
            <a:ext cx="775046" cy="123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MARONA</a:t>
            </a:r>
          </a:p>
        </p:txBody>
      </p:sp>
      <p:sp>
        <p:nvSpPr>
          <p:cNvPr id="120" name="119 Flecha arriba"/>
          <p:cNvSpPr/>
          <p:nvPr/>
        </p:nvSpPr>
        <p:spPr>
          <a:xfrm rot="18013837">
            <a:off x="6768910" y="2312981"/>
            <a:ext cx="110731" cy="150150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1" name="120 Flecha arriba"/>
          <p:cNvSpPr/>
          <p:nvPr/>
        </p:nvSpPr>
        <p:spPr>
          <a:xfrm>
            <a:off x="5142050" y="403808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2" name="121 Flecha arriba"/>
          <p:cNvSpPr/>
          <p:nvPr/>
        </p:nvSpPr>
        <p:spPr>
          <a:xfrm>
            <a:off x="7450999" y="4035050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3" name="122 Flecha arriba"/>
          <p:cNvSpPr/>
          <p:nvPr/>
        </p:nvSpPr>
        <p:spPr>
          <a:xfrm>
            <a:off x="5833784" y="476312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4" name="123 Flecha arriba"/>
          <p:cNvSpPr/>
          <p:nvPr/>
        </p:nvSpPr>
        <p:spPr>
          <a:xfrm>
            <a:off x="3834152" y="3018971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5" name="124 Rectángulo"/>
          <p:cNvSpPr/>
          <p:nvPr/>
        </p:nvSpPr>
        <p:spPr>
          <a:xfrm>
            <a:off x="2455446" y="4487431"/>
            <a:ext cx="1049223" cy="172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CAJAMARCA</a:t>
            </a:r>
          </a:p>
        </p:txBody>
      </p:sp>
      <p:sp>
        <p:nvSpPr>
          <p:cNvPr id="126" name="125 Rectángulo"/>
          <p:cNvSpPr/>
          <p:nvPr/>
        </p:nvSpPr>
        <p:spPr>
          <a:xfrm>
            <a:off x="2390156" y="5975893"/>
            <a:ext cx="1521372" cy="305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ANTONIO DE SANIYACU</a:t>
            </a:r>
          </a:p>
        </p:txBody>
      </p:sp>
      <p:sp>
        <p:nvSpPr>
          <p:cNvPr id="127" name="126 Rectángulo"/>
          <p:cNvSpPr/>
          <p:nvPr/>
        </p:nvSpPr>
        <p:spPr>
          <a:xfrm>
            <a:off x="2810636" y="4188651"/>
            <a:ext cx="1501288" cy="118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SANTA LUCÍA</a:t>
            </a:r>
          </a:p>
        </p:txBody>
      </p:sp>
      <p:sp>
        <p:nvSpPr>
          <p:cNvPr id="129" name="128 Rectángulo"/>
          <p:cNvSpPr/>
          <p:nvPr/>
        </p:nvSpPr>
        <p:spPr>
          <a:xfrm>
            <a:off x="5785223" y="4779937"/>
            <a:ext cx="1282775" cy="130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TUPAC AMARU</a:t>
            </a:r>
          </a:p>
        </p:txBody>
      </p:sp>
      <p:sp>
        <p:nvSpPr>
          <p:cNvPr id="130" name="129 Rectángulo"/>
          <p:cNvSpPr/>
          <p:nvPr/>
        </p:nvSpPr>
        <p:spPr>
          <a:xfrm>
            <a:off x="7154115" y="3957533"/>
            <a:ext cx="1739396" cy="185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</a:t>
            </a:r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HORIZONTE</a:t>
            </a:r>
          </a:p>
        </p:txBody>
      </p:sp>
      <p:sp>
        <p:nvSpPr>
          <p:cNvPr id="131" name="130 Flecha arriba"/>
          <p:cNvSpPr/>
          <p:nvPr/>
        </p:nvSpPr>
        <p:spPr>
          <a:xfrm>
            <a:off x="4872176" y="4264173"/>
            <a:ext cx="179799" cy="7062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32" name="131 Flecha arriba"/>
          <p:cNvSpPr/>
          <p:nvPr/>
        </p:nvSpPr>
        <p:spPr>
          <a:xfrm>
            <a:off x="5847082" y="4185763"/>
            <a:ext cx="179799" cy="7399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33" name="132 Flecha arriba"/>
          <p:cNvSpPr/>
          <p:nvPr/>
        </p:nvSpPr>
        <p:spPr>
          <a:xfrm>
            <a:off x="6254969" y="516093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34" name="133 Rectángulo"/>
          <p:cNvSpPr/>
          <p:nvPr/>
        </p:nvSpPr>
        <p:spPr>
          <a:xfrm>
            <a:off x="6141200" y="5052489"/>
            <a:ext cx="1769402" cy="170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INDEPENDENCIA DEL SHANUSI</a:t>
            </a:r>
          </a:p>
        </p:txBody>
      </p:sp>
      <p:sp>
        <p:nvSpPr>
          <p:cNvPr id="135" name="134 Rectángulo"/>
          <p:cNvSpPr/>
          <p:nvPr/>
        </p:nvSpPr>
        <p:spPr>
          <a:xfrm>
            <a:off x="5090253" y="4091777"/>
            <a:ext cx="895716" cy="62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NATIVIDAD</a:t>
            </a:r>
          </a:p>
        </p:txBody>
      </p:sp>
      <p:sp>
        <p:nvSpPr>
          <p:cNvPr id="137" name="136 Rectángulo"/>
          <p:cNvSpPr/>
          <p:nvPr/>
        </p:nvSpPr>
        <p:spPr>
          <a:xfrm>
            <a:off x="4911046" y="4275888"/>
            <a:ext cx="990469" cy="85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INDEPENDENCIA </a:t>
            </a:r>
          </a:p>
        </p:txBody>
      </p:sp>
      <p:sp>
        <p:nvSpPr>
          <p:cNvPr id="139" name="138 Flecha arriba"/>
          <p:cNvSpPr/>
          <p:nvPr/>
        </p:nvSpPr>
        <p:spPr>
          <a:xfrm>
            <a:off x="5020859" y="4356297"/>
            <a:ext cx="179799" cy="90916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40" name="139 Rectángulo"/>
          <p:cNvSpPr/>
          <p:nvPr/>
        </p:nvSpPr>
        <p:spPr>
          <a:xfrm>
            <a:off x="4881033" y="4375849"/>
            <a:ext cx="1136945" cy="76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LA CARRETERA</a:t>
            </a:r>
          </a:p>
        </p:txBody>
      </p:sp>
      <p:sp>
        <p:nvSpPr>
          <p:cNvPr id="142" name="141 Rectángulo"/>
          <p:cNvSpPr/>
          <p:nvPr/>
        </p:nvSpPr>
        <p:spPr>
          <a:xfrm rot="17894276">
            <a:off x="6483937" y="1936250"/>
            <a:ext cx="1071712" cy="153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SANTA ISABEL</a:t>
            </a:r>
          </a:p>
        </p:txBody>
      </p:sp>
      <p:sp>
        <p:nvSpPr>
          <p:cNvPr id="143" name="142 Rectángulo"/>
          <p:cNvSpPr/>
          <p:nvPr/>
        </p:nvSpPr>
        <p:spPr>
          <a:xfrm>
            <a:off x="6714647" y="3503411"/>
            <a:ext cx="1573997" cy="166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VISTA ALEGRA</a:t>
            </a:r>
          </a:p>
        </p:txBody>
      </p:sp>
      <p:sp>
        <p:nvSpPr>
          <p:cNvPr id="144" name="143 Flecha arriba"/>
          <p:cNvSpPr/>
          <p:nvPr/>
        </p:nvSpPr>
        <p:spPr>
          <a:xfrm>
            <a:off x="6998665" y="353175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45" name="144 Flecha arriba"/>
          <p:cNvSpPr/>
          <p:nvPr/>
        </p:nvSpPr>
        <p:spPr>
          <a:xfrm rot="17683272">
            <a:off x="4803777" y="2733824"/>
            <a:ext cx="88577" cy="103696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49" name="148 Rectángulo"/>
          <p:cNvSpPr/>
          <p:nvPr/>
        </p:nvSpPr>
        <p:spPr>
          <a:xfrm rot="17647780">
            <a:off x="4297640" y="2209048"/>
            <a:ext cx="1580583" cy="197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UNIÓN DE  ZAPOTE</a:t>
            </a:r>
          </a:p>
        </p:txBody>
      </p:sp>
      <p:sp>
        <p:nvSpPr>
          <p:cNvPr id="150" name="149 Flecha arriba"/>
          <p:cNvSpPr/>
          <p:nvPr/>
        </p:nvSpPr>
        <p:spPr>
          <a:xfrm>
            <a:off x="4686783" y="4189421"/>
            <a:ext cx="179799" cy="66676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1" name="150 Rectángulo"/>
          <p:cNvSpPr/>
          <p:nvPr/>
        </p:nvSpPr>
        <p:spPr>
          <a:xfrm>
            <a:off x="4645415" y="4199885"/>
            <a:ext cx="1213879" cy="6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 VILLA EL PARANAPURA</a:t>
            </a:r>
          </a:p>
        </p:txBody>
      </p:sp>
      <p:sp>
        <p:nvSpPr>
          <p:cNvPr id="152" name="151 Flecha arriba"/>
          <p:cNvSpPr/>
          <p:nvPr/>
        </p:nvSpPr>
        <p:spPr>
          <a:xfrm>
            <a:off x="2849283" y="465865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3" name="152 Rectángulo"/>
          <p:cNvSpPr/>
          <p:nvPr/>
        </p:nvSpPr>
        <p:spPr>
          <a:xfrm>
            <a:off x="2964014" y="4636487"/>
            <a:ext cx="1251773" cy="145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</a:t>
            </a:r>
            <a:r>
              <a:rPr lang="es-PE" sz="5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ROQUE</a:t>
            </a:r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YURIMAGUAS</a:t>
            </a:r>
          </a:p>
        </p:txBody>
      </p:sp>
      <p:sp>
        <p:nvSpPr>
          <p:cNvPr id="154" name="153 Flecha arriba"/>
          <p:cNvSpPr/>
          <p:nvPr/>
        </p:nvSpPr>
        <p:spPr>
          <a:xfrm>
            <a:off x="2210186" y="5294783"/>
            <a:ext cx="169228" cy="105514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6" name="155 Rectángulo"/>
          <p:cNvSpPr/>
          <p:nvPr/>
        </p:nvSpPr>
        <p:spPr>
          <a:xfrm>
            <a:off x="2155246" y="5319669"/>
            <a:ext cx="1153299" cy="12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LAS  AMAZONAS </a:t>
            </a:r>
          </a:p>
        </p:txBody>
      </p:sp>
      <p:sp>
        <p:nvSpPr>
          <p:cNvPr id="158" name="157 Rectángulo"/>
          <p:cNvSpPr/>
          <p:nvPr/>
        </p:nvSpPr>
        <p:spPr>
          <a:xfrm>
            <a:off x="2391188" y="5667307"/>
            <a:ext cx="1210661" cy="184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IPRESS NUEVA ALIANZA</a:t>
            </a:r>
          </a:p>
        </p:txBody>
      </p:sp>
      <p:sp>
        <p:nvSpPr>
          <p:cNvPr id="159" name="158 Flecha arriba"/>
          <p:cNvSpPr/>
          <p:nvPr/>
        </p:nvSpPr>
        <p:spPr>
          <a:xfrm>
            <a:off x="1326962" y="6085174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60" name="159 Rectángulo"/>
          <p:cNvSpPr/>
          <p:nvPr/>
        </p:nvSpPr>
        <p:spPr>
          <a:xfrm>
            <a:off x="1374016" y="6003544"/>
            <a:ext cx="1058518" cy="346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FRANCISCO DE PAMPA YACU</a:t>
            </a:r>
          </a:p>
        </p:txBody>
      </p:sp>
      <p:sp>
        <p:nvSpPr>
          <p:cNvPr id="161" name="160 Flecha arriba"/>
          <p:cNvSpPr/>
          <p:nvPr/>
        </p:nvSpPr>
        <p:spPr>
          <a:xfrm>
            <a:off x="5478579" y="5950754"/>
            <a:ext cx="119065" cy="85061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62" name="161 Rectángulo"/>
          <p:cNvSpPr/>
          <p:nvPr/>
        </p:nvSpPr>
        <p:spPr>
          <a:xfrm>
            <a:off x="5411135" y="5909835"/>
            <a:ext cx="1178684" cy="204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VILLA HERMOSA</a:t>
            </a:r>
          </a:p>
        </p:txBody>
      </p:sp>
      <p:sp>
        <p:nvSpPr>
          <p:cNvPr id="163" name="162 Rectángulo"/>
          <p:cNvSpPr/>
          <p:nvPr/>
        </p:nvSpPr>
        <p:spPr>
          <a:xfrm>
            <a:off x="5571154" y="6322353"/>
            <a:ext cx="1058518" cy="226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ROCA FUERTE</a:t>
            </a:r>
          </a:p>
        </p:txBody>
      </p:sp>
      <p:sp>
        <p:nvSpPr>
          <p:cNvPr id="169" name="168 Rectángulo"/>
          <p:cNvSpPr/>
          <p:nvPr/>
        </p:nvSpPr>
        <p:spPr>
          <a:xfrm>
            <a:off x="3198095" y="4425356"/>
            <a:ext cx="980045" cy="152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RAFAEL</a:t>
            </a:r>
          </a:p>
        </p:txBody>
      </p:sp>
      <p:sp>
        <p:nvSpPr>
          <p:cNvPr id="171" name="170 Rectángulo"/>
          <p:cNvSpPr/>
          <p:nvPr/>
        </p:nvSpPr>
        <p:spPr>
          <a:xfrm>
            <a:off x="3735531" y="3035818"/>
            <a:ext cx="1083929" cy="110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JEBERILLOS</a:t>
            </a:r>
          </a:p>
        </p:txBody>
      </p:sp>
      <p:sp>
        <p:nvSpPr>
          <p:cNvPr id="106" name="105 Rectángulo"/>
          <p:cNvSpPr/>
          <p:nvPr/>
        </p:nvSpPr>
        <p:spPr>
          <a:xfrm>
            <a:off x="3313007" y="3945567"/>
            <a:ext cx="756902" cy="79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BALSAYACU</a:t>
            </a:r>
          </a:p>
        </p:txBody>
      </p:sp>
      <p:sp>
        <p:nvSpPr>
          <p:cNvPr id="141" name="140 Rectángulo"/>
          <p:cNvSpPr/>
          <p:nvPr/>
        </p:nvSpPr>
        <p:spPr>
          <a:xfrm>
            <a:off x="3332952" y="4923268"/>
            <a:ext cx="968687" cy="161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PALMERAS DE SAN ROQUE</a:t>
            </a:r>
          </a:p>
        </p:txBody>
      </p:sp>
      <p:sp>
        <p:nvSpPr>
          <p:cNvPr id="146" name="145 Rectángulo"/>
          <p:cNvSpPr/>
          <p:nvPr/>
        </p:nvSpPr>
        <p:spPr>
          <a:xfrm>
            <a:off x="5435508" y="3895470"/>
            <a:ext cx="731695" cy="81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ZAPATOYACU</a:t>
            </a:r>
          </a:p>
        </p:txBody>
      </p:sp>
      <p:sp>
        <p:nvSpPr>
          <p:cNvPr id="155" name="154 Rectángulo"/>
          <p:cNvSpPr/>
          <p:nvPr/>
        </p:nvSpPr>
        <p:spPr>
          <a:xfrm>
            <a:off x="4576425" y="5147626"/>
            <a:ext cx="859083" cy="9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MARIANO MELGAR</a:t>
            </a:r>
          </a:p>
        </p:txBody>
      </p:sp>
      <p:sp>
        <p:nvSpPr>
          <p:cNvPr id="174" name="173 Rectángulo"/>
          <p:cNvSpPr/>
          <p:nvPr/>
        </p:nvSpPr>
        <p:spPr>
          <a:xfrm rot="20618972">
            <a:off x="4076029" y="4100124"/>
            <a:ext cx="675926" cy="64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LUÍS</a:t>
            </a:r>
          </a:p>
        </p:txBody>
      </p:sp>
      <p:sp>
        <p:nvSpPr>
          <p:cNvPr id="2" name="1 Llamada ovalada"/>
          <p:cNvSpPr/>
          <p:nvPr/>
        </p:nvSpPr>
        <p:spPr>
          <a:xfrm rot="20155688">
            <a:off x="6237302" y="3957463"/>
            <a:ext cx="940951" cy="99745"/>
          </a:xfrm>
          <a:prstGeom prst="wedgeEllipseCallout">
            <a:avLst>
              <a:gd name="adj1" fmla="val -89596"/>
              <a:gd name="adj2" fmla="val -126775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YURIMAGUAS</a:t>
            </a:r>
          </a:p>
        </p:txBody>
      </p:sp>
      <p:sp>
        <p:nvSpPr>
          <p:cNvPr id="64" name="63 Rectángulo"/>
          <p:cNvSpPr/>
          <p:nvPr/>
        </p:nvSpPr>
        <p:spPr>
          <a:xfrm rot="18637015">
            <a:off x="5740333" y="3811795"/>
            <a:ext cx="1190417" cy="101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HOSPITAL SANTA GEMA</a:t>
            </a:r>
          </a:p>
        </p:txBody>
      </p:sp>
      <p:sp>
        <p:nvSpPr>
          <p:cNvPr id="177" name="176 Rectángulo"/>
          <p:cNvSpPr/>
          <p:nvPr/>
        </p:nvSpPr>
        <p:spPr>
          <a:xfrm>
            <a:off x="4510577" y="4635244"/>
            <a:ext cx="900558" cy="117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MICAELA BASTIDAS</a:t>
            </a:r>
          </a:p>
        </p:txBody>
      </p:sp>
      <p:sp>
        <p:nvSpPr>
          <p:cNvPr id="179" name="178 Rectángulo"/>
          <p:cNvSpPr/>
          <p:nvPr/>
        </p:nvSpPr>
        <p:spPr>
          <a:xfrm>
            <a:off x="2591589" y="4929721"/>
            <a:ext cx="829502" cy="84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PIZANA</a:t>
            </a:r>
          </a:p>
        </p:txBody>
      </p:sp>
      <p:sp>
        <p:nvSpPr>
          <p:cNvPr id="194" name="193 Rectángulo"/>
          <p:cNvSpPr/>
          <p:nvPr/>
        </p:nvSpPr>
        <p:spPr>
          <a:xfrm>
            <a:off x="3953955" y="4487089"/>
            <a:ext cx="708422" cy="12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LAS PALMERAS</a:t>
            </a:r>
          </a:p>
        </p:txBody>
      </p:sp>
      <p:sp>
        <p:nvSpPr>
          <p:cNvPr id="196" name="195 Rectángulo"/>
          <p:cNvSpPr/>
          <p:nvPr/>
        </p:nvSpPr>
        <p:spPr>
          <a:xfrm>
            <a:off x="2619273" y="5089741"/>
            <a:ext cx="801819" cy="57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SHAPAJA</a:t>
            </a:r>
          </a:p>
        </p:txBody>
      </p:sp>
      <p:sp>
        <p:nvSpPr>
          <p:cNvPr id="199" name="198 Rectángulo"/>
          <p:cNvSpPr/>
          <p:nvPr/>
        </p:nvSpPr>
        <p:spPr>
          <a:xfrm>
            <a:off x="3333485" y="5332750"/>
            <a:ext cx="968153" cy="126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JUAN DE LALIBERTAD</a:t>
            </a:r>
          </a:p>
        </p:txBody>
      </p:sp>
      <p:sp>
        <p:nvSpPr>
          <p:cNvPr id="6" name="176 Rectángulo">
            <a:extLst>
              <a:ext uri="{FF2B5EF4-FFF2-40B4-BE49-F238E27FC236}">
                <a16:creationId xmlns:a16="http://schemas.microsoft.com/office/drawing/2014/main" id="{725F6B1A-28FD-2EB8-1511-9AA845504E00}"/>
              </a:ext>
            </a:extLst>
          </p:cNvPr>
          <p:cNvSpPr/>
          <p:nvPr/>
        </p:nvSpPr>
        <p:spPr>
          <a:xfrm>
            <a:off x="4646280" y="4444301"/>
            <a:ext cx="900558" cy="12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2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CENTRO CHAMBIRA</a:t>
            </a:r>
            <a:endParaRPr lang="es-PE" sz="420" b="1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129 Rectángulo">
            <a:extLst>
              <a:ext uri="{FF2B5EF4-FFF2-40B4-BE49-F238E27FC236}">
                <a16:creationId xmlns:a16="http://schemas.microsoft.com/office/drawing/2014/main" id="{AD285D94-AB46-E2F9-7679-EF78DCF659E1}"/>
              </a:ext>
            </a:extLst>
          </p:cNvPr>
          <p:cNvSpPr/>
          <p:nvPr/>
        </p:nvSpPr>
        <p:spPr>
          <a:xfrm>
            <a:off x="7856834" y="3706370"/>
            <a:ext cx="1036678" cy="16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LIBERTAD DE YANAYACU</a:t>
            </a:r>
            <a:endParaRPr lang="es-PE" sz="630" b="1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3" name="129 Rectángulo">
            <a:extLst>
              <a:ext uri="{FF2B5EF4-FFF2-40B4-BE49-F238E27FC236}">
                <a16:creationId xmlns:a16="http://schemas.microsoft.com/office/drawing/2014/main" id="{8C610EF9-09C3-77B8-36EB-B41B483F34DE}"/>
              </a:ext>
            </a:extLst>
          </p:cNvPr>
          <p:cNvSpPr/>
          <p:nvPr/>
        </p:nvSpPr>
        <p:spPr>
          <a:xfrm rot="19384856">
            <a:off x="7026548" y="3726857"/>
            <a:ext cx="835448" cy="261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SAN MART{IN</a:t>
            </a:r>
          </a:p>
        </p:txBody>
      </p:sp>
      <p:sp>
        <p:nvSpPr>
          <p:cNvPr id="15" name="129 Rectángulo">
            <a:extLst>
              <a:ext uri="{FF2B5EF4-FFF2-40B4-BE49-F238E27FC236}">
                <a16:creationId xmlns:a16="http://schemas.microsoft.com/office/drawing/2014/main" id="{083A1637-BC46-01F4-4ACB-6EC6AD7AE45F}"/>
              </a:ext>
            </a:extLst>
          </p:cNvPr>
          <p:cNvSpPr/>
          <p:nvPr/>
        </p:nvSpPr>
        <p:spPr>
          <a:xfrm rot="10800000" flipV="1">
            <a:off x="5192215" y="4913081"/>
            <a:ext cx="859082" cy="11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 FLORIDA</a:t>
            </a:r>
            <a:endParaRPr lang="es-PE" sz="630" b="1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169 Rectángulo">
            <a:extLst>
              <a:ext uri="{FF2B5EF4-FFF2-40B4-BE49-F238E27FC236}">
                <a16:creationId xmlns:a16="http://schemas.microsoft.com/office/drawing/2014/main" id="{CAC0B993-1F60-519B-DA6A-6093ADE94CC1}"/>
              </a:ext>
            </a:extLst>
          </p:cNvPr>
          <p:cNvSpPr/>
          <p:nvPr/>
        </p:nvSpPr>
        <p:spPr>
          <a:xfrm flipH="1">
            <a:off x="2070942" y="5761563"/>
            <a:ext cx="1992722" cy="172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SAN  MARTIN DE PAMPA HERMOSA</a:t>
            </a:r>
          </a:p>
        </p:txBody>
      </p:sp>
      <p:sp>
        <p:nvSpPr>
          <p:cNvPr id="8" name="178 Rectángulo">
            <a:extLst>
              <a:ext uri="{FF2B5EF4-FFF2-40B4-BE49-F238E27FC236}">
                <a16:creationId xmlns:a16="http://schemas.microsoft.com/office/drawing/2014/main" id="{3BD3835F-9300-DE76-1201-D1FA512F59ED}"/>
              </a:ext>
            </a:extLst>
          </p:cNvPr>
          <p:cNvSpPr/>
          <p:nvPr/>
        </p:nvSpPr>
        <p:spPr>
          <a:xfrm>
            <a:off x="2193407" y="4834337"/>
            <a:ext cx="1330365" cy="69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LIBERTAD DEL YANAYACU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3A0544-27BA-4388-5244-158FBBAFB58B}"/>
              </a:ext>
            </a:extLst>
          </p:cNvPr>
          <p:cNvSpPr txBox="1"/>
          <p:nvPr/>
        </p:nvSpPr>
        <p:spPr>
          <a:xfrm>
            <a:off x="-1" y="1"/>
            <a:ext cx="12192000" cy="892552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CONGLOMERADO DE CASOS DE MALARIA, DISTRITO YURIMAGUAS, RED DE SALUD ALTO AMAZONAS, GERESA LORETO, 2025 *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5A0EA04-E3DD-AA8F-52A0-E5D01BB9BA6C}"/>
              </a:ext>
            </a:extLst>
          </p:cNvPr>
          <p:cNvSpPr/>
          <p:nvPr/>
        </p:nvSpPr>
        <p:spPr>
          <a:xfrm>
            <a:off x="21994" y="3160288"/>
            <a:ext cx="1553531" cy="1094711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LEYENDA</a:t>
            </a:r>
          </a:p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MALARIA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8827BB2-C9A6-0164-BA8E-4BE6C7809469}"/>
              </a:ext>
            </a:extLst>
          </p:cNvPr>
          <p:cNvSpPr/>
          <p:nvPr/>
        </p:nvSpPr>
        <p:spPr>
          <a:xfrm>
            <a:off x="1179127" y="3900873"/>
            <a:ext cx="261199" cy="2063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4534004-E0CE-D31D-4419-7AB30500992D}"/>
              </a:ext>
            </a:extLst>
          </p:cNvPr>
          <p:cNvSpPr/>
          <p:nvPr/>
        </p:nvSpPr>
        <p:spPr>
          <a:xfrm>
            <a:off x="31137" y="4303486"/>
            <a:ext cx="1553532" cy="369332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SE. 01- 23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PE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03A1100-F2B6-6C00-2DEB-47567DF7CDDC}"/>
              </a:ext>
            </a:extLst>
          </p:cNvPr>
          <p:cNvSpPr/>
          <p:nvPr/>
        </p:nvSpPr>
        <p:spPr>
          <a:xfrm rot="21248201">
            <a:off x="4079999" y="3935985"/>
            <a:ext cx="757424" cy="254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153 Flecha arriba">
            <a:extLst>
              <a:ext uri="{FF2B5EF4-FFF2-40B4-BE49-F238E27FC236}">
                <a16:creationId xmlns:a16="http://schemas.microsoft.com/office/drawing/2014/main" id="{04846F4C-6008-AD07-7518-190C1C1A8DE5}"/>
              </a:ext>
            </a:extLst>
          </p:cNvPr>
          <p:cNvSpPr/>
          <p:nvPr/>
        </p:nvSpPr>
        <p:spPr>
          <a:xfrm>
            <a:off x="1649230" y="5561793"/>
            <a:ext cx="169228" cy="105514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5A8C25D-513B-BA9B-F48B-57648458B0EE}"/>
              </a:ext>
            </a:extLst>
          </p:cNvPr>
          <p:cNvSpPr/>
          <p:nvPr/>
        </p:nvSpPr>
        <p:spPr>
          <a:xfrm>
            <a:off x="3612961" y="4395215"/>
            <a:ext cx="45719" cy="572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1209E85-6E18-7256-4BDF-A6F750A46833}"/>
              </a:ext>
            </a:extLst>
          </p:cNvPr>
          <p:cNvSpPr/>
          <p:nvPr/>
        </p:nvSpPr>
        <p:spPr>
          <a:xfrm>
            <a:off x="5511470" y="3992157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33A5CEC-EDCF-2959-61F1-B179CE3F12E6}"/>
              </a:ext>
            </a:extLst>
          </p:cNvPr>
          <p:cNvSpPr/>
          <p:nvPr/>
        </p:nvSpPr>
        <p:spPr>
          <a:xfrm>
            <a:off x="3794202" y="4419141"/>
            <a:ext cx="45720" cy="45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F99D965-EEFB-B127-1FA4-9297C01C754A}"/>
              </a:ext>
            </a:extLst>
          </p:cNvPr>
          <p:cNvSpPr/>
          <p:nvPr/>
        </p:nvSpPr>
        <p:spPr>
          <a:xfrm>
            <a:off x="2741647" y="4070267"/>
            <a:ext cx="1410048" cy="266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n>
                <a:solidFill>
                  <a:srgbClr val="FF3300"/>
                </a:solidFill>
              </a:ln>
              <a:noFill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0A3AE548-BA74-CAEF-6117-82889EC7EFDA}"/>
              </a:ext>
            </a:extLst>
          </p:cNvPr>
          <p:cNvSpPr/>
          <p:nvPr/>
        </p:nvSpPr>
        <p:spPr>
          <a:xfrm>
            <a:off x="3260036" y="4369528"/>
            <a:ext cx="860021" cy="200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69AE948C-2FF6-FBCF-B683-7338EF07C86A}"/>
              </a:ext>
            </a:extLst>
          </p:cNvPr>
          <p:cNvSpPr/>
          <p:nvPr/>
        </p:nvSpPr>
        <p:spPr>
          <a:xfrm>
            <a:off x="3701430" y="4408139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4355C969-B0FC-143F-C4AB-2EAAA6C5FC3D}"/>
              </a:ext>
            </a:extLst>
          </p:cNvPr>
          <p:cNvSpPr/>
          <p:nvPr/>
        </p:nvSpPr>
        <p:spPr>
          <a:xfrm>
            <a:off x="3450348" y="4076321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74887C81-1A03-F246-13CE-BC6C4023463A}"/>
              </a:ext>
            </a:extLst>
          </p:cNvPr>
          <p:cNvSpPr/>
          <p:nvPr/>
        </p:nvSpPr>
        <p:spPr>
          <a:xfrm>
            <a:off x="3328417" y="5971033"/>
            <a:ext cx="76849" cy="81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778FA7CE-389F-44A6-91DB-44E99638CA42}"/>
              </a:ext>
            </a:extLst>
          </p:cNvPr>
          <p:cNvSpPr/>
          <p:nvPr/>
        </p:nvSpPr>
        <p:spPr>
          <a:xfrm>
            <a:off x="3181935" y="5985723"/>
            <a:ext cx="76849" cy="811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D8514F13-21D3-B9C3-482C-2E9794D352D3}"/>
              </a:ext>
            </a:extLst>
          </p:cNvPr>
          <p:cNvSpPr/>
          <p:nvPr/>
        </p:nvSpPr>
        <p:spPr>
          <a:xfrm>
            <a:off x="3437445" y="4617540"/>
            <a:ext cx="45720" cy="45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5C87CE7D-8DAE-310D-F0C8-17CA9D9CABFF}"/>
              </a:ext>
            </a:extLst>
          </p:cNvPr>
          <p:cNvSpPr/>
          <p:nvPr/>
        </p:nvSpPr>
        <p:spPr>
          <a:xfrm>
            <a:off x="2442430" y="5904916"/>
            <a:ext cx="1412251" cy="323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B8214621-9731-34B9-EB64-DBF18D48BF2B}"/>
              </a:ext>
            </a:extLst>
          </p:cNvPr>
          <p:cNvSpPr/>
          <p:nvPr/>
        </p:nvSpPr>
        <p:spPr>
          <a:xfrm>
            <a:off x="1365802" y="5852031"/>
            <a:ext cx="1039862" cy="498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EE9D2B43-928D-868B-89BC-53461C7FB826}"/>
              </a:ext>
            </a:extLst>
          </p:cNvPr>
          <p:cNvSpPr/>
          <p:nvPr/>
        </p:nvSpPr>
        <p:spPr>
          <a:xfrm>
            <a:off x="3340419" y="4081669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F56C47AE-4DFD-6434-9E48-4DCBA8AB161E}"/>
              </a:ext>
            </a:extLst>
          </p:cNvPr>
          <p:cNvSpPr/>
          <p:nvPr/>
        </p:nvSpPr>
        <p:spPr>
          <a:xfrm>
            <a:off x="3216530" y="4098066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2BBDE6AE-92BC-BFD5-1601-F67A48D92DD6}"/>
              </a:ext>
            </a:extLst>
          </p:cNvPr>
          <p:cNvSpPr/>
          <p:nvPr/>
        </p:nvSpPr>
        <p:spPr>
          <a:xfrm>
            <a:off x="1925776" y="5998337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3" name="Elipse 102">
            <a:extLst>
              <a:ext uri="{FF2B5EF4-FFF2-40B4-BE49-F238E27FC236}">
                <a16:creationId xmlns:a16="http://schemas.microsoft.com/office/drawing/2014/main" id="{D58EE485-F857-7EF7-A8DA-A98563FD0799}"/>
              </a:ext>
            </a:extLst>
          </p:cNvPr>
          <p:cNvSpPr/>
          <p:nvPr/>
        </p:nvSpPr>
        <p:spPr>
          <a:xfrm>
            <a:off x="3233043" y="4202282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0888EE85-AA79-75CA-996F-28996C5B6FB8}"/>
              </a:ext>
            </a:extLst>
          </p:cNvPr>
          <p:cNvSpPr/>
          <p:nvPr/>
        </p:nvSpPr>
        <p:spPr>
          <a:xfrm>
            <a:off x="4615549" y="4055725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C13D28A4-F6F0-1DA3-45A6-ABF95418C84E}"/>
              </a:ext>
            </a:extLst>
          </p:cNvPr>
          <p:cNvSpPr/>
          <p:nvPr/>
        </p:nvSpPr>
        <p:spPr>
          <a:xfrm>
            <a:off x="4229705" y="4014921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7" name="Elipse 106">
            <a:extLst>
              <a:ext uri="{FF2B5EF4-FFF2-40B4-BE49-F238E27FC236}">
                <a16:creationId xmlns:a16="http://schemas.microsoft.com/office/drawing/2014/main" id="{C04BA3E0-8D1E-3B6B-6834-AED3EA8718F1}"/>
              </a:ext>
            </a:extLst>
          </p:cNvPr>
          <p:cNvSpPr/>
          <p:nvPr/>
        </p:nvSpPr>
        <p:spPr>
          <a:xfrm>
            <a:off x="3558420" y="4069379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9" name="Elipse 118">
            <a:extLst>
              <a:ext uri="{FF2B5EF4-FFF2-40B4-BE49-F238E27FC236}">
                <a16:creationId xmlns:a16="http://schemas.microsoft.com/office/drawing/2014/main" id="{DBCDC561-3781-66FA-2AD6-C4A1DCD31CA3}"/>
              </a:ext>
            </a:extLst>
          </p:cNvPr>
          <p:cNvSpPr/>
          <p:nvPr/>
        </p:nvSpPr>
        <p:spPr>
          <a:xfrm>
            <a:off x="4579063" y="3962619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8" name="Elipse 137">
            <a:extLst>
              <a:ext uri="{FF2B5EF4-FFF2-40B4-BE49-F238E27FC236}">
                <a16:creationId xmlns:a16="http://schemas.microsoft.com/office/drawing/2014/main" id="{BA3C464B-B9EE-5EFD-09E4-3B87B576AB9F}"/>
              </a:ext>
            </a:extLst>
          </p:cNvPr>
          <p:cNvSpPr/>
          <p:nvPr/>
        </p:nvSpPr>
        <p:spPr>
          <a:xfrm>
            <a:off x="1778862" y="5979750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67" name="Elipse 166">
            <a:extLst>
              <a:ext uri="{FF2B5EF4-FFF2-40B4-BE49-F238E27FC236}">
                <a16:creationId xmlns:a16="http://schemas.microsoft.com/office/drawing/2014/main" id="{36D99755-4446-C9D9-7A52-CB3EB0859CB7}"/>
              </a:ext>
            </a:extLst>
          </p:cNvPr>
          <p:cNvSpPr/>
          <p:nvPr/>
        </p:nvSpPr>
        <p:spPr>
          <a:xfrm>
            <a:off x="3676418" y="4072068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0" name="Elipse 169">
            <a:extLst>
              <a:ext uri="{FF2B5EF4-FFF2-40B4-BE49-F238E27FC236}">
                <a16:creationId xmlns:a16="http://schemas.microsoft.com/office/drawing/2014/main" id="{97D358C3-D549-6FC7-F88A-E68440189F7B}"/>
              </a:ext>
            </a:extLst>
          </p:cNvPr>
          <p:cNvSpPr/>
          <p:nvPr/>
        </p:nvSpPr>
        <p:spPr>
          <a:xfrm>
            <a:off x="4133767" y="4041459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2" name="Elipse 171">
            <a:extLst>
              <a:ext uri="{FF2B5EF4-FFF2-40B4-BE49-F238E27FC236}">
                <a16:creationId xmlns:a16="http://schemas.microsoft.com/office/drawing/2014/main" id="{AFC24823-7808-0BFA-EFE9-8D0E67101C18}"/>
              </a:ext>
            </a:extLst>
          </p:cNvPr>
          <p:cNvSpPr/>
          <p:nvPr/>
        </p:nvSpPr>
        <p:spPr>
          <a:xfrm>
            <a:off x="4332164" y="3956893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3" name="Elipse 172">
            <a:extLst>
              <a:ext uri="{FF2B5EF4-FFF2-40B4-BE49-F238E27FC236}">
                <a16:creationId xmlns:a16="http://schemas.microsoft.com/office/drawing/2014/main" id="{36FC08FC-53CB-48ED-581F-3C96772BDB61}"/>
              </a:ext>
            </a:extLst>
          </p:cNvPr>
          <p:cNvSpPr/>
          <p:nvPr/>
        </p:nvSpPr>
        <p:spPr>
          <a:xfrm>
            <a:off x="4456659" y="3973482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6" name="Elipse 175">
            <a:extLst>
              <a:ext uri="{FF2B5EF4-FFF2-40B4-BE49-F238E27FC236}">
                <a16:creationId xmlns:a16="http://schemas.microsoft.com/office/drawing/2014/main" id="{04B0A5C2-EE0A-1E50-122F-5D783ABD23F6}"/>
              </a:ext>
            </a:extLst>
          </p:cNvPr>
          <p:cNvSpPr/>
          <p:nvPr/>
        </p:nvSpPr>
        <p:spPr>
          <a:xfrm>
            <a:off x="3119021" y="4098488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8" name="Elipse 177">
            <a:extLst>
              <a:ext uri="{FF2B5EF4-FFF2-40B4-BE49-F238E27FC236}">
                <a16:creationId xmlns:a16="http://schemas.microsoft.com/office/drawing/2014/main" id="{E7641F55-1F5D-67F9-C77E-0134EFFD51B8}"/>
              </a:ext>
            </a:extLst>
          </p:cNvPr>
          <p:cNvSpPr/>
          <p:nvPr/>
        </p:nvSpPr>
        <p:spPr>
          <a:xfrm>
            <a:off x="3115256" y="4197006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80" name="Elipse 179">
            <a:extLst>
              <a:ext uri="{FF2B5EF4-FFF2-40B4-BE49-F238E27FC236}">
                <a16:creationId xmlns:a16="http://schemas.microsoft.com/office/drawing/2014/main" id="{1299B766-011C-0388-D6B5-7DDBA09B128C}"/>
              </a:ext>
            </a:extLst>
          </p:cNvPr>
          <p:cNvSpPr/>
          <p:nvPr/>
        </p:nvSpPr>
        <p:spPr>
          <a:xfrm>
            <a:off x="2993466" y="4102393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81" name="Elipse 180">
            <a:extLst>
              <a:ext uri="{FF2B5EF4-FFF2-40B4-BE49-F238E27FC236}">
                <a16:creationId xmlns:a16="http://schemas.microsoft.com/office/drawing/2014/main" id="{5DABE258-BEA3-33A0-1285-DB38883435A2}"/>
              </a:ext>
            </a:extLst>
          </p:cNvPr>
          <p:cNvSpPr/>
          <p:nvPr/>
        </p:nvSpPr>
        <p:spPr>
          <a:xfrm>
            <a:off x="2991291" y="4191332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82" name="Elipse 181">
            <a:extLst>
              <a:ext uri="{FF2B5EF4-FFF2-40B4-BE49-F238E27FC236}">
                <a16:creationId xmlns:a16="http://schemas.microsoft.com/office/drawing/2014/main" id="{B4A15E56-5E3A-64CE-1A3A-C966F1665FDE}"/>
              </a:ext>
            </a:extLst>
          </p:cNvPr>
          <p:cNvSpPr/>
          <p:nvPr/>
        </p:nvSpPr>
        <p:spPr>
          <a:xfrm>
            <a:off x="2886450" y="4158448"/>
            <a:ext cx="59731" cy="724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3DA45EB-1AFF-4166-B441-8122FA45A949}"/>
              </a:ext>
            </a:extLst>
          </p:cNvPr>
          <p:cNvSpPr/>
          <p:nvPr/>
        </p:nvSpPr>
        <p:spPr>
          <a:xfrm>
            <a:off x="5952075" y="6068336"/>
            <a:ext cx="45720" cy="45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193 Rectángulo">
            <a:extLst>
              <a:ext uri="{FF2B5EF4-FFF2-40B4-BE49-F238E27FC236}">
                <a16:creationId xmlns:a16="http://schemas.microsoft.com/office/drawing/2014/main" id="{9A80BB75-5A1A-4951-AFCF-B4D1BA6CA01D}"/>
              </a:ext>
            </a:extLst>
          </p:cNvPr>
          <p:cNvSpPr/>
          <p:nvPr/>
        </p:nvSpPr>
        <p:spPr>
          <a:xfrm>
            <a:off x="5597579" y="6103294"/>
            <a:ext cx="773248" cy="125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</a:t>
            </a:r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UEVA ALIANZA</a:t>
            </a:r>
          </a:p>
        </p:txBody>
      </p:sp>
    </p:spTree>
    <p:extLst>
      <p:ext uri="{BB962C8B-B14F-4D97-AF65-F5344CB8AC3E}">
        <p14:creationId xmlns:p14="http://schemas.microsoft.com/office/powerpoint/2010/main" val="2577697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1999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MALARIA SEGÙN SEXO Y ETAPAS DE VIDA,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3" y="6655082"/>
            <a:ext cx="121397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882106C-1F04-D570-DC52-7AD32D1383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076263"/>
              </p:ext>
            </p:extLst>
          </p:nvPr>
        </p:nvGraphicFramePr>
        <p:xfrm>
          <a:off x="0" y="2300796"/>
          <a:ext cx="5934456" cy="2883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24458" imgH="2266963" progId="Excel.Sheet.12">
                  <p:link updateAutomatic="1"/>
                </p:oleObj>
              </mc:Choice>
              <mc:Fallback>
                <p:oleObj name="Worksheet" r:id="rId2" imgW="4524458" imgH="22669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300796"/>
                        <a:ext cx="5934456" cy="2883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422357B0-744B-6E66-FAFA-90CE2EFA38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750076"/>
              </p:ext>
            </p:extLst>
          </p:nvPr>
        </p:nvGraphicFramePr>
        <p:xfrm>
          <a:off x="6689725" y="2298700"/>
          <a:ext cx="5229225" cy="340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229258" imgH="3400271" progId="Excel.Sheet.12">
                  <p:link updateAutomatic="1"/>
                </p:oleObj>
              </mc:Choice>
              <mc:Fallback>
                <p:oleObj name="Worksheet" r:id="rId4" imgW="5229258" imgH="340027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9725" y="2298700"/>
                        <a:ext cx="5229225" cy="340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244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"/>
    </mc:Choice>
    <mc:Fallback xmlns="">
      <p:transition spd="slow" advTm="71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3"/>
            <a:ext cx="12191999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SEGÚN SEMANAS EPIDEMIOLÓGICAS, RED DE SALUD ALTO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79112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23 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99250EE8-AD03-B625-48A6-DE4EFA3F04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029583"/>
              </p:ext>
            </p:extLst>
          </p:nvPr>
        </p:nvGraphicFramePr>
        <p:xfrm>
          <a:off x="-3175" y="984250"/>
          <a:ext cx="12198350" cy="581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915313" imgH="5228993" progId="Excel.Sheet.12">
                  <p:link updateAutomatic="1"/>
                </p:oleObj>
              </mc:Choice>
              <mc:Fallback>
                <p:oleObj name="Worksheet" r:id="rId2" imgW="8915313" imgH="522899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175" y="984250"/>
                        <a:ext cx="12198350" cy="581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01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"/>
    </mc:Choice>
    <mc:Fallback xmlns="">
      <p:transition spd="slow" advTm="59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2253" y="6791121"/>
            <a:ext cx="121397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23.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3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CANAL ENDÉMICO DE CASOS DE LEPTOSPIROSIS, RED DE SALUD 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ALTO AMAZONAS, 2025 *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E2FDC52-37CE-FBCC-22B6-5ECDB7C559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634775"/>
              </p:ext>
            </p:extLst>
          </p:nvPr>
        </p:nvGraphicFramePr>
        <p:xfrm>
          <a:off x="44315" y="896938"/>
          <a:ext cx="12139747" cy="581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620227" imgH="5772189" progId="Excel.Sheet.12">
                  <p:link updateAutomatic="1"/>
                </p:oleObj>
              </mc:Choice>
              <mc:Fallback>
                <p:oleObj name="Worksheet" r:id="rId2" imgW="10620227" imgH="57721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15" y="896938"/>
                        <a:ext cx="12139747" cy="581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5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"/>
    </mc:Choice>
    <mc:Fallback xmlns="">
      <p:transition spd="slow" advTm="54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5F24F9-6D88-CCD5-4654-98F20FA48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71906" y="831061"/>
            <a:ext cx="5182999" cy="581529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0" y="3"/>
            <a:ext cx="5254905" cy="1015663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CASOS DE LEPTOSPIROSIS,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79112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 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5398718" y="2"/>
            <a:ext cx="6793282" cy="1061829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5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DISTRITOS, RED DE SALUD  ALTO AMAZONAS, GERESA LORETO</a:t>
            </a:r>
          </a:p>
          <a:p>
            <a:pPr algn="ctr"/>
            <a:r>
              <a:rPr lang="es-PE" sz="2050" b="1" dirty="0">
                <a:latin typeface="Arial" panose="020B0604020202020204" pitchFamily="34" charset="0"/>
                <a:cs typeface="Arial" panose="020B0604020202020204" pitchFamily="34" charset="0"/>
              </a:rPr>
              <a:t>2014 - 2025 *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87235BA-5383-734D-8815-8C9F6A5D9116}"/>
              </a:ext>
            </a:extLst>
          </p:cNvPr>
          <p:cNvGrpSpPr/>
          <p:nvPr/>
        </p:nvGrpSpPr>
        <p:grpSpPr>
          <a:xfrm>
            <a:off x="955817" y="4039600"/>
            <a:ext cx="3993541" cy="2364728"/>
            <a:chOff x="956872" y="4096224"/>
            <a:chExt cx="3993541" cy="2364728"/>
          </a:xfrm>
          <a:solidFill>
            <a:srgbClr val="00B050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33221B8C-93FB-4489-907D-5D9B5FE9F419}"/>
                </a:ext>
              </a:extLst>
            </p:cNvPr>
            <p:cNvSpPr/>
            <p:nvPr/>
          </p:nvSpPr>
          <p:spPr>
            <a:xfrm>
              <a:off x="2126725" y="5555968"/>
              <a:ext cx="1104314" cy="50254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366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IA =  3.57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B0283448-1200-227A-7C3D-BF478A4F5DC6}"/>
                </a:ext>
              </a:extLst>
            </p:cNvPr>
            <p:cNvSpPr/>
            <p:nvPr/>
          </p:nvSpPr>
          <p:spPr>
            <a:xfrm>
              <a:off x="3565539" y="4263937"/>
              <a:ext cx="1061507" cy="50254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67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4.43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FBB1288-22D7-532B-B785-91CA32C38278}"/>
                </a:ext>
              </a:extLst>
            </p:cNvPr>
            <p:cNvSpPr/>
            <p:nvPr/>
          </p:nvSpPr>
          <p:spPr>
            <a:xfrm>
              <a:off x="1987007" y="4096224"/>
              <a:ext cx="1061507" cy="50254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04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0.58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B38A77C-386F-D7DD-914E-D37B9C31A95E}"/>
                </a:ext>
              </a:extLst>
            </p:cNvPr>
            <p:cNvSpPr/>
            <p:nvPr/>
          </p:nvSpPr>
          <p:spPr>
            <a:xfrm>
              <a:off x="956872" y="5375687"/>
              <a:ext cx="1042525" cy="50254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0.50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F525187-827A-311F-5D49-70F99125866A}"/>
                </a:ext>
              </a:extLst>
            </p:cNvPr>
            <p:cNvSpPr/>
            <p:nvPr/>
          </p:nvSpPr>
          <p:spPr>
            <a:xfrm>
              <a:off x="3953266" y="5014872"/>
              <a:ext cx="997147" cy="50254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07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1.</a:t>
              </a:r>
              <a:r>
                <a:rPr lang="es-PE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</a:t>
              </a:r>
              <a:endPara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AFF55F3-890B-03CE-465A-7D3F1C06B8AE}"/>
                </a:ext>
              </a:extLst>
            </p:cNvPr>
            <p:cNvSpPr/>
            <p:nvPr/>
          </p:nvSpPr>
          <p:spPr>
            <a:xfrm>
              <a:off x="3266992" y="5958406"/>
              <a:ext cx="997147" cy="50254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26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3.68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D746D8B9-8B58-F006-83BD-C35BADECCB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41323"/>
              </p:ext>
            </p:extLst>
          </p:nvPr>
        </p:nvGraphicFramePr>
        <p:xfrm>
          <a:off x="5492750" y="2605088"/>
          <a:ext cx="6699249" cy="210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029716" imgH="1685886" progId="Excel.Sheet.12">
                  <p:link updateAutomatic="1"/>
                </p:oleObj>
              </mc:Choice>
              <mc:Fallback>
                <p:oleObj name="Worksheet" r:id="rId3" imgW="8029716" imgH="168588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92750" y="2605088"/>
                        <a:ext cx="6699249" cy="210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8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"/>
    </mc:Choice>
    <mc:Fallback xmlns="">
      <p:transition spd="slow" advTm="76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2024 *</a:t>
            </a:r>
            <a:endParaRPr lang="es-P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03715F3-B1D6-23DC-02B0-B6B4657AC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780475"/>
              </p:ext>
            </p:extLst>
          </p:nvPr>
        </p:nvGraphicFramePr>
        <p:xfrm>
          <a:off x="26125" y="933450"/>
          <a:ext cx="12152814" cy="589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658399" imgH="5410058" progId="Excel.Sheet.12">
                  <p:link updateAutomatic="1"/>
                </p:oleObj>
              </mc:Choice>
              <mc:Fallback>
                <p:oleObj name="Worksheet" r:id="rId2" imgW="10658399" imgH="541005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125" y="933450"/>
                        <a:ext cx="12152814" cy="589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3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2024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657921D-6567-82B4-B133-6568C4486307}"/>
              </a:ext>
            </a:extLst>
          </p:cNvPr>
          <p:cNvSpPr/>
          <p:nvPr/>
        </p:nvSpPr>
        <p:spPr>
          <a:xfrm>
            <a:off x="2984434" y="5973591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A61D4BA-B406-A981-EAEF-A5520CA329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983856"/>
              </p:ext>
            </p:extLst>
          </p:nvPr>
        </p:nvGraphicFramePr>
        <p:xfrm>
          <a:off x="1" y="881063"/>
          <a:ext cx="12165874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353829" imgH="371514" progId="Excel.Sheet.12">
                  <p:link updateAutomatic="1"/>
                </p:oleObj>
              </mc:Choice>
              <mc:Fallback>
                <p:oleObj name="Worksheet" r:id="rId2" imgW="11353829" imgH="3715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881063"/>
                        <a:ext cx="12165874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891D9E4-633B-4812-3D09-4AA45FBCF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800243"/>
              </p:ext>
            </p:extLst>
          </p:nvPr>
        </p:nvGraphicFramePr>
        <p:xfrm>
          <a:off x="26125" y="1268413"/>
          <a:ext cx="12139750" cy="555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353829" imgH="4610036" progId="Excel.Sheet.12">
                  <p:link updateAutomatic="1"/>
                </p:oleObj>
              </mc:Choice>
              <mc:Fallback>
                <p:oleObj name="Worksheet" r:id="rId4" imgW="11353829" imgH="461003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25" y="1268413"/>
                        <a:ext cx="12139750" cy="555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90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707886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2024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D07F5CFA-8D95-30F5-83DF-2738838873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273642"/>
              </p:ext>
            </p:extLst>
          </p:nvPr>
        </p:nvGraphicFramePr>
        <p:xfrm>
          <a:off x="36576" y="784225"/>
          <a:ext cx="12155424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353829" imgH="371514" progId="Excel.Sheet.12">
                  <p:link updateAutomatic="1"/>
                </p:oleObj>
              </mc:Choice>
              <mc:Fallback>
                <p:oleObj name="Worksheet" r:id="rId2" imgW="11353829" imgH="3715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76" y="784225"/>
                        <a:ext cx="12155424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57F10068-F859-6FD0-CF09-BF2B24B13D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395722"/>
              </p:ext>
            </p:extLst>
          </p:nvPr>
        </p:nvGraphicFramePr>
        <p:xfrm>
          <a:off x="26125" y="1162050"/>
          <a:ext cx="12192001" cy="566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353829" imgH="5095888" progId="Excel.Sheet.12">
                  <p:link updateAutomatic="1"/>
                </p:oleObj>
              </mc:Choice>
              <mc:Fallback>
                <p:oleObj name="Worksheet" r:id="rId4" imgW="11353829" imgH="509588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25" y="1162050"/>
                        <a:ext cx="12192001" cy="566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31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FCDA0DF-15CC-DC3F-D02F-EE23D3A2BA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295930"/>
              </p:ext>
            </p:extLst>
          </p:nvPr>
        </p:nvGraphicFramePr>
        <p:xfrm>
          <a:off x="-13063" y="1060704"/>
          <a:ext cx="12192001" cy="5632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382513" imgH="4562424" progId="Excel.Sheet.12">
                  <p:link updateAutomatic="1"/>
                </p:oleObj>
              </mc:Choice>
              <mc:Fallback>
                <p:oleObj name="Worksheet" r:id="rId2" imgW="13382513" imgH="456242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3063" y="1060704"/>
                        <a:ext cx="12192001" cy="5632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77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3E75084-EB0A-A1D7-939D-19FACC1E19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61742"/>
              </p:ext>
            </p:extLst>
          </p:nvPr>
        </p:nvGraphicFramePr>
        <p:xfrm>
          <a:off x="-13063" y="1139825"/>
          <a:ext cx="12165876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382513" imgH="371514" progId="Excel.Sheet.12">
                  <p:link updateAutomatic="1"/>
                </p:oleObj>
              </mc:Choice>
              <mc:Fallback>
                <p:oleObj name="Worksheet" r:id="rId2" imgW="13382513" imgH="3715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3063" y="1139825"/>
                        <a:ext cx="12165876" cy="369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2E74B3E-071F-D67E-2220-D821BBFC9F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416920"/>
              </p:ext>
            </p:extLst>
          </p:nvPr>
        </p:nvGraphicFramePr>
        <p:xfrm>
          <a:off x="-13063" y="1509425"/>
          <a:ext cx="12165875" cy="5247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382513" imgH="3895854" progId="Excel.Sheet.12">
                  <p:link updateAutomatic="1"/>
                </p:oleObj>
              </mc:Choice>
              <mc:Fallback>
                <p:oleObj name="Worksheet" r:id="rId4" imgW="13382513" imgH="389585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3063" y="1509425"/>
                        <a:ext cx="12165875" cy="5247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43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" y="0"/>
            <a:ext cx="12191998" cy="1200329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ENFERMEDADES Y EVENTOS BAJO VIGILANCIA EPIDEMIOLÓGICA ESPECIAL, RED DE SALUD ALTO AMAZONAS, GERESA 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LORETO, 2025 *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-1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23.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1079E0D-2610-1003-7EF2-5CB05D145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811311"/>
              </p:ext>
            </p:extLst>
          </p:nvPr>
        </p:nvGraphicFramePr>
        <p:xfrm>
          <a:off x="-1" y="1371600"/>
          <a:ext cx="12191999" cy="520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363313" imgH="3876739" progId="Excel.Sheet.12">
                  <p:link updateAutomatic="1"/>
                </p:oleObj>
              </mc:Choice>
              <mc:Fallback>
                <p:oleObj name="Worksheet" r:id="rId2" imgW="12363313" imgH="38767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1371600"/>
                        <a:ext cx="12191999" cy="520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21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"/>
    </mc:Choice>
    <mc:Fallback xmlns="">
      <p:transition spd="slow" advTm="85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SEGÙN SEXO Y ETAPAS DE VIDA, RED DE SALUD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9112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23.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D2FBAD6-289E-722D-C035-7C8B1D70DD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490069"/>
              </p:ext>
            </p:extLst>
          </p:nvPr>
        </p:nvGraphicFramePr>
        <p:xfrm>
          <a:off x="0" y="2231136"/>
          <a:ext cx="5102352" cy="3015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90970" imgH="3000259" progId="Excel.Sheet.12">
                  <p:link updateAutomatic="1"/>
                </p:oleObj>
              </mc:Choice>
              <mc:Fallback>
                <p:oleObj name="Worksheet" r:id="rId2" imgW="4790970" imgH="300025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231136"/>
                        <a:ext cx="5102352" cy="3015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8EB40266-E2E2-9438-DCBA-B1D17729F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595794"/>
              </p:ext>
            </p:extLst>
          </p:nvPr>
        </p:nvGraphicFramePr>
        <p:xfrm>
          <a:off x="5524500" y="1800225"/>
          <a:ext cx="6591300" cy="364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591314" imgH="3886123" progId="Excel.Sheet.12">
                  <p:link updateAutomatic="1"/>
                </p:oleObj>
              </mc:Choice>
              <mc:Fallback>
                <p:oleObj name="Worksheet" r:id="rId4" imgW="6591314" imgH="388612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24500" y="1800225"/>
                        <a:ext cx="6591300" cy="3643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4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"/>
    </mc:Choice>
    <mc:Fallback xmlns="">
      <p:transition spd="slow" advTm="59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3"/>
            <a:ext cx="12191999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TOS FERINA SEGÚN SEMANAS EPIDEMIOLÓGICAS, RED DE SALUD ALTO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79112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23 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AB94C2F-0E78-9415-C108-8576CD77A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327012"/>
              </p:ext>
            </p:extLst>
          </p:nvPr>
        </p:nvGraphicFramePr>
        <p:xfrm>
          <a:off x="3175" y="1385888"/>
          <a:ext cx="12184063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324798" imgH="4867211" progId="Excel.Sheet.12">
                  <p:link updateAutomatic="1"/>
                </p:oleObj>
              </mc:Choice>
              <mc:Fallback>
                <p:oleObj name="Worksheet" r:id="rId2" imgW="9324798" imgH="4867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5" y="1385888"/>
                        <a:ext cx="12184063" cy="526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5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"/>
    </mc:Choice>
    <mc:Fallback xmlns="">
      <p:transition spd="slow" advTm="59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5F24F9-6D88-CCD5-4654-98F20FA48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71906" y="1323441"/>
            <a:ext cx="5182999" cy="53229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0" y="3"/>
            <a:ext cx="5254905" cy="1015663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CASOS DE TOS FERINA,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79112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 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5398718" y="2"/>
            <a:ext cx="6793282" cy="1038746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50" b="1" dirty="0">
                <a:latin typeface="Arial" panose="020B0604020202020204" pitchFamily="34" charset="0"/>
                <a:cs typeface="Arial" panose="020B0604020202020204" pitchFamily="34" charset="0"/>
              </a:rPr>
              <a:t>CASOS DE TOSFERINA POR DISTRITOS, RED DE SALUD  ALTO AMAZONAS, GERESA LORETO</a:t>
            </a:r>
          </a:p>
          <a:p>
            <a:pPr algn="ctr"/>
            <a:r>
              <a:rPr lang="es-PE" sz="2050" b="1" dirty="0">
                <a:latin typeface="Arial" panose="020B0604020202020204" pitchFamily="34" charset="0"/>
                <a:cs typeface="Arial" panose="020B0604020202020204" pitchFamily="34" charset="0"/>
              </a:rPr>
              <a:t>2022 - 2025 *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87235BA-5383-734D-8815-8C9F6A5D9116}"/>
              </a:ext>
            </a:extLst>
          </p:cNvPr>
          <p:cNvGrpSpPr/>
          <p:nvPr/>
        </p:nvGrpSpPr>
        <p:grpSpPr>
          <a:xfrm>
            <a:off x="992393" y="4121896"/>
            <a:ext cx="3993541" cy="2364728"/>
            <a:chOff x="956872" y="4096224"/>
            <a:chExt cx="3993541" cy="2364728"/>
          </a:xfrm>
          <a:solidFill>
            <a:srgbClr val="00B050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33221B8C-93FB-4489-907D-5D9B5FE9F419}"/>
                </a:ext>
              </a:extLst>
            </p:cNvPr>
            <p:cNvSpPr/>
            <p:nvPr/>
          </p:nvSpPr>
          <p:spPr>
            <a:xfrm>
              <a:off x="2126725" y="5555968"/>
              <a:ext cx="1104314" cy="502546"/>
            </a:xfrm>
            <a:prstGeom prst="ellipse">
              <a:avLst/>
            </a:prstGeom>
            <a:solidFill>
              <a:srgbClr val="FCB2C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2 CASO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IA =  0.01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B0283448-1200-227A-7C3D-BF478A4F5DC6}"/>
                </a:ext>
              </a:extLst>
            </p:cNvPr>
            <p:cNvSpPr/>
            <p:nvPr/>
          </p:nvSpPr>
          <p:spPr>
            <a:xfrm>
              <a:off x="3565539" y="4263937"/>
              <a:ext cx="1061507" cy="5025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0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FBB1288-22D7-532B-B785-91CA32C38278}"/>
                </a:ext>
              </a:extLst>
            </p:cNvPr>
            <p:cNvSpPr/>
            <p:nvPr/>
          </p:nvSpPr>
          <p:spPr>
            <a:xfrm>
              <a:off x="1987007" y="4096224"/>
              <a:ext cx="1061507" cy="5025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00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B38A77C-386F-D7DD-914E-D37B9C31A95E}"/>
                </a:ext>
              </a:extLst>
            </p:cNvPr>
            <p:cNvSpPr/>
            <p:nvPr/>
          </p:nvSpPr>
          <p:spPr>
            <a:xfrm>
              <a:off x="956872" y="5375687"/>
              <a:ext cx="1042525" cy="502548"/>
            </a:xfrm>
            <a:prstGeom prst="ellipse">
              <a:avLst/>
            </a:prstGeom>
            <a:solidFill>
              <a:srgbClr val="FCB2C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04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0.15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F525187-827A-311F-5D49-70F99125866A}"/>
                </a:ext>
              </a:extLst>
            </p:cNvPr>
            <p:cNvSpPr/>
            <p:nvPr/>
          </p:nvSpPr>
          <p:spPr>
            <a:xfrm>
              <a:off x="3953266" y="5014872"/>
              <a:ext cx="997147" cy="5025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00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AFF55F3-890B-03CE-465A-7D3F1C06B8AE}"/>
                </a:ext>
              </a:extLst>
            </p:cNvPr>
            <p:cNvSpPr/>
            <p:nvPr/>
          </p:nvSpPr>
          <p:spPr>
            <a:xfrm>
              <a:off x="3266992" y="5958406"/>
              <a:ext cx="997147" cy="502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00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169792E2-AFF9-3E00-89FF-371C53B72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347163"/>
              </p:ext>
            </p:extLst>
          </p:nvPr>
        </p:nvGraphicFramePr>
        <p:xfrm>
          <a:off x="5614416" y="2820481"/>
          <a:ext cx="6570899" cy="2108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572114" imgH="1971559" progId="Excel.Sheet.12">
                  <p:link updateAutomatic="1"/>
                </p:oleObj>
              </mc:Choice>
              <mc:Fallback>
                <p:oleObj name="Worksheet" r:id="rId3" imgW="5572114" imgH="197155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4416" y="2820481"/>
                        <a:ext cx="6570899" cy="2108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81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"/>
    </mc:Choice>
    <mc:Fallback xmlns="">
      <p:transition spd="slow" advTm="76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892552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CASOS DE TOSFERINA POR SEMANAS Y LOCALIDADES,RED DE SALUD ALTO AMAZONAS, GERESA LORETO, 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38E40AB-3216-9257-6475-07BBCA505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629846"/>
              </p:ext>
            </p:extLst>
          </p:nvPr>
        </p:nvGraphicFramePr>
        <p:xfrm>
          <a:off x="108421" y="4241530"/>
          <a:ext cx="4543425" cy="2506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43544" imgH="2266963" progId="Excel.Sheet.12">
                  <p:link updateAutomatic="1"/>
                </p:oleObj>
              </mc:Choice>
              <mc:Fallback>
                <p:oleObj name="Worksheet" r:id="rId2" imgW="4543544" imgH="22669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421" y="4241530"/>
                        <a:ext cx="4543425" cy="2506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CD277C9D-45D1-770B-E939-33A0B85ED0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068198"/>
              </p:ext>
            </p:extLst>
          </p:nvPr>
        </p:nvGraphicFramePr>
        <p:xfrm>
          <a:off x="5598739" y="4201088"/>
          <a:ext cx="6619387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248458" imgH="3200439" progId="Excel.Sheet.12">
                  <p:link updateAutomatic="1"/>
                </p:oleObj>
              </mc:Choice>
              <mc:Fallback>
                <p:oleObj name="Worksheet" r:id="rId4" imgW="6248458" imgH="32004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98739" y="4201088"/>
                        <a:ext cx="6619387" cy="258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CEFA32A-8F1F-2E22-CB64-B8D4C8DB4E0D}"/>
              </a:ext>
            </a:extLst>
          </p:cNvPr>
          <p:cNvSpPr txBox="1"/>
          <p:nvPr/>
        </p:nvSpPr>
        <p:spPr>
          <a:xfrm>
            <a:off x="26125" y="3034004"/>
            <a:ext cx="12192001" cy="892552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CASOS DE TOSFERINA DE SEGÚN SEXO Y ETAPAS DE VIDA RED DE SALUD ALTO AMAZONAS, GERESA LORETO, 2025 *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323D1496-648A-59D7-7AA0-57709E1CA2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807784"/>
              </p:ext>
            </p:extLst>
          </p:nvPr>
        </p:nvGraphicFramePr>
        <p:xfrm>
          <a:off x="0" y="988248"/>
          <a:ext cx="12218126" cy="181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9124914" imgH="1266761" progId="Excel.Sheet.12">
                  <p:link updateAutomatic="1"/>
                </p:oleObj>
              </mc:Choice>
              <mc:Fallback>
                <p:oleObj name="Worksheet" r:id="rId6" imgW="9124914" imgH="12667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988248"/>
                        <a:ext cx="12218126" cy="1818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5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1999" cy="138499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ENFERMEDADES DIARREICAS ACUOSAS AGUDAS POR SE, RED DE SALUD ALTO AMAZONAS, GERESA LORETO,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0553" y="6716151"/>
            <a:ext cx="12030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23.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B011BF60-073D-BA7B-5A80-B4FC235EA4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287083"/>
              </p:ext>
            </p:extLst>
          </p:nvPr>
        </p:nvGraphicFramePr>
        <p:xfrm>
          <a:off x="-33338" y="1498600"/>
          <a:ext cx="12258676" cy="509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611086" imgH="6572211" progId="Excel.Sheet.12">
                  <p:link updateAutomatic="1"/>
                </p:oleObj>
              </mc:Choice>
              <mc:Fallback>
                <p:oleObj name="Worksheet" r:id="rId2" imgW="12611086" imgH="6572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3338" y="1498600"/>
                        <a:ext cx="12258676" cy="509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73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"/>
    </mc:Choice>
    <mc:Fallback xmlns="">
      <p:transition spd="slow" advTm="65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1999" cy="138499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ENFERMEDADES DIARREICAS  DISENTÉRICAS POR SE, RED DE SALUD ALTO AMAZONAS,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3" y="6716151"/>
            <a:ext cx="12030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23.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4A3218CA-8F3F-C33F-E4EB-FB935D384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539745"/>
              </p:ext>
            </p:extLst>
          </p:nvPr>
        </p:nvGraphicFramePr>
        <p:xfrm>
          <a:off x="-1588" y="1384996"/>
          <a:ext cx="12195176" cy="5190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734972" imgH="6572211" progId="Excel.Sheet.12">
                  <p:link updateAutomatic="1"/>
                </p:oleObj>
              </mc:Choice>
              <mc:Fallback>
                <p:oleObj name="Worksheet" r:id="rId2" imgW="12734972" imgH="6572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88" y="1384996"/>
                        <a:ext cx="12195176" cy="5190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60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"/>
    </mc:Choice>
    <mc:Fallback xmlns="">
      <p:transition spd="slow" advTm="65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138499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 EPISODIOS DE ENFERMEDADES DIARREICAS AGUDAS</a:t>
            </a:r>
            <a:r>
              <a:rPr lang="en-US" sz="2800" b="1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, RED DE SALUD ALTO AMAZONAS, </a:t>
            </a:r>
          </a:p>
          <a:p>
            <a:pPr algn="ctr"/>
            <a:r>
              <a:rPr lang="en-US" sz="2800" b="1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GERESA LORETO, 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671615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23  .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965A093-F39D-6FDC-94A5-402F79CAB1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559313"/>
              </p:ext>
            </p:extLst>
          </p:nvPr>
        </p:nvGraphicFramePr>
        <p:xfrm>
          <a:off x="0" y="1322388"/>
          <a:ext cx="12192000" cy="51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58512" imgH="6953108" progId="Excel.Sheet.12">
                  <p:link updateAutomatic="1"/>
                </p:oleObj>
              </mc:Choice>
              <mc:Fallback>
                <p:oleObj name="Worksheet" r:id="rId2" imgW="12258512" imgH="69531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322388"/>
                        <a:ext cx="12192000" cy="517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88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12A2D1-56C1-C5BD-77BA-90F5EC441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4463845" y="894860"/>
            <a:ext cx="7611914" cy="58212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042F7ED-C548-0E92-00E0-F000D05E9283}"/>
              </a:ext>
            </a:extLst>
          </p:cNvPr>
          <p:cNvSpPr/>
          <p:nvPr/>
        </p:nvSpPr>
        <p:spPr>
          <a:xfrm>
            <a:off x="5775945" y="5449872"/>
            <a:ext cx="1409984" cy="50254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531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20.55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A6B962A-7A3E-391F-0E12-F8FEA3F332A1}"/>
              </a:ext>
            </a:extLst>
          </p:cNvPr>
          <p:cNvSpPr/>
          <p:nvPr/>
        </p:nvSpPr>
        <p:spPr>
          <a:xfrm>
            <a:off x="8672451" y="3307960"/>
            <a:ext cx="1307123" cy="50254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408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26.99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AFA1007-E139-3CDB-D1A5-D8CFD32DB79A}"/>
              </a:ext>
            </a:extLst>
          </p:cNvPr>
          <p:cNvSpPr/>
          <p:nvPr/>
        </p:nvSpPr>
        <p:spPr>
          <a:xfrm>
            <a:off x="7113417" y="4213856"/>
            <a:ext cx="1307123" cy="50254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144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20.88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F385FC3-B8F5-2BC1-9F86-0BCEE50EB381}"/>
              </a:ext>
            </a:extLst>
          </p:cNvPr>
          <p:cNvSpPr/>
          <p:nvPr/>
        </p:nvSpPr>
        <p:spPr>
          <a:xfrm>
            <a:off x="7515868" y="5561171"/>
            <a:ext cx="1262822" cy="5025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1911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1865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75E5C63-363A-ECBA-F6A8-352AAAC13235}"/>
              </a:ext>
            </a:extLst>
          </p:cNvPr>
          <p:cNvSpPr/>
          <p:nvPr/>
        </p:nvSpPr>
        <p:spPr>
          <a:xfrm>
            <a:off x="9979575" y="5221307"/>
            <a:ext cx="1262822" cy="369333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249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48.11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0C52A35-974A-487B-5638-7630C928D8FB}"/>
              </a:ext>
            </a:extLst>
          </p:cNvPr>
          <p:cNvSpPr/>
          <p:nvPr/>
        </p:nvSpPr>
        <p:spPr>
          <a:xfrm>
            <a:off x="9131703" y="5987490"/>
            <a:ext cx="1262822" cy="3693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249 EPISODIOS IA = 35.25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ENFERMEDADES DIARREICAS AGUDAS,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1615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23.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42756B1A-E797-4524-24D7-03E883AB93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382455"/>
              </p:ext>
            </p:extLst>
          </p:nvPr>
        </p:nvGraphicFramePr>
        <p:xfrm>
          <a:off x="0" y="2542032"/>
          <a:ext cx="4471987" cy="233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839087" imgH="1809608" progId="Excel.Sheet.12">
                  <p:link updateAutomatic="1"/>
                </p:oleObj>
              </mc:Choice>
              <mc:Fallback>
                <p:oleObj name="Worksheet" r:id="rId3" imgW="6839087" imgH="18096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542032"/>
                        <a:ext cx="4471987" cy="2331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0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1" cy="129266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EPISODIOS DE INFECCIONES RESPIRATORIAS AGUDAS (NO NEUMONÌAS) EN MENORES DE 5 AÑOS, RED DE SALUD  ALTO AMAZONAS, </a:t>
            </a:r>
          </a:p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23.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BC95AD8-9C84-B672-AFA0-8B65EF3C3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226412"/>
              </p:ext>
            </p:extLst>
          </p:nvPr>
        </p:nvGraphicFramePr>
        <p:xfrm>
          <a:off x="0" y="1295400"/>
          <a:ext cx="12193587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477830" imgH="5810070" progId="Excel.Sheet.12">
                  <p:link updateAutomatic="1"/>
                </p:oleObj>
              </mc:Choice>
              <mc:Fallback>
                <p:oleObj name="Worksheet" r:id="rId2" imgW="12477830" imgH="581007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295400"/>
                        <a:ext cx="12193587" cy="537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9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"/>
    </mc:Choice>
    <mc:Fallback xmlns="">
      <p:transition spd="slow" advTm="85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EPISODIOS DE IRA EN MENORES DE 5 AÑOS,</a:t>
            </a:r>
          </a:p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RED DE SALUD ALTO AMAZONAS, GERESA LORETO,</a:t>
            </a: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23.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9E259D5-63B1-8D49-65D3-BD001F48E0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28667"/>
              </p:ext>
            </p:extLst>
          </p:nvPr>
        </p:nvGraphicFramePr>
        <p:xfrm>
          <a:off x="0" y="960965"/>
          <a:ext cx="12153900" cy="562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10970" imgH="6448489" progId="Excel.Sheet.12">
                  <p:link updateAutomatic="1"/>
                </p:oleObj>
              </mc:Choice>
              <mc:Fallback>
                <p:oleObj name="Worksheet" r:id="rId2" imgW="12210970" imgH="64484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60965"/>
                        <a:ext cx="12153900" cy="562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65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65508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57DA613-53CD-FFF2-0C72-A47B6F554EB4}"/>
              </a:ext>
            </a:extLst>
          </p:cNvPr>
          <p:cNvSpPr txBox="1"/>
          <p:nvPr/>
        </p:nvSpPr>
        <p:spPr>
          <a:xfrm>
            <a:off x="0" y="0"/>
            <a:ext cx="12191999" cy="954107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SEMANAS  SEGÚN  INICIO DE SÍNTOMAS, RED DE SALUD ALTO AMAZONAS, GERESA LORETO, 2024 - 2025 *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97DC441-1419-07C7-5FFA-07C34CF632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377115"/>
              </p:ext>
            </p:extLst>
          </p:nvPr>
        </p:nvGraphicFramePr>
        <p:xfrm>
          <a:off x="0" y="954107"/>
          <a:ext cx="12191999" cy="562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153598" imgH="5705462" progId="Excel.Sheet.12">
                  <p:link updateAutomatic="1"/>
                </p:oleObj>
              </mc:Choice>
              <mc:Fallback>
                <p:oleObj name="Worksheet" r:id="rId2" imgW="11153598" imgH="570546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54107"/>
                        <a:ext cx="12191999" cy="562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5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1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 SOB – ASMA EN MENORES DE 5 AÑOS, RED DE SALUD  ALTO 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23.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2E0D03D-83A9-7A6A-6D4F-D6B6808197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368084"/>
              </p:ext>
            </p:extLst>
          </p:nvPr>
        </p:nvGraphicFramePr>
        <p:xfrm>
          <a:off x="0" y="1054100"/>
          <a:ext cx="12193588" cy="559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620341" imgH="6905496" progId="Excel.Sheet.12">
                  <p:link updateAutomatic="1"/>
                </p:oleObj>
              </mc:Choice>
              <mc:Fallback>
                <p:oleObj name="Worksheet" r:id="rId2" imgW="11620341" imgH="69054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54100"/>
                        <a:ext cx="12193588" cy="559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6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"/>
    </mc:Choice>
    <mc:Fallback xmlns="">
      <p:transition spd="slow" advTm="85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 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EPISODIOS DE SOB – ASMA EN MENORES DE 5 AÑOS, RED DE SALUD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ALTO AMAZONAS, 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23.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A530FF5-C3AD-03EE-611E-EECE22CC7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192840"/>
              </p:ext>
            </p:extLst>
          </p:nvPr>
        </p:nvGraphicFramePr>
        <p:xfrm>
          <a:off x="0" y="1157288"/>
          <a:ext cx="12150725" cy="529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487199" imgH="5781572" progId="Excel.Sheet.12">
                  <p:link updateAutomatic="1"/>
                </p:oleObj>
              </mc:Choice>
              <mc:Fallback>
                <p:oleObj name="Worksheet" r:id="rId2" imgW="12487199" imgH="57815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157288"/>
                        <a:ext cx="12150725" cy="529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5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1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 NEUMONÍAS EN MENORES DE 5 AÑOS,  RED DE SALUD  ALTO 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23.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CD4C832-9DE2-9432-2F20-956E38589D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172392"/>
              </p:ext>
            </p:extLst>
          </p:nvPr>
        </p:nvGraphicFramePr>
        <p:xfrm>
          <a:off x="-4763" y="957263"/>
          <a:ext cx="12201526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325254" imgH="5810070" progId="Excel.Sheet.12">
                  <p:link updateAutomatic="1"/>
                </p:oleObj>
              </mc:Choice>
              <mc:Fallback>
                <p:oleObj name="Worksheet" r:id="rId2" imgW="13325254" imgH="581007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763" y="957263"/>
                        <a:ext cx="12201526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94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"/>
    </mc:Choice>
    <mc:Fallback xmlns="">
      <p:transition spd="slow" advTm="859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EPISODIOS DE NEUMONÍAS EN MENORES DE 5 AÑOS, RED DE SALUD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ALTO AMAZONAS, GERESA LORETO, </a:t>
            </a: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23.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93DA1A5-1983-5E08-DBD0-5908546FC6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503789"/>
              </p:ext>
            </p:extLst>
          </p:nvPr>
        </p:nvGraphicFramePr>
        <p:xfrm>
          <a:off x="66675" y="868363"/>
          <a:ext cx="12099925" cy="577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801258" imgH="5457671" progId="Excel.Sheet.12">
                  <p:link updateAutomatic="1"/>
                </p:oleObj>
              </mc:Choice>
              <mc:Fallback>
                <p:oleObj name="Worksheet" r:id="rId2" imgW="9801258" imgH="545767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675" y="868363"/>
                        <a:ext cx="12099925" cy="577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00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18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 EPISODIOS DE NEUMONÍAS EN MAYORES DE 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5 AÑOS, RED DE SALUD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ALTO AMAZONAS, GERESA LORETO, </a:t>
            </a: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23.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08533E9-3570-F9CA-E2FE-B8F273EE54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219768"/>
              </p:ext>
            </p:extLst>
          </p:nvPr>
        </p:nvGraphicFramePr>
        <p:xfrm>
          <a:off x="41002" y="731838"/>
          <a:ext cx="12150997" cy="5943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463570" imgH="5736533" progId="Excel.Sheet.12">
                  <p:link updateAutomatic="1"/>
                </p:oleObj>
              </mc:Choice>
              <mc:Fallback>
                <p:oleObj name="Worksheet" r:id="rId2" imgW="11463570" imgH="573653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002" y="731838"/>
                        <a:ext cx="12150997" cy="5943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3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12A2D1-56C1-C5BD-77BA-90F5EC441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5367528" y="1335077"/>
            <a:ext cx="6824472" cy="53810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042F7ED-C548-0E92-00E0-F000D05E9283}"/>
              </a:ext>
            </a:extLst>
          </p:cNvPr>
          <p:cNvSpPr/>
          <p:nvPr/>
        </p:nvSpPr>
        <p:spPr>
          <a:xfrm>
            <a:off x="8024509" y="5666171"/>
            <a:ext cx="1374884" cy="50254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3830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343.84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A6B962A-7A3E-391F-0E12-F8FEA3F332A1}"/>
              </a:ext>
            </a:extLst>
          </p:cNvPr>
          <p:cNvSpPr/>
          <p:nvPr/>
        </p:nvSpPr>
        <p:spPr>
          <a:xfrm>
            <a:off x="8958629" y="3586896"/>
            <a:ext cx="1374885" cy="502547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920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591.64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AFA1007-E139-3CDB-D1A5-D8CFD32DB79A}"/>
              </a:ext>
            </a:extLst>
          </p:cNvPr>
          <p:cNvSpPr/>
          <p:nvPr/>
        </p:nvSpPr>
        <p:spPr>
          <a:xfrm>
            <a:off x="7727854" y="4294471"/>
            <a:ext cx="1374884" cy="502547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494 EPISODIOS 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424.40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F385FC3-B8F5-2BC1-9F86-0BCEE50EB381}"/>
              </a:ext>
            </a:extLst>
          </p:cNvPr>
          <p:cNvSpPr/>
          <p:nvPr/>
        </p:nvSpPr>
        <p:spPr>
          <a:xfrm>
            <a:off x="6535730" y="5549710"/>
            <a:ext cx="1433146" cy="5025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1254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285.52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75E5C63-363A-ECBA-F6A8-352AAAC13235}"/>
              </a:ext>
            </a:extLst>
          </p:cNvPr>
          <p:cNvSpPr/>
          <p:nvPr/>
        </p:nvSpPr>
        <p:spPr>
          <a:xfrm>
            <a:off x="10133327" y="5320861"/>
            <a:ext cx="1553235" cy="502547"/>
          </a:xfrm>
          <a:prstGeom prst="ellipse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528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718.37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0C52A35-974A-487B-5638-7630C928D8FB}"/>
              </a:ext>
            </a:extLst>
          </p:cNvPr>
          <p:cNvSpPr/>
          <p:nvPr/>
        </p:nvSpPr>
        <p:spPr>
          <a:xfrm>
            <a:off x="9416755" y="6122473"/>
            <a:ext cx="1433145" cy="3886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382   EPISODIOS IA = 490.37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671615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23.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FAA19C-946C-E5A5-06C0-94A713498D16}"/>
              </a:ext>
            </a:extLst>
          </p:cNvPr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 INFECCIONES RESPIRATORIAS (NO NEUMONÍAS, NEUMONÍAS Y SOB - ASMA) EN MENORES DE 5 AÑOS, RED DE SALUD ALTO AMAZONAS, 2025 *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755FDFB-B656-8636-A493-24838226C5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824663"/>
              </p:ext>
            </p:extLst>
          </p:nvPr>
        </p:nvGraphicFramePr>
        <p:xfrm>
          <a:off x="-1" y="2339975"/>
          <a:ext cx="5367527" cy="2341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877027" imgH="2143241" progId="Excel.Sheet.12">
                  <p:link updateAutomatic="1"/>
                </p:oleObj>
              </mc:Choice>
              <mc:Fallback>
                <p:oleObj name="Worksheet" r:id="rId3" imgW="7877027" imgH="214324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2339975"/>
                        <a:ext cx="5367527" cy="2341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9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>
              <a:defRPr lang="es-ES" sz="18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MAPA ENFERMEDADES Y EVENTOS BAJO VIGILANCIA EPIDEMIOLÓGICA, RED DE SALUD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769" y="689879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23.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B38375-B39B-09EF-BCAC-1E2F80931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4000" contrast="9000"/>
          </a:blip>
          <a:srcRect l="27126" t="11309" r="5047" b="3710"/>
          <a:stretch/>
        </p:blipFill>
        <p:spPr>
          <a:xfrm>
            <a:off x="4742305" y="811593"/>
            <a:ext cx="6581327" cy="60487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647D4BB3-D522-57D5-8864-07ECEC15C2F7}"/>
              </a:ext>
            </a:extLst>
          </p:cNvPr>
          <p:cNvSpPr/>
          <p:nvPr/>
        </p:nvSpPr>
        <p:spPr>
          <a:xfrm>
            <a:off x="7642140" y="5937347"/>
            <a:ext cx="207524" cy="17318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7ACABC5-6B04-36CA-9744-6D9BEA76A27B}"/>
              </a:ext>
            </a:extLst>
          </p:cNvPr>
          <p:cNvSpPr/>
          <p:nvPr/>
        </p:nvSpPr>
        <p:spPr>
          <a:xfrm>
            <a:off x="7511439" y="2291548"/>
            <a:ext cx="247674" cy="186731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E576EAD-9CA2-5FB9-0C06-66CFA2F8F393}"/>
              </a:ext>
            </a:extLst>
          </p:cNvPr>
          <p:cNvSpPr/>
          <p:nvPr/>
        </p:nvSpPr>
        <p:spPr>
          <a:xfrm>
            <a:off x="7445721" y="4886142"/>
            <a:ext cx="263237" cy="177134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218F29F-E72F-7B07-1036-1048B80F1BFC}"/>
              </a:ext>
            </a:extLst>
          </p:cNvPr>
          <p:cNvSpPr/>
          <p:nvPr/>
        </p:nvSpPr>
        <p:spPr>
          <a:xfrm>
            <a:off x="6026870" y="5822065"/>
            <a:ext cx="258998" cy="16834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82F877A-533A-D793-5CE3-297B0AE6EAB8}"/>
              </a:ext>
            </a:extLst>
          </p:cNvPr>
          <p:cNvSpPr/>
          <p:nvPr/>
        </p:nvSpPr>
        <p:spPr>
          <a:xfrm>
            <a:off x="5672207" y="5841972"/>
            <a:ext cx="244318" cy="17791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EE74A26-68DB-BA66-372A-F2D4D3651D55}"/>
              </a:ext>
            </a:extLst>
          </p:cNvPr>
          <p:cNvSpPr/>
          <p:nvPr/>
        </p:nvSpPr>
        <p:spPr>
          <a:xfrm>
            <a:off x="9799438" y="6412012"/>
            <a:ext cx="247673" cy="18673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E69FB028-2D19-6900-CA6F-F23E49044653}"/>
              </a:ext>
            </a:extLst>
          </p:cNvPr>
          <p:cNvSpPr/>
          <p:nvPr/>
        </p:nvSpPr>
        <p:spPr>
          <a:xfrm>
            <a:off x="5338012" y="5748106"/>
            <a:ext cx="258998" cy="175928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D07E403-4C42-A502-EA08-43870D747831}"/>
              </a:ext>
            </a:extLst>
          </p:cNvPr>
          <p:cNvSpPr/>
          <p:nvPr/>
        </p:nvSpPr>
        <p:spPr>
          <a:xfrm>
            <a:off x="7075250" y="4905896"/>
            <a:ext cx="263237" cy="182476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0C2F3F48-28B2-923A-280C-88A3EFED502B}"/>
              </a:ext>
            </a:extLst>
          </p:cNvPr>
          <p:cNvSpPr/>
          <p:nvPr/>
        </p:nvSpPr>
        <p:spPr>
          <a:xfrm>
            <a:off x="7761900" y="4766862"/>
            <a:ext cx="271069" cy="17713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7678B76B-53ED-1D1A-0604-6E9DBC40675E}"/>
              </a:ext>
            </a:extLst>
          </p:cNvPr>
          <p:cNvSpPr/>
          <p:nvPr/>
        </p:nvSpPr>
        <p:spPr>
          <a:xfrm>
            <a:off x="9872686" y="5664201"/>
            <a:ext cx="243729" cy="18673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0EAA2EFC-3F0D-91C3-736D-80EDDCBBA86A}"/>
              </a:ext>
            </a:extLst>
          </p:cNvPr>
          <p:cNvSpPr/>
          <p:nvPr/>
        </p:nvSpPr>
        <p:spPr>
          <a:xfrm>
            <a:off x="9461604" y="6399656"/>
            <a:ext cx="271070" cy="200011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8F6A5567-A3C5-3324-0144-EB09688794C8}"/>
              </a:ext>
            </a:extLst>
          </p:cNvPr>
          <p:cNvSpPr/>
          <p:nvPr/>
        </p:nvSpPr>
        <p:spPr>
          <a:xfrm>
            <a:off x="7897434" y="5930931"/>
            <a:ext cx="219504" cy="187669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515FAA4B-C697-8278-6591-7EE7E991C4A0}"/>
              </a:ext>
            </a:extLst>
          </p:cNvPr>
          <p:cNvSpPr/>
          <p:nvPr/>
        </p:nvSpPr>
        <p:spPr>
          <a:xfrm>
            <a:off x="8247249" y="5664363"/>
            <a:ext cx="221900" cy="177609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E030A97-786B-EF22-D225-FE7BA865ED3E}"/>
              </a:ext>
            </a:extLst>
          </p:cNvPr>
          <p:cNvSpPr/>
          <p:nvPr/>
        </p:nvSpPr>
        <p:spPr>
          <a:xfrm>
            <a:off x="5207183" y="5514122"/>
            <a:ext cx="232055" cy="177918"/>
          </a:xfrm>
          <a:prstGeom prst="ellipse">
            <a:avLst/>
          </a:prstGeom>
          <a:solidFill>
            <a:srgbClr val="FABC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605CDC3-2924-63B4-325E-25617D02AD5D}"/>
              </a:ext>
            </a:extLst>
          </p:cNvPr>
          <p:cNvSpPr/>
          <p:nvPr/>
        </p:nvSpPr>
        <p:spPr>
          <a:xfrm>
            <a:off x="6818371" y="4765506"/>
            <a:ext cx="263237" cy="17849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B396752C-CD04-8B08-38F1-1510CC423D27}"/>
              </a:ext>
            </a:extLst>
          </p:cNvPr>
          <p:cNvSpPr/>
          <p:nvPr/>
        </p:nvSpPr>
        <p:spPr>
          <a:xfrm>
            <a:off x="8285577" y="3316839"/>
            <a:ext cx="271070" cy="18247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AC7F878-F977-0743-7FF4-74934EB73F4E}"/>
              </a:ext>
            </a:extLst>
          </p:cNvPr>
          <p:cNvSpPr/>
          <p:nvPr/>
        </p:nvSpPr>
        <p:spPr>
          <a:xfrm>
            <a:off x="8576643" y="3433971"/>
            <a:ext cx="271070" cy="182476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76344508-C482-12B5-4066-E832D926ACEA}"/>
              </a:ext>
            </a:extLst>
          </p:cNvPr>
          <p:cNvSpPr/>
          <p:nvPr/>
        </p:nvSpPr>
        <p:spPr>
          <a:xfrm>
            <a:off x="9180397" y="6375718"/>
            <a:ext cx="232140" cy="18673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5D255CE7-E0B3-F3E0-331D-A9F119D9AEF1}"/>
              </a:ext>
            </a:extLst>
          </p:cNvPr>
          <p:cNvSpPr/>
          <p:nvPr/>
        </p:nvSpPr>
        <p:spPr>
          <a:xfrm>
            <a:off x="7693490" y="5714831"/>
            <a:ext cx="235167" cy="17318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A18CB1F9-095F-F0A4-DF67-304FFE892E9C}"/>
              </a:ext>
            </a:extLst>
          </p:cNvPr>
          <p:cNvSpPr/>
          <p:nvPr/>
        </p:nvSpPr>
        <p:spPr>
          <a:xfrm>
            <a:off x="8006137" y="5688996"/>
            <a:ext cx="202150" cy="177134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ABAE7E9A-6545-57EA-912D-A74CAF209C33}"/>
              </a:ext>
            </a:extLst>
          </p:cNvPr>
          <p:cNvSpPr/>
          <p:nvPr/>
        </p:nvSpPr>
        <p:spPr>
          <a:xfrm>
            <a:off x="9596206" y="5111031"/>
            <a:ext cx="247673" cy="177918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999C52F-01F0-6CF1-0E5D-DED189020CAA}"/>
              </a:ext>
            </a:extLst>
          </p:cNvPr>
          <p:cNvSpPr/>
          <p:nvPr/>
        </p:nvSpPr>
        <p:spPr>
          <a:xfrm>
            <a:off x="6319433" y="5779840"/>
            <a:ext cx="247673" cy="15000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B9D93AD-7B69-9EBC-0F4D-F9335F4B0779}"/>
              </a:ext>
            </a:extLst>
          </p:cNvPr>
          <p:cNvSpPr/>
          <p:nvPr/>
        </p:nvSpPr>
        <p:spPr>
          <a:xfrm>
            <a:off x="6523588" y="5590969"/>
            <a:ext cx="243728" cy="158206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041A414-BBB4-CF25-7657-A98E2336AF91}"/>
              </a:ext>
            </a:extLst>
          </p:cNvPr>
          <p:cNvSpPr/>
          <p:nvPr/>
        </p:nvSpPr>
        <p:spPr>
          <a:xfrm>
            <a:off x="7688670" y="2731575"/>
            <a:ext cx="247673" cy="1986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AFC520C-E542-90B1-32EA-1C9240F57A9C}"/>
              </a:ext>
            </a:extLst>
          </p:cNvPr>
          <p:cNvSpPr/>
          <p:nvPr/>
        </p:nvSpPr>
        <p:spPr>
          <a:xfrm>
            <a:off x="7812507" y="2968637"/>
            <a:ext cx="260596" cy="17717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988D280-BAB4-60D6-325B-0D0049B735AD}"/>
              </a:ext>
            </a:extLst>
          </p:cNvPr>
          <p:cNvSpPr/>
          <p:nvPr/>
        </p:nvSpPr>
        <p:spPr>
          <a:xfrm>
            <a:off x="9191107" y="5520861"/>
            <a:ext cx="247673" cy="1867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5E2FBEB-0FD9-72DF-F5A0-662927C5E6AD}"/>
              </a:ext>
            </a:extLst>
          </p:cNvPr>
          <p:cNvSpPr/>
          <p:nvPr/>
        </p:nvSpPr>
        <p:spPr>
          <a:xfrm>
            <a:off x="9048758" y="5318745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79D293C-0EC4-BCC4-D5B1-791677906EA4}"/>
              </a:ext>
            </a:extLst>
          </p:cNvPr>
          <p:cNvSpPr/>
          <p:nvPr/>
        </p:nvSpPr>
        <p:spPr>
          <a:xfrm>
            <a:off x="10192383" y="5390280"/>
            <a:ext cx="232055" cy="177918"/>
          </a:xfrm>
          <a:prstGeom prst="ellipse">
            <a:avLst/>
          </a:prstGeom>
          <a:solidFill>
            <a:srgbClr val="FABC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3900E63-97E9-59CD-1133-584001308C7E}"/>
              </a:ext>
            </a:extLst>
          </p:cNvPr>
          <p:cNvSpPr/>
          <p:nvPr/>
        </p:nvSpPr>
        <p:spPr>
          <a:xfrm>
            <a:off x="9470578" y="5955902"/>
            <a:ext cx="232140" cy="193118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C24F3A8-39AE-941B-F181-0B2AEC550A21}"/>
              </a:ext>
            </a:extLst>
          </p:cNvPr>
          <p:cNvSpPr/>
          <p:nvPr/>
        </p:nvSpPr>
        <p:spPr>
          <a:xfrm>
            <a:off x="9164921" y="5952721"/>
            <a:ext cx="232140" cy="1931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BA7A463-E402-7360-0AA0-766541A54809}"/>
              </a:ext>
            </a:extLst>
          </p:cNvPr>
          <p:cNvSpPr/>
          <p:nvPr/>
        </p:nvSpPr>
        <p:spPr>
          <a:xfrm>
            <a:off x="10096178" y="6333115"/>
            <a:ext cx="247673" cy="1867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C2E8874-B7AE-B5C2-346C-4A8D4B9729B2}"/>
              </a:ext>
            </a:extLst>
          </p:cNvPr>
          <p:cNvSpPr/>
          <p:nvPr/>
        </p:nvSpPr>
        <p:spPr>
          <a:xfrm>
            <a:off x="7326826" y="5942194"/>
            <a:ext cx="217181" cy="1683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7585782-7681-0B98-86D1-821B679E7F73}"/>
              </a:ext>
            </a:extLst>
          </p:cNvPr>
          <p:cNvSpPr/>
          <p:nvPr/>
        </p:nvSpPr>
        <p:spPr>
          <a:xfrm>
            <a:off x="8162815" y="5899211"/>
            <a:ext cx="243729" cy="1824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96F733E4-84D8-37A0-1527-9757FE3C5451}"/>
              </a:ext>
            </a:extLst>
          </p:cNvPr>
          <p:cNvSpPr/>
          <p:nvPr/>
        </p:nvSpPr>
        <p:spPr>
          <a:xfrm>
            <a:off x="7059226" y="6116620"/>
            <a:ext cx="263237" cy="18247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F9A12B4-59F3-05E1-9394-06F9A76BEFCA}"/>
              </a:ext>
            </a:extLst>
          </p:cNvPr>
          <p:cNvSpPr/>
          <p:nvPr/>
        </p:nvSpPr>
        <p:spPr>
          <a:xfrm>
            <a:off x="8440615" y="5870354"/>
            <a:ext cx="243729" cy="1931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629899E-B8B0-6C32-ED42-FF284579DDB8}"/>
              </a:ext>
            </a:extLst>
          </p:cNvPr>
          <p:cNvSpPr/>
          <p:nvPr/>
        </p:nvSpPr>
        <p:spPr>
          <a:xfrm>
            <a:off x="7799715" y="6204929"/>
            <a:ext cx="235167" cy="18229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4775479-593D-2CC4-4D91-734F3893EB37}"/>
              </a:ext>
            </a:extLst>
          </p:cNvPr>
          <p:cNvSpPr/>
          <p:nvPr/>
        </p:nvSpPr>
        <p:spPr>
          <a:xfrm>
            <a:off x="7439109" y="6180304"/>
            <a:ext cx="234399" cy="177891"/>
          </a:xfrm>
          <a:prstGeom prst="ellipse">
            <a:avLst/>
          </a:prstGeom>
          <a:solidFill>
            <a:srgbClr val="C59E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966B5A8E-ABD6-597E-1E13-2334F5F8A167}"/>
              </a:ext>
            </a:extLst>
          </p:cNvPr>
          <p:cNvSpPr/>
          <p:nvPr/>
        </p:nvSpPr>
        <p:spPr>
          <a:xfrm>
            <a:off x="5280497" y="5289795"/>
            <a:ext cx="232055" cy="177918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F3C25116-B17F-48AB-1BAD-653D2810B9DF}"/>
              </a:ext>
            </a:extLst>
          </p:cNvPr>
          <p:cNvSpPr/>
          <p:nvPr/>
        </p:nvSpPr>
        <p:spPr>
          <a:xfrm>
            <a:off x="7577339" y="2537473"/>
            <a:ext cx="263237" cy="182476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2484A89-ABDE-4C6C-613E-08FA008A833C}"/>
              </a:ext>
            </a:extLst>
          </p:cNvPr>
          <p:cNvSpPr/>
          <p:nvPr/>
        </p:nvSpPr>
        <p:spPr>
          <a:xfrm>
            <a:off x="8017501" y="3174084"/>
            <a:ext cx="271069" cy="182476"/>
          </a:xfrm>
          <a:prstGeom prst="ellipse">
            <a:avLst/>
          </a:prstGeom>
          <a:solidFill>
            <a:srgbClr val="C59E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75F16844-B6A7-BCE5-0A9C-413E199C77EC}"/>
              </a:ext>
            </a:extLst>
          </p:cNvPr>
          <p:cNvSpPr/>
          <p:nvPr/>
        </p:nvSpPr>
        <p:spPr>
          <a:xfrm>
            <a:off x="7356734" y="5688996"/>
            <a:ext cx="271069" cy="1771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8C8443D9-9B9D-F369-BEFA-9DFE84F4E881}"/>
              </a:ext>
            </a:extLst>
          </p:cNvPr>
          <p:cNvSpPr/>
          <p:nvPr/>
        </p:nvSpPr>
        <p:spPr>
          <a:xfrm>
            <a:off x="10194168" y="5692040"/>
            <a:ext cx="232055" cy="15807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1C3A630-28B7-2D19-AA67-687AAE857F5B}"/>
              </a:ext>
            </a:extLst>
          </p:cNvPr>
          <p:cNvSpPr/>
          <p:nvPr/>
        </p:nvSpPr>
        <p:spPr>
          <a:xfrm>
            <a:off x="5615197" y="5248093"/>
            <a:ext cx="243728" cy="1827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4606EB65-96EB-3383-88EC-040EE25A0300}"/>
              </a:ext>
            </a:extLst>
          </p:cNvPr>
          <p:cNvSpPr/>
          <p:nvPr/>
        </p:nvSpPr>
        <p:spPr>
          <a:xfrm>
            <a:off x="8894620" y="3529627"/>
            <a:ext cx="263237" cy="18247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D175331-514E-B8C5-A585-6C59DE214A01}"/>
              </a:ext>
            </a:extLst>
          </p:cNvPr>
          <p:cNvSpPr/>
          <p:nvPr/>
        </p:nvSpPr>
        <p:spPr>
          <a:xfrm>
            <a:off x="7196874" y="6326185"/>
            <a:ext cx="232055" cy="177918"/>
          </a:xfrm>
          <a:prstGeom prst="ellipse">
            <a:avLst/>
          </a:prstGeom>
          <a:solidFill>
            <a:srgbClr val="FABC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CAB5C29-26FF-636A-AF52-4556BC0FF9FD}"/>
              </a:ext>
            </a:extLst>
          </p:cNvPr>
          <p:cNvSpPr/>
          <p:nvPr/>
        </p:nvSpPr>
        <p:spPr>
          <a:xfrm>
            <a:off x="5906279" y="5288949"/>
            <a:ext cx="243728" cy="16866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5ED13B3A-061F-82A9-BCCC-E2A1D8063F7B}"/>
              </a:ext>
            </a:extLst>
          </p:cNvPr>
          <p:cNvSpPr/>
          <p:nvPr/>
        </p:nvSpPr>
        <p:spPr>
          <a:xfrm>
            <a:off x="7198367" y="4438614"/>
            <a:ext cx="290181" cy="2000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AC7668B1-CADA-8F62-A86B-8368AFADDE59}"/>
              </a:ext>
            </a:extLst>
          </p:cNvPr>
          <p:cNvSpPr/>
          <p:nvPr/>
        </p:nvSpPr>
        <p:spPr>
          <a:xfrm>
            <a:off x="6811773" y="4530582"/>
            <a:ext cx="290181" cy="158078"/>
          </a:xfrm>
          <a:prstGeom prst="ellipse">
            <a:avLst/>
          </a:prstGeom>
          <a:solidFill>
            <a:srgbClr val="C59E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A274CC83-06BA-DBCB-E664-91E4ACA7159A}"/>
              </a:ext>
            </a:extLst>
          </p:cNvPr>
          <p:cNvSpPr/>
          <p:nvPr/>
        </p:nvSpPr>
        <p:spPr>
          <a:xfrm>
            <a:off x="8922810" y="6101917"/>
            <a:ext cx="263237" cy="17318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A0DE6152-1751-1CD8-5C6F-EF81B7D304D9}"/>
              </a:ext>
            </a:extLst>
          </p:cNvPr>
          <p:cNvSpPr/>
          <p:nvPr/>
        </p:nvSpPr>
        <p:spPr>
          <a:xfrm>
            <a:off x="8132974" y="6188510"/>
            <a:ext cx="243728" cy="17318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9A40B6BE-5495-081E-D800-65019E6150AE}"/>
              </a:ext>
            </a:extLst>
          </p:cNvPr>
          <p:cNvSpPr/>
          <p:nvPr/>
        </p:nvSpPr>
        <p:spPr>
          <a:xfrm>
            <a:off x="7630062" y="4427192"/>
            <a:ext cx="247673" cy="1867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140872BC-6E80-7727-C720-B5BB52BD5790}"/>
              </a:ext>
            </a:extLst>
          </p:cNvPr>
          <p:cNvSpPr/>
          <p:nvPr/>
        </p:nvSpPr>
        <p:spPr>
          <a:xfrm>
            <a:off x="8836346" y="6351950"/>
            <a:ext cx="232140" cy="161123"/>
          </a:xfrm>
          <a:prstGeom prst="ellipse">
            <a:avLst/>
          </a:prstGeom>
          <a:solidFill>
            <a:srgbClr val="C59E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FE467B0E-8757-FCCE-3D07-789D304E6DBF}"/>
              </a:ext>
            </a:extLst>
          </p:cNvPr>
          <p:cNvSpPr/>
          <p:nvPr/>
        </p:nvSpPr>
        <p:spPr>
          <a:xfrm>
            <a:off x="9255146" y="5145408"/>
            <a:ext cx="263237" cy="182476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C89DB5CE-9B54-C518-6C1D-A3D5944BAEEC}"/>
              </a:ext>
            </a:extLst>
          </p:cNvPr>
          <p:cNvSpPr/>
          <p:nvPr/>
        </p:nvSpPr>
        <p:spPr>
          <a:xfrm>
            <a:off x="9520474" y="5623507"/>
            <a:ext cx="271070" cy="17791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4168B054-1CA5-FE93-9B90-4039C52DA32E}"/>
              </a:ext>
            </a:extLst>
          </p:cNvPr>
          <p:cNvSpPr/>
          <p:nvPr/>
        </p:nvSpPr>
        <p:spPr>
          <a:xfrm>
            <a:off x="8511203" y="5639908"/>
            <a:ext cx="243729" cy="19311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63290BB7-BCF5-B27A-D60F-C1ACC0A65A6F}"/>
              </a:ext>
            </a:extLst>
          </p:cNvPr>
          <p:cNvSpPr/>
          <p:nvPr/>
        </p:nvSpPr>
        <p:spPr>
          <a:xfrm>
            <a:off x="6248395" y="5336988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5F15CAFC-61AE-62E3-5D72-22A52EAAA363}"/>
              </a:ext>
            </a:extLst>
          </p:cNvPr>
          <p:cNvSpPr/>
          <p:nvPr/>
        </p:nvSpPr>
        <p:spPr>
          <a:xfrm>
            <a:off x="9204764" y="3571047"/>
            <a:ext cx="247673" cy="198640"/>
          </a:xfrm>
          <a:prstGeom prst="ellipse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AE5A4A16-54A0-9009-92A0-9B4B4E4399D6}"/>
              </a:ext>
            </a:extLst>
          </p:cNvPr>
          <p:cNvSpPr/>
          <p:nvPr/>
        </p:nvSpPr>
        <p:spPr>
          <a:xfrm>
            <a:off x="6611159" y="5382808"/>
            <a:ext cx="258998" cy="1683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1D0D1C98-8C8A-F1A0-2571-F00BE1A970F8}"/>
              </a:ext>
            </a:extLst>
          </p:cNvPr>
          <p:cNvSpPr/>
          <p:nvPr/>
        </p:nvSpPr>
        <p:spPr>
          <a:xfrm>
            <a:off x="8439437" y="6193748"/>
            <a:ext cx="258998" cy="1683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2A7BC3F9-20BE-F844-0456-622FA9F21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327732"/>
              </p:ext>
            </p:extLst>
          </p:nvPr>
        </p:nvGraphicFramePr>
        <p:xfrm>
          <a:off x="30023" y="786792"/>
          <a:ext cx="4566994" cy="604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610401" imgH="15601834" progId="Excel.Sheet.12">
                  <p:link updateAutomatic="1"/>
                </p:oleObj>
              </mc:Choice>
              <mc:Fallback>
                <p:oleObj name="Worksheet" r:id="rId4" imgW="6610401" imgH="1560183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023" y="786792"/>
                        <a:ext cx="4566994" cy="6048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8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10466"/>
            <a:ext cx="12192000" cy="1648270"/>
          </a:xfrm>
        </p:spPr>
        <p:txBody>
          <a:bodyPr>
            <a:normAutofit fontScale="90000"/>
          </a:bodyPr>
          <a:lstStyle/>
          <a:p>
            <a:pPr algn="ctr"/>
            <a:r>
              <a:rPr lang="es-PE" b="1" dirty="0"/>
              <a:t>GRACIAS POR SUS ATENCIÓN</a:t>
            </a:r>
            <a:br>
              <a:rPr lang="es-PE" b="1" dirty="0"/>
            </a:br>
            <a:r>
              <a:rPr lang="es-PE" b="1" dirty="0">
                <a:hlinkClick r:id="rId2"/>
              </a:rPr>
              <a:t>epiloreto@dge.gob.pe</a:t>
            </a:r>
            <a:br>
              <a:rPr lang="es-PE" b="1" dirty="0"/>
            </a:b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625306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21"/>
          <p:cNvSpPr txBox="1">
            <a:spLocks noChangeArrowheads="1"/>
          </p:cNvSpPr>
          <p:nvPr/>
        </p:nvSpPr>
        <p:spPr bwMode="auto">
          <a:xfrm>
            <a:off x="1524003" y="2240282"/>
            <a:ext cx="900113" cy="2446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90" name="389 Rectángulo"/>
          <p:cNvSpPr/>
          <p:nvPr/>
        </p:nvSpPr>
        <p:spPr>
          <a:xfrm>
            <a:off x="-1" y="1656543"/>
            <a:ext cx="12191999" cy="4524315"/>
          </a:xfrm>
          <a:prstGeom prst="rect">
            <a:avLst/>
          </a:prstGeom>
          <a:solidFill>
            <a:srgbClr val="65E2FB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>
                <a:ln w="11430"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SALA DE CONTINGENCIA DE DENGUE, PROVINCIA</a:t>
            </a:r>
            <a:r>
              <a:rPr lang="es-PE" sz="7200" b="1" dirty="0">
                <a:latin typeface="Arial" panose="020B0604020202020204" pitchFamily="34" charset="0"/>
                <a:cs typeface="Arial" panose="020B0604020202020204" pitchFamily="34" charset="0"/>
              </a:rPr>
              <a:t>  ALTO AMAZONAS, REGIÓN LORETO, 2025*</a:t>
            </a:r>
            <a:endParaRPr lang="es-ES" sz="7200" b="1" spc="50" dirty="0">
              <a:ln w="11430">
                <a:solidFill>
                  <a:srgbClr val="00206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4ABDB3-D2FC-4342-F735-A82C1894A47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munialtoamazonas (@munialtoamazona) / X">
            <a:extLst>
              <a:ext uri="{FF2B5EF4-FFF2-40B4-BE49-F238E27FC236}">
                <a16:creationId xmlns:a16="http://schemas.microsoft.com/office/drawing/2014/main" id="{3D8144A0-4E0A-2627-DD7E-CD81A350D5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969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"/>
    </mc:Choice>
    <mc:Fallback xmlns="">
      <p:transition spd="slow" advTm="191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0F9BED3-C4C3-D9E4-8DA0-4598AF1ECDBA}"/>
              </a:ext>
            </a:extLst>
          </p:cNvPr>
          <p:cNvSpPr txBox="1"/>
          <p:nvPr/>
        </p:nvSpPr>
        <p:spPr>
          <a:xfrm>
            <a:off x="0" y="967329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TIPO DE DIAGNÓSTICO, PROVINCIA ALTO AMAZONAS, REGIÓN LORETO, 2014 - 2025 *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9624C2-2903-C9C7-17B0-EC4857961C92}"/>
              </a:ext>
            </a:extLst>
          </p:cNvPr>
          <p:cNvSpPr txBox="1"/>
          <p:nvPr/>
        </p:nvSpPr>
        <p:spPr>
          <a:xfrm>
            <a:off x="5352" y="6826745"/>
            <a:ext cx="1218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23.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A892AD-A1EC-6CBC-B424-7F13F89D1DC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5BD18ACC-FFF7-E23B-36E7-E77C4FA651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BFB16EA-B2E7-2A76-CFB0-CE7187C9B4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69" y="1934657"/>
          <a:ext cx="12159262" cy="489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839083" imgH="5867413" progId="Excel.Sheet.12">
                  <p:link updateAutomatic="1"/>
                </p:oleObj>
              </mc:Choice>
              <mc:Fallback>
                <p:oleObj name="Worksheet" r:id="rId4" imgW="9839083" imgH="5867413" progId="Excel.Sheet.12">
                  <p:link updateAutomatic="1"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ABFB16EA-B2E7-2A76-CFB0-CE7187C9B4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9" y="1934657"/>
                        <a:ext cx="12159262" cy="4892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3365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352" y="0"/>
            <a:ext cx="12192000" cy="892552"/>
          </a:xfrm>
          <a:prstGeom prst="rect">
            <a:avLst/>
          </a:prstGeom>
          <a:solidFill>
            <a:srgbClr val="5DD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CANAL ENDÉMICO DE CASOS DE DENGUE POR INICIO DE SÍNTOMAS, RED DE SALUD  ALTO AMAZONAS, GERESA LORETO, 2024-2025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52" y="6826745"/>
            <a:ext cx="1218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23.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097A20-50E2-D021-4B0E-E20B69FD9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720"/>
            <a:ext cx="12186648" cy="49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"/>
    </mc:Choice>
    <mc:Fallback xmlns="">
      <p:transition spd="slow" advTm="86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12932" y="6791350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23.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-1" y="953216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CASOS DE DENGUE, PROVINCIA  ALTO AMAZONAS, REGIÓN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LORETO, 2022 - 2025 *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361E3D-7F62-ED0B-2A10-51253514A09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munialtoamazonas (@munialtoamazona) / X">
            <a:extLst>
              <a:ext uri="{FF2B5EF4-FFF2-40B4-BE49-F238E27FC236}">
                <a16:creationId xmlns:a16="http://schemas.microsoft.com/office/drawing/2014/main" id="{FE424927-0139-7F87-3997-B10BD680D97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19362027-38F4-F927-B623-996674D1FD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68" y="1929384"/>
          <a:ext cx="12146331" cy="446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067770" imgH="4648264" progId="Excel.Sheet.12">
                  <p:link updateAutomatic="1"/>
                </p:oleObj>
              </mc:Choice>
              <mc:Fallback>
                <p:oleObj name="Worksheet" r:id="rId5" imgW="10067770" imgH="4648264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19362027-38F4-F927-B623-996674D1F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68" y="1929384"/>
                        <a:ext cx="12146331" cy="4463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47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4" y="6795109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23.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-3" y="983129"/>
            <a:ext cx="12192001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BROTE  DE DENGUE SEGÚN FORMAS CLÍNICAS, PROVINCIA ALTO AMAZONAS, REGIÓN LORETO, 2024 - 2025 *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38150C-5B6C-EC7C-8B10-1E1DB4F28F0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986D22E6-4281-BFA6-0194-87341E92AD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4D94191-8886-46DC-B1C6-E73DC9A52F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546465"/>
              </p:ext>
            </p:extLst>
          </p:nvPr>
        </p:nvGraphicFramePr>
        <p:xfrm>
          <a:off x="16368" y="2006762"/>
          <a:ext cx="12159259" cy="470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858397" imgH="5419789" progId="Excel.Sheet.12">
                  <p:link updateAutomatic="1"/>
                </p:oleObj>
              </mc:Choice>
              <mc:Fallback>
                <p:oleObj name="Worksheet" r:id="rId4" imgW="11858397" imgH="5419789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44D94191-8886-46DC-B1C6-E73DC9A52F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8" y="2006762"/>
                        <a:ext cx="12159259" cy="4704756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7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368" y="6785402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23.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8182" y="960482"/>
            <a:ext cx="12192001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DISTRITOS SEGÚN FORMAS CLÍNICAS Y TIPO DE DIAGNÓSTICO, PROVINCIA ALTO AMAZONAS, REGIÓN LORETO,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2024 - 2025 ( S.E. 01 - 23.) *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6D3BFC-8451-C243-D166-2DCB1BB92B9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munialtoamazonas (@munialtoamazona) / X">
            <a:extLst>
              <a:ext uri="{FF2B5EF4-FFF2-40B4-BE49-F238E27FC236}">
                <a16:creationId xmlns:a16="http://schemas.microsoft.com/office/drawing/2014/main" id="{5F2C6453-F802-6C2B-2783-67F7194305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FA095F22-C3A2-A23A-4895-9CA893ED9C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88" y="2492375"/>
          <a:ext cx="12087225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506171" imgH="1819339" progId="Excel.Sheet.12">
                  <p:link updateAutomatic="1"/>
                </p:oleObj>
              </mc:Choice>
              <mc:Fallback>
                <p:oleObj name="Worksheet" r:id="rId5" imgW="11506171" imgH="1819339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FA095F22-C3A2-A23A-4895-9CA893ED9C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388" y="2492375"/>
                        <a:ext cx="12087225" cy="199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83EC215E-E6FD-7453-EC54-B2A7FAE58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3" y="4608513"/>
          <a:ext cx="12085637" cy="203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1506171" imgH="1828723" progId="Excel.Sheet.12">
                  <p:link updateAutomatic="1"/>
                </p:oleObj>
              </mc:Choice>
              <mc:Fallback>
                <p:oleObj name="Worksheet" r:id="rId7" imgW="11506171" imgH="1828723" progId="Excel.Sheet.12">
                  <p:link updateAutomatic="1"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83EC215E-E6FD-7453-EC54-B2A7FAE58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513" y="4608513"/>
                        <a:ext cx="12085637" cy="203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59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368" y="6785402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23.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8182" y="960482"/>
            <a:ext cx="12192001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DISTRITOS SEGÚN TIPO DE DIAGNÓSTICO,POR DISTRITOS DE LA PROVINCIA ALTO AMAZONAS, REGIÓN LORETO, 2025 ( S.E. 01 - 23.) *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6D3BFC-8451-C243-D166-2DCB1BB92B9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munialtoamazonas (@munialtoamazona) / X">
            <a:extLst>
              <a:ext uri="{FF2B5EF4-FFF2-40B4-BE49-F238E27FC236}">
                <a16:creationId xmlns:a16="http://schemas.microsoft.com/office/drawing/2014/main" id="{5F2C6453-F802-6C2B-2783-67F7194305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6419E11-A830-32AE-9366-27A32E0D3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359672"/>
              </p:ext>
            </p:extLst>
          </p:nvPr>
        </p:nvGraphicFramePr>
        <p:xfrm>
          <a:off x="16367" y="2658915"/>
          <a:ext cx="12159263" cy="3813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362514" imgH="1714384" progId="Excel.Sheet.12">
                  <p:link updateAutomatic="1"/>
                </p:oleObj>
              </mc:Choice>
              <mc:Fallback>
                <p:oleObj name="Worksheet" r:id="rId5" imgW="5362514" imgH="1714384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B6419E11-A830-32AE-9366-27A32E0D34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67" y="2658915"/>
                        <a:ext cx="12159263" cy="3813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68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12D1D9-18E3-4B08-8A72-A165AF341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2" t="14918" r="3416" b="14070"/>
          <a:stretch/>
        </p:blipFill>
        <p:spPr>
          <a:xfrm>
            <a:off x="194332" y="1232646"/>
            <a:ext cx="11649456" cy="54607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17B296-1979-A700-73BC-53F615044D56}"/>
              </a:ext>
            </a:extLst>
          </p:cNvPr>
          <p:cNvSpPr txBox="1"/>
          <p:nvPr/>
        </p:nvSpPr>
        <p:spPr>
          <a:xfrm>
            <a:off x="31066" y="6478988"/>
            <a:ext cx="118744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9FC864-1FC7-3527-1569-B0EC518FFF97}"/>
              </a:ext>
            </a:extLst>
          </p:cNvPr>
          <p:cNvSpPr txBox="1"/>
          <p:nvPr/>
        </p:nvSpPr>
        <p:spPr>
          <a:xfrm>
            <a:off x="-1" y="1"/>
            <a:ext cx="12192000" cy="123264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70" b="1" dirty="0">
                <a:latin typeface="Arial" panose="020B0604020202020204" pitchFamily="34" charset="0"/>
                <a:cs typeface="Arial" panose="020B0604020202020204" pitchFamily="34" charset="0"/>
              </a:rPr>
              <a:t>CONGLOMERADO DE CASOS POR DENGUE, CIUDAD  YURIMAGUAS, DISTRITO  YURIMAGUAS, RED DE SALUD  ALTO  AMAZONAS, GERESA LORETO, 2025 *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99B5F4B-296D-E1F8-1743-EAEC19870E91}"/>
              </a:ext>
            </a:extLst>
          </p:cNvPr>
          <p:cNvSpPr/>
          <p:nvPr/>
        </p:nvSpPr>
        <p:spPr>
          <a:xfrm>
            <a:off x="6019060" y="1232646"/>
            <a:ext cx="6172939" cy="396903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SEMANAS EPIDEMIOLÓGICAS DEL 20-23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81CD8AB-13B8-C7D5-7B7E-132B5E3B8F5F}"/>
              </a:ext>
            </a:extLst>
          </p:cNvPr>
          <p:cNvSpPr/>
          <p:nvPr/>
        </p:nvSpPr>
        <p:spPr>
          <a:xfrm rot="20864460">
            <a:off x="3197822" y="3233500"/>
            <a:ext cx="2801191" cy="14199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E7368E5-0BEA-4305-9765-A43C34EF3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35" t="77252" r="10565" b="15606"/>
          <a:stretch/>
        </p:blipFill>
        <p:spPr>
          <a:xfrm>
            <a:off x="9105529" y="5589194"/>
            <a:ext cx="2468879" cy="998036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FD34D39C-941C-49A8-94C7-73F44066CB9F}"/>
              </a:ext>
            </a:extLst>
          </p:cNvPr>
          <p:cNvSpPr/>
          <p:nvPr/>
        </p:nvSpPr>
        <p:spPr>
          <a:xfrm>
            <a:off x="2947318" y="1598974"/>
            <a:ext cx="2617407" cy="14016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D5FFEDE-06C3-FC34-3AAD-B915F49717D7}"/>
              </a:ext>
            </a:extLst>
          </p:cNvPr>
          <p:cNvSpPr/>
          <p:nvPr/>
        </p:nvSpPr>
        <p:spPr>
          <a:xfrm rot="20864460">
            <a:off x="8653184" y="2962925"/>
            <a:ext cx="2442963" cy="2029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96374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6FBA1ED4-1082-63DA-17CB-5CAB3A3EB5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532" y="2156920"/>
          <a:ext cx="12180163" cy="4501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163429" imgH="6067245" progId="Excel.Sheet.12">
                  <p:link updateAutomatic="1"/>
                </p:oleObj>
              </mc:Choice>
              <mc:Fallback>
                <p:oleObj name="Worksheet" r:id="rId2" imgW="12163429" imgH="6067245" progId="Excel.Sheet.12">
                  <p:link updateAutomatic="1"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6FBA1ED4-1082-63DA-17CB-5CAB3A3EB5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532" y="2156920"/>
                        <a:ext cx="12180163" cy="4501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6368" y="665856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966229"/>
            <a:ext cx="12192000" cy="129266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SEMANAS EPIDEMIOLÓGICAS  SEGÚN SEMANA DE NOTIFICACIÓN, </a:t>
            </a:r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LORETO, 2024 - 2025 </a:t>
            </a:r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CA48AC-77D3-84A1-E879-58EB0989F07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57BB29B3-A4DC-0F47-C431-ADC886C0384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228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950601"/>
            <a:ext cx="12192000" cy="1338828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7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SEMANAS EPIDEMIOLÓGICAS  SEGÚN  INICIO DE SÍNTOMAS, PROVINCIA ALTO AMAZONAS, REGIÓN LORETO, </a:t>
            </a:r>
          </a:p>
          <a:p>
            <a:pPr algn="ctr"/>
            <a:r>
              <a:rPr lang="es-PE" sz="2700" b="1" dirty="0">
                <a:latin typeface="Arial" panose="020B0604020202020204" pitchFamily="34" charset="0"/>
                <a:cs typeface="Arial" panose="020B0604020202020204" pitchFamily="34" charset="0"/>
              </a:rPr>
              <a:t>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BD92E2-6947-2B7B-6D14-C388FED0275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B021CB89-A071-EE81-927A-BCE2950240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2D8583F-726C-6B78-732E-9DDAFF15F2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" y="2290763"/>
          <a:ext cx="12077700" cy="436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934628" imgH="5400675" progId="Excel.Sheet.12">
                  <p:link updateAutomatic="1"/>
                </p:oleObj>
              </mc:Choice>
              <mc:Fallback>
                <p:oleObj name="Worksheet" r:id="rId4" imgW="10934628" imgH="5400675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52D8583F-726C-6B78-732E-9DDAFF15F2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50" y="2290763"/>
                        <a:ext cx="12077700" cy="436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29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PROVINCIA ALTO AMAZONAS, REGIÓN LORETO, 2025 *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BCA3351-6A9B-7D32-B94E-38AE8A032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390047"/>
              </p:ext>
            </p:extLst>
          </p:nvPr>
        </p:nvGraphicFramePr>
        <p:xfrm>
          <a:off x="-16369" y="1984248"/>
          <a:ext cx="12192000" cy="484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4011315" imgH="4752872" progId="Excel.Sheet.12">
                  <p:link updateAutomatic="1"/>
                </p:oleObj>
              </mc:Choice>
              <mc:Fallback>
                <p:oleObj name="Worksheet" r:id="rId4" imgW="14011315" imgH="4752872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BCA3351-6A9B-7D32-B94E-38AE8A032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6369" y="1984248"/>
                        <a:ext cx="12192000" cy="4847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7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TENDENCIA DE INGRESOS HOSPITALARIOS POR DENGUE, PROVINCIA ALTO AMAZONAS, REGIÓN LORETO,2025 * ( S.E. 01 - 23.)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E6465C1-D311-42BA-AFCE-2310DADDEC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488292"/>
              </p:ext>
            </p:extLst>
          </p:nvPr>
        </p:nvGraphicFramePr>
        <p:xfrm>
          <a:off x="16368" y="1909763"/>
          <a:ext cx="12191999" cy="4838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125142" imgH="5353063" progId="Excel.Sheet.12">
                  <p:link updateAutomatic="1"/>
                </p:oleObj>
              </mc:Choice>
              <mc:Fallback>
                <p:oleObj name="Worksheet" r:id="rId4" imgW="11125142" imgH="5353063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5E6465C1-D311-42BA-AFCE-2310DADDE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8" y="1909763"/>
                        <a:ext cx="12191999" cy="4838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94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FEBRILES Y CASOS DE DENGUE</a:t>
            </a:r>
            <a:r>
              <a:rPr lang="es-P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POR SEMANAS, PROVINCIA ALTO AMAZONAS, REGIÓN LORETO, 2025 * ( S.E. 01 - 23.)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26C1172-B948-4200-B29C-2E7E506E7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508242"/>
              </p:ext>
            </p:extLst>
          </p:nvPr>
        </p:nvGraphicFramePr>
        <p:xfrm>
          <a:off x="16368" y="1911459"/>
          <a:ext cx="12159263" cy="492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391654" imgH="5353063" progId="Excel.Sheet.12">
                  <p:link updateAutomatic="1"/>
                </p:oleObj>
              </mc:Choice>
              <mc:Fallback>
                <p:oleObj name="Worksheet" r:id="rId4" imgW="11391654" imgH="5353063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26C1172-B948-4200-B29C-2E7E506E7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8" y="1911459"/>
                        <a:ext cx="12159263" cy="4920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27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83DC8B35-3BCC-99A3-6315-A618AAE05CD6}"/>
              </a:ext>
            </a:extLst>
          </p:cNvPr>
          <p:cNvGrpSpPr/>
          <p:nvPr/>
        </p:nvGrpSpPr>
        <p:grpSpPr>
          <a:xfrm>
            <a:off x="16368" y="1061829"/>
            <a:ext cx="5385810" cy="5631579"/>
            <a:chOff x="2640106" y="929658"/>
            <a:chExt cx="6911788" cy="583129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6EF14FA-95D2-B6AE-BE26-54CBFA3A7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04" t="4425" r="2653" b="2786"/>
            <a:stretch/>
          </p:blipFill>
          <p:spPr>
            <a:xfrm>
              <a:off x="2640106" y="929658"/>
              <a:ext cx="6911788" cy="583129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6B736B52-6224-A990-D3E9-8A3D1581CA1D}"/>
                </a:ext>
              </a:extLst>
            </p:cNvPr>
            <p:cNvSpPr/>
            <p:nvPr/>
          </p:nvSpPr>
          <p:spPr>
            <a:xfrm>
              <a:off x="5307105" y="5637725"/>
              <a:ext cx="1439274" cy="5438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1271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 12.40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EC2D7A7-D443-A0F7-5009-8C5A14908AC5}"/>
                </a:ext>
              </a:extLst>
            </p:cNvPr>
            <p:cNvSpPr/>
            <p:nvPr/>
          </p:nvSpPr>
          <p:spPr>
            <a:xfrm>
              <a:off x="6493795" y="3379791"/>
              <a:ext cx="1593670" cy="4981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167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11.05</a:t>
              </a:r>
            </a:p>
            <a:p>
              <a:pPr algn="ctr"/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6FFB7E30-357A-946A-3925-8B3EEF39F94F}"/>
                </a:ext>
              </a:extLst>
            </p:cNvPr>
            <p:cNvSpPr/>
            <p:nvPr/>
          </p:nvSpPr>
          <p:spPr>
            <a:xfrm>
              <a:off x="5200965" y="4223749"/>
              <a:ext cx="1439274" cy="54387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35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5.07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FC54BADD-CDCE-105F-ACE6-D764938DAD61}"/>
                </a:ext>
              </a:extLst>
            </p:cNvPr>
            <p:cNvSpPr/>
            <p:nvPr/>
          </p:nvSpPr>
          <p:spPr>
            <a:xfrm>
              <a:off x="3761690" y="5464161"/>
              <a:ext cx="1439274" cy="5438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18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0.70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AD166F4-2790-10F4-383B-56E1F86BFF4D}"/>
                </a:ext>
              </a:extLst>
            </p:cNvPr>
            <p:cNvSpPr/>
            <p:nvPr/>
          </p:nvSpPr>
          <p:spPr>
            <a:xfrm>
              <a:off x="7819627" y="5067707"/>
              <a:ext cx="1210723" cy="54387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32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5.94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FEE9816-C916-9292-EA18-006901B54C53}"/>
                </a:ext>
              </a:extLst>
            </p:cNvPr>
            <p:cNvSpPr/>
            <p:nvPr/>
          </p:nvSpPr>
          <p:spPr>
            <a:xfrm>
              <a:off x="6771534" y="6008040"/>
              <a:ext cx="1315931" cy="54387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37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5.24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0" y="0"/>
            <a:ext cx="5402178" cy="1061829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DENGUE, RED DE SALUD ALTO AMAZONAS, GERESA</a:t>
            </a:r>
          </a:p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LORETO, 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368" y="6785402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23.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5618747" y="0"/>
            <a:ext cx="6573253" cy="1107996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30" b="1" dirty="0">
                <a:latin typeface="Arial" panose="020B0604020202020204" pitchFamily="34" charset="0"/>
                <a:cs typeface="Arial" panose="020B0604020202020204" pitchFamily="34" charset="0"/>
              </a:rPr>
              <a:t>DENGUE  POR DISTRITOS , RED DE SALUD </a:t>
            </a:r>
          </a:p>
          <a:p>
            <a:pPr algn="ctr"/>
            <a:r>
              <a:rPr lang="es-PE" sz="2130" b="1" dirty="0">
                <a:latin typeface="Arial" panose="020B0604020202020204" pitchFamily="34" charset="0"/>
                <a:cs typeface="Arial" panose="020B0604020202020204" pitchFamily="34" charset="0"/>
              </a:rPr>
              <a:t> ALTO AMAZONAS, GERESA </a:t>
            </a:r>
          </a:p>
          <a:p>
            <a:pPr algn="ctr"/>
            <a:r>
              <a:rPr lang="es-PE" sz="2130" b="1" dirty="0">
                <a:latin typeface="Arial" panose="020B0604020202020204" pitchFamily="34" charset="0"/>
                <a:cs typeface="Arial" panose="020B0604020202020204" pitchFamily="34" charset="0"/>
              </a:rPr>
              <a:t>LORETO, 2018 - 2025 *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F57F144-7BFB-A6FA-764B-2E0ACC98B8CE}"/>
              </a:ext>
            </a:extLst>
          </p:cNvPr>
          <p:cNvSpPr/>
          <p:nvPr/>
        </p:nvSpPr>
        <p:spPr>
          <a:xfrm>
            <a:off x="6096000" y="4364782"/>
            <a:ext cx="3480619" cy="1183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DDE18F7-DFB7-3DDF-4D6E-DA4AE2587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269732"/>
              </p:ext>
            </p:extLst>
          </p:nvPr>
        </p:nvGraphicFramePr>
        <p:xfrm>
          <a:off x="5706011" y="2631826"/>
          <a:ext cx="6469621" cy="187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715201" imgH="1628891" progId="Excel.Sheet.12">
                  <p:link updateAutomatic="1"/>
                </p:oleObj>
              </mc:Choice>
              <mc:Fallback>
                <p:oleObj name="Worksheet" r:id="rId3" imgW="6715201" imgH="162889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06011" y="2631826"/>
                        <a:ext cx="6469621" cy="187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9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596E36-3AD9-B9EE-F220-C75DB919C576}"/>
              </a:ext>
            </a:extLst>
          </p:cNvPr>
          <p:cNvSpPr txBox="1"/>
          <p:nvPr/>
        </p:nvSpPr>
        <p:spPr>
          <a:xfrm>
            <a:off x="0" y="987455"/>
            <a:ext cx="12192000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ZONAS, CIUDAD YURIMAGUAS, DISTRITO  YURIMAGUAS, PROVINCIA ALTO AMAZONAS, REGIÓN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LORETO, 2025 *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E17FBF-C12D-7696-D787-BA26DD818D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ED1EBF70-5647-0189-EB99-3E5A68C52E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FB81C09-EB89-49FA-B832-535B640BA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7" y="2530892"/>
            <a:ext cx="12159263" cy="42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352" y="0"/>
            <a:ext cx="12192000" cy="892552"/>
          </a:xfrm>
          <a:prstGeom prst="rect">
            <a:avLst/>
          </a:prstGeom>
          <a:solidFill>
            <a:srgbClr val="5DD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CANAL ENDÉMICO DE CASOS DE DENGUE POR INICIO DE SÍNTOMAS, RED DE SALUD  ALTO AMAZONAS, GERESA LORETO, 2024-2025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52" y="6826745"/>
            <a:ext cx="1218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23.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3678A1-DCE7-482D-81E2-DDA7A2E9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5679610"/>
            <a:ext cx="11439144" cy="6287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709401-EFEF-4EAA-B626-A720083F6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2" y="892552"/>
            <a:ext cx="12192000" cy="472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"/>
    </mc:Choice>
    <mc:Fallback xmlns="">
      <p:transition spd="slow" advTm="862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8563" y="983974"/>
            <a:ext cx="6095999" cy="110799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ETAPAS DE VIDA, PROVINCIA ALTO AMAZONAS, REGIÓN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6" name="CuadroTexto 2"/>
          <p:cNvSpPr txBox="1"/>
          <p:nvPr/>
        </p:nvSpPr>
        <p:spPr>
          <a:xfrm>
            <a:off x="6200776" y="983973"/>
            <a:ext cx="5991224" cy="110799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SEXO Y GRUPOS DE EDAD, PROVINCIA ALTO AMAZONAS, REGIÓN LORETO, 2025 *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37D2D9-8317-F56C-1372-25176BC3C48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munialtoamazonas (@munialtoamazona) / X">
            <a:extLst>
              <a:ext uri="{FF2B5EF4-FFF2-40B4-BE49-F238E27FC236}">
                <a16:creationId xmlns:a16="http://schemas.microsoft.com/office/drawing/2014/main" id="{E35631DF-6659-81F8-78DE-E1765789BCB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49B79E7C-AD54-CE23-CFDB-C9062AF047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99" y="4403654"/>
          <a:ext cx="6082201" cy="2216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857598" imgH="2105012" progId="Excel.Sheet.12">
                  <p:link updateAutomatic="1"/>
                </p:oleObj>
              </mc:Choice>
              <mc:Fallback>
                <p:oleObj name="Worksheet" r:id="rId4" imgW="4857598" imgH="2105012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49B79E7C-AD54-CE23-CFDB-C9062AF047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99" y="4403654"/>
                        <a:ext cx="6082201" cy="2216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BCAEA963-496C-C6A7-769B-160C1F1C0C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99" y="2091968"/>
          <a:ext cx="6105526" cy="2251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8972572" imgH="2971761" progId="Excel.Sheet.12">
                  <p:link updateAutomatic="1"/>
                </p:oleObj>
              </mc:Choice>
              <mc:Fallback>
                <p:oleObj name="Worksheet" r:id="rId6" imgW="8972572" imgH="2971761" progId="Excel.Sheet.12">
                  <p:link updateAutomatic="1"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BCAEA963-496C-C6A7-769B-160C1F1C0C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799" y="2091968"/>
                        <a:ext cx="6105526" cy="2251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05F676E8-06D0-5E23-EBFF-8E72E68D1B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775" y="2139950"/>
          <a:ext cx="5949950" cy="446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9401142" imgH="6172200" progId="Excel.Sheet.12">
                  <p:link updateAutomatic="1"/>
                </p:oleObj>
              </mc:Choice>
              <mc:Fallback>
                <p:oleObj name="Worksheet" r:id="rId8" imgW="9401142" imgH="6172200" progId="Excel.Sheet.12">
                  <p:link updateAutomatic="1"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05F676E8-06D0-5E23-EBFF-8E72E68D1B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00775" y="2139950"/>
                        <a:ext cx="5949950" cy="4462463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76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596E36-3AD9-B9EE-F220-C75DB919C576}"/>
              </a:ext>
            </a:extLst>
          </p:cNvPr>
          <p:cNvSpPr txBox="1"/>
          <p:nvPr/>
        </p:nvSpPr>
        <p:spPr>
          <a:xfrm>
            <a:off x="0" y="987455"/>
            <a:ext cx="12192000" cy="84638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5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CON COMORBILIDAD, PROVINCIA ALTO AMAZONAS, REGIÓN LORETO, 2025</a:t>
            </a:r>
            <a:endParaRPr lang="es-PE" sz="2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E17FBF-C12D-7696-D787-BA26DD818D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ED1EBF70-5647-0189-EB99-3E5A68C52E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4537B16-955B-485B-B086-1655327826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638" y="1844028"/>
          <a:ext cx="12149137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686626" imgH="5105271" progId="Excel.Sheet.12">
                  <p:link updateAutomatic="1"/>
                </p:oleObj>
              </mc:Choice>
              <mc:Fallback>
                <p:oleObj name="Worksheet" r:id="rId4" imgW="8686626" imgH="5105271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84537B16-955B-485B-B086-1655327826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38" y="1844028"/>
                        <a:ext cx="12149137" cy="474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69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69064"/>
            <a:ext cx="12191999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PORCENTAJE DE CASOS CONFIRMADOS SEGÚN PRUEBAS DE LABORATORIO, PROVINCIA ALTO AMAZONAS,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REGIÓN LORETO, 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AB45AC-649E-C1BA-C60A-A0664353A5A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326DD8F3-A8CE-A14F-CABF-748B260EB7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8C5CF90-D7BD-2F84-E645-A2C614CC5D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1279" y="2526141"/>
          <a:ext cx="6958583" cy="3803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457483" imgH="2866806" progId="Excel.Sheet.12">
                  <p:link updateAutomatic="1"/>
                </p:oleObj>
              </mc:Choice>
              <mc:Fallback>
                <p:oleObj name="Worksheet" r:id="rId4" imgW="4457483" imgH="286680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78C5CF90-D7BD-2F84-E645-A2C614CC5D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51279" y="2526141"/>
                        <a:ext cx="6958583" cy="3803904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85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993913"/>
            <a:ext cx="6095999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BALSAPUERTO, PROVINCIA ALTO AMAZONAS, REGIÓN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6190734" y="987426"/>
            <a:ext cx="6001265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JEBEROS, </a:t>
            </a: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LORETO, </a:t>
            </a:r>
          </a:p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2024 - 2025 *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063D7EA-161B-0696-9450-078F12ED0E9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munialtoamazonas (@munialtoamazona) / X">
            <a:extLst>
              <a:ext uri="{FF2B5EF4-FFF2-40B4-BE49-F238E27FC236}">
                <a16:creationId xmlns:a16="http://schemas.microsoft.com/office/drawing/2014/main" id="{EAB46FC5-E853-7E9E-0D75-CF24F58D6D9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93C0893-5D2A-9545-FD24-3F1A006A4E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84455"/>
              </p:ext>
            </p:extLst>
          </p:nvPr>
        </p:nvGraphicFramePr>
        <p:xfrm>
          <a:off x="-9143" y="2372421"/>
          <a:ext cx="6105144" cy="4248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791541" imgH="4486314" progId="Excel.Sheet.12">
                  <p:link updateAutomatic="1"/>
                </p:oleObj>
              </mc:Choice>
              <mc:Fallback>
                <p:oleObj name="Worksheet" r:id="rId5" imgW="9791541" imgH="4486314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393C0893-5D2A-9545-FD24-3F1A006A4E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9143" y="2372421"/>
                        <a:ext cx="6105144" cy="4248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A1F05BDB-C076-019B-A7CF-9A31016709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417032"/>
              </p:ext>
            </p:extLst>
          </p:nvPr>
        </p:nvGraphicFramePr>
        <p:xfrm>
          <a:off x="6191250" y="2372421"/>
          <a:ext cx="6000750" cy="424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9791541" imgH="4486314" progId="Excel.Sheet.12">
                  <p:link updateAutomatic="1"/>
                </p:oleObj>
              </mc:Choice>
              <mc:Fallback>
                <p:oleObj name="Worksheet" r:id="rId7" imgW="9791541" imgH="4486314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A1F05BDB-C076-019B-A7CF-9A31016709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91250" y="2372421"/>
                        <a:ext cx="6000750" cy="424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6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6565" y="992840"/>
            <a:ext cx="6096000" cy="1323439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LAGUNAS, PROVINCIA ALTO AMAZONAS, REGIÓN LORETO, 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2024 - 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6203090" y="992840"/>
            <a:ext cx="5988908" cy="1323439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SANTA CRUZ, PROVINCIA ALTO AMAZONAS, REGIÓN LORETO,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 2024- 2025 *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497532C-0447-2D31-FBA5-57398241A96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munialtoamazonas (@munialtoamazona) / X">
            <a:extLst>
              <a:ext uri="{FF2B5EF4-FFF2-40B4-BE49-F238E27FC236}">
                <a16:creationId xmlns:a16="http://schemas.microsoft.com/office/drawing/2014/main" id="{419DE2AC-AF49-7D31-41EB-DD6B006ECE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051A010-BB95-0178-DEA1-52A4EC8F55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5875" y="2316163"/>
          <a:ext cx="6113463" cy="429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268115" imgH="6019633" progId="Excel.Sheet.12">
                  <p:link updateAutomatic="1"/>
                </p:oleObj>
              </mc:Choice>
              <mc:Fallback>
                <p:oleObj name="Worksheet" r:id="rId4" imgW="11268115" imgH="6019633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F051A010-BB95-0178-DEA1-52A4EC8F55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5875" y="2316163"/>
                        <a:ext cx="6113463" cy="429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73C535D8-F8D3-E77A-D402-3684A405C5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2363" y="2320925"/>
          <a:ext cx="5989637" cy="424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8401028" imgH="4486314" progId="Excel.Sheet.12">
                  <p:link updateAutomatic="1"/>
                </p:oleObj>
              </mc:Choice>
              <mc:Fallback>
                <p:oleObj name="Worksheet" r:id="rId6" imgW="8401028" imgH="4486314" progId="Excel.Sheet.12">
                  <p:link updateAutomatic="1"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73C535D8-F8D3-E77A-D402-3684A405C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02363" y="2320925"/>
                        <a:ext cx="5989637" cy="424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93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666805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999748"/>
            <a:ext cx="5089970" cy="12464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TNT. CÉSAR LÓPEZ ROJAS, </a:t>
            </a:r>
            <a:r>
              <a:rPr lang="es-PE" sz="18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LORETO,</a:t>
            </a: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 2024 - 2025 * 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5198299" y="999748"/>
            <a:ext cx="6993699" cy="1131079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27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YURIMAGUAS, PROVINCIA ALTO AMAZONAS, REGIÓN LORETO, 2024 - 2025 *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A7DBEF-ED8C-EA19-8B21-C8670DE482C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CC598012-AD3B-9EDD-95E9-D3ADD53D5CA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F60DD4A4-A036-7CEA-3C5F-F22820B91A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75" y="2271713"/>
          <a:ext cx="5073650" cy="427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791541" imgH="4486314" progId="Excel.Sheet.12">
                  <p:link updateAutomatic="1"/>
                </p:oleObj>
              </mc:Choice>
              <mc:Fallback>
                <p:oleObj name="Worksheet" r:id="rId4" imgW="9791541" imgH="4486314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F60DD4A4-A036-7CEA-3C5F-F22820B91A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" y="2271713"/>
                        <a:ext cx="5073650" cy="427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1EDB9FD-091C-7C9B-4814-EEF95AE66B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27014" y="2246243"/>
          <a:ext cx="6948617" cy="4353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1810855" imgH="4819599" progId="Excel.Sheet.12">
                  <p:link updateAutomatic="1"/>
                </p:oleObj>
              </mc:Choice>
              <mc:Fallback>
                <p:oleObj name="Worksheet" r:id="rId6" imgW="11810855" imgH="4819599" progId="Excel.Sheet.12">
                  <p:link updateAutomatic="1"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51EDB9FD-091C-7C9B-4814-EEF95AE66B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27014" y="2246243"/>
                        <a:ext cx="6948617" cy="4353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2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74285"/>
            <a:ext cx="12192000" cy="861774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5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CIUDAD DE YURIMAGUAS, PROVINCIA ALTO AMAZONAS, REGIÓN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9896B4-98CE-9575-DE98-04BEEAE0655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09C4B51B-198E-48DF-F4A3-0C7AA16CE6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5431B2A-34C8-A5C1-8FA3-201C23EC95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00" y="1857375"/>
          <a:ext cx="12162931" cy="479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001142" imgH="5010047" progId="Excel.Sheet.12">
                  <p:link updateAutomatic="1"/>
                </p:oleObj>
              </mc:Choice>
              <mc:Fallback>
                <p:oleObj name="Worksheet" r:id="rId4" imgW="10001142" imgH="5010047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F5431B2A-34C8-A5C1-8FA3-201C23EC95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00" y="1857375"/>
                        <a:ext cx="12162931" cy="4795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67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85542"/>
            <a:ext cx="12192000" cy="83099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DISTRITOS  Y LOCALIDADES CON PRESENCIA DEL VECTOR AEDES AEGYPTI</a:t>
            </a:r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, PROVINCIA ALTO AMAZONAS, REGIÓN LORETO, 1990 - 2025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OSA-Elaboración: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1899E91-3E21-FD51-67C7-2D002A5A0D6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1248C48F-4FE3-9D19-40D6-88573223D3B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CAC87E5-1A2A-654F-16BF-DAE85025B7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5" t="27552" r="42561" b="14201"/>
          <a:stretch/>
        </p:blipFill>
        <p:spPr>
          <a:xfrm>
            <a:off x="712177" y="1905143"/>
            <a:ext cx="10805746" cy="46978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36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" y="1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RED DE SALUD  ALTO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788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7256F33-1955-47B5-D1CF-CEE792EFF5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976961"/>
              </p:ext>
            </p:extLst>
          </p:nvPr>
        </p:nvGraphicFramePr>
        <p:xfrm>
          <a:off x="1" y="922827"/>
          <a:ext cx="12191999" cy="5660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516002" imgH="5696079" progId="Excel.Sheet.12">
                  <p:link updateAutomatic="1"/>
                </p:oleObj>
              </mc:Choice>
              <mc:Fallback>
                <p:oleObj name="Worksheet" r:id="rId2" imgW="12516002" imgH="569607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922827"/>
                        <a:ext cx="12191999" cy="5660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87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971175"/>
            <a:ext cx="12192000" cy="89255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ÍNDICE AÉDICO POR ZONAS, CIUDAD YURIMAGUAS, DISTRITO  YURIMAGUAS, PROVINCIA ALTO AMAZONAS, REGIÓN LORETO, 2025*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OSA-Elaboración: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4A66819-9509-1B62-1E01-B18E946D63E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B776C5E8-4A84-B0D1-07BD-5AC06F3CE8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F9B1838-9851-420E-9B9C-7CFC3847D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741" y="2166152"/>
            <a:ext cx="9614516" cy="43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77157"/>
            <a:ext cx="12192000" cy="923330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700" b="1" dirty="0">
                <a:latin typeface="Arial" panose="020B0604020202020204" pitchFamily="34" charset="0"/>
                <a:cs typeface="Arial" panose="020B0604020202020204" pitchFamily="34" charset="0"/>
              </a:rPr>
              <a:t>ACTIVIDADES DE CONTROL Y PREVENCIÓN, DISTRITO  YURIMAGUAS, PROVINCIA ALTO AMAZONAS, REGIÓN LORETO, 2025 *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3B40DC-E623-BE01-C5FC-DDB6EFB5AB2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munialtoamazonas (@munialtoamazona) / X">
            <a:extLst>
              <a:ext uri="{FF2B5EF4-FFF2-40B4-BE49-F238E27FC236}">
                <a16:creationId xmlns:a16="http://schemas.microsoft.com/office/drawing/2014/main" id="{BE5350C3-39BB-76C0-1BC7-5FF826F067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064BDFB-A999-5C58-0E39-C5E1EB97A401}"/>
              </a:ext>
            </a:extLst>
          </p:cNvPr>
          <p:cNvSpPr txBox="1"/>
          <p:nvPr/>
        </p:nvSpPr>
        <p:spPr>
          <a:xfrm>
            <a:off x="0" y="665508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0A122F5-A0E6-C55A-B721-3F2BB6608B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13" y="2341563"/>
          <a:ext cx="121285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068345" imgH="819137" progId="Excel.Sheet.12">
                  <p:link updateAutomatic="1"/>
                </p:oleObj>
              </mc:Choice>
              <mc:Fallback>
                <p:oleObj name="Worksheet" r:id="rId4" imgW="12068345" imgH="819137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0A122F5-A0E6-C55A-B721-3F2BB6608B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913" y="2341563"/>
                        <a:ext cx="121285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2278E73C-A096-908E-1A57-10B3661823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13" y="3856038"/>
          <a:ext cx="12128500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2068345" imgH="1952792" progId="Excel.Sheet.12">
                  <p:link updateAutomatic="1"/>
                </p:oleObj>
              </mc:Choice>
              <mc:Fallback>
                <p:oleObj name="Worksheet" r:id="rId6" imgW="12068345" imgH="1952792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2278E73C-A096-908E-1A57-10B366182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913" y="3856038"/>
                        <a:ext cx="12128500" cy="234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3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891214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IMÁGENES DE ACTIVIDADES PARA CONTROLAR EL BROTE DE DENGUE, PROVINCIA ALTO AMAZONAS, REGIÓN LORETO, 2025 *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8FF174C-5977-D486-727D-5256532F04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4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3BD0E5C-858E-F4CC-5C97-5BAC43E4C8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600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F26E47CC-B8E7-3D14-FB44-2FB13CDBA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752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D4AFEC-32AD-C915-0028-69015A3146A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CEB531EF-F21A-9C57-4095-332AF588BA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AA4609-1B70-BE4F-A8FE-2941C8571E13}"/>
              </a:ext>
            </a:extLst>
          </p:cNvPr>
          <p:cNvSpPr txBox="1"/>
          <p:nvPr/>
        </p:nvSpPr>
        <p:spPr>
          <a:xfrm>
            <a:off x="0" y="6775216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12FA2C-FAFE-41B5-9C56-2AE5CD2C9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49" y="1845321"/>
            <a:ext cx="3093054" cy="23715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E8339E-C7AB-436A-84F3-4062BB91E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605" y="1845321"/>
            <a:ext cx="3005588" cy="237150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80D477E-C990-47F4-B62C-2A6B5A4CE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193" y="1845321"/>
            <a:ext cx="3005588" cy="237150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70D89D7-2C91-4949-94F7-B35CA42E4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6781" y="1849311"/>
            <a:ext cx="3100026" cy="236751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519213B-F8CD-413D-8151-1F47D5315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216830"/>
            <a:ext cx="3100025" cy="236751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F5006CF-16A4-4BBD-B222-2C2D241236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3053" y="4216830"/>
            <a:ext cx="2998140" cy="23675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1DF20D8-BE44-4362-BE1C-CD85CB5FB6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6773" y="4210050"/>
            <a:ext cx="3020007" cy="236751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0FE0607-4182-4F6C-AEAD-60F2195A36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6780" y="4205741"/>
            <a:ext cx="3095219" cy="23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891214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IMÁGENES DE ACTIVIDADES PARA CONTROLAR EL BROTE DE DENGUE, PROVINCIA ALTO AMAZONAS, REGIÓN LORETO, 2025 *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8FF174C-5977-D486-727D-5256532F04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4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3BD0E5C-858E-F4CC-5C97-5BAC43E4C8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600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F26E47CC-B8E7-3D14-FB44-2FB13CDBA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752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D4AFEC-32AD-C915-0028-69015A3146A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CEB531EF-F21A-9C57-4095-332AF588BA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AA4609-1B70-BE4F-A8FE-2941C8571E13}"/>
              </a:ext>
            </a:extLst>
          </p:cNvPr>
          <p:cNvSpPr txBox="1"/>
          <p:nvPr/>
        </p:nvSpPr>
        <p:spPr>
          <a:xfrm>
            <a:off x="0" y="6775216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B28280-D5F6-4598-AE60-526F7B87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716" y="1830324"/>
            <a:ext cx="2924914" cy="23899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917BBD-4C03-4294-9C9C-951E2A213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990" y="1845321"/>
            <a:ext cx="3005568" cy="23899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25CDF6-46CA-478C-8861-A31EE83B4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980" y="1849418"/>
            <a:ext cx="3246158" cy="23858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DBA7DC-2E59-41CD-9B71-EC98AD1E8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504" y="4210034"/>
            <a:ext cx="3253634" cy="238587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1BB065E-8A76-4BD4-ACB1-202F5D18E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4442" y="4205936"/>
            <a:ext cx="2951188" cy="237497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4DB4296-FB0A-4219-AD93-C6C20F07A8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578" y="1845321"/>
            <a:ext cx="3005568" cy="238587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85BC8EB-45BD-4D19-953D-BD266402C4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200" y="4216519"/>
            <a:ext cx="3031726" cy="237939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E0F2640-43AD-49F7-9013-A095449FAC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68" y="4231199"/>
            <a:ext cx="2966254" cy="236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" y="1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RED DE SALUD  ALTO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788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23.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7538136-F259-515E-12BC-7132F63C3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068957"/>
              </p:ext>
            </p:extLst>
          </p:nvPr>
        </p:nvGraphicFramePr>
        <p:xfrm>
          <a:off x="1" y="1005840"/>
          <a:ext cx="12191999" cy="566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896570" imgH="3838511" progId="Excel.Sheet.12">
                  <p:link updateAutomatic="1"/>
                </p:oleObj>
              </mc:Choice>
              <mc:Fallback>
                <p:oleObj name="Worksheet" r:id="rId2" imgW="11896570" imgH="38385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1005840"/>
                        <a:ext cx="12191999" cy="5669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400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4417FA-B172-4085-82DB-CEC53BF1E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2" t="6857" r="3552" b="20381"/>
          <a:stretch/>
        </p:blipFill>
        <p:spPr>
          <a:xfrm>
            <a:off x="658368" y="1088011"/>
            <a:ext cx="10661904" cy="608533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17B296-1979-A700-73BC-53F615044D56}"/>
              </a:ext>
            </a:extLst>
          </p:cNvPr>
          <p:cNvSpPr txBox="1"/>
          <p:nvPr/>
        </p:nvSpPr>
        <p:spPr>
          <a:xfrm>
            <a:off x="31066" y="6478988"/>
            <a:ext cx="118744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23.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9FC864-1FC7-3527-1569-B0EC518FFF97}"/>
              </a:ext>
            </a:extLst>
          </p:cNvPr>
          <p:cNvSpPr txBox="1"/>
          <p:nvPr/>
        </p:nvSpPr>
        <p:spPr>
          <a:xfrm>
            <a:off x="-1" y="1"/>
            <a:ext cx="12192000" cy="123264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70" b="1" dirty="0">
                <a:latin typeface="Arial" panose="020B0604020202020204" pitchFamily="34" charset="0"/>
                <a:cs typeface="Arial" panose="020B0604020202020204" pitchFamily="34" charset="0"/>
              </a:rPr>
              <a:t>CONGLOMERADO DE CASOS POR DENGUE, CIUDAD  YURIMAGUAS, DISTRITO  YURIMAGUAS, RED DE SALUD  ALTO  AMAZONAS, GERESA LORETO, 2025 *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99B5F4B-296D-E1F8-1743-EAEC19870E91}"/>
              </a:ext>
            </a:extLst>
          </p:cNvPr>
          <p:cNvSpPr/>
          <p:nvPr/>
        </p:nvSpPr>
        <p:spPr>
          <a:xfrm>
            <a:off x="6019060" y="1232646"/>
            <a:ext cx="6172939" cy="396903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SEMANAS EPIDEMIOLÓGICAS DEL 20-23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81CD8AB-13B8-C7D5-7B7E-132B5E3B8F5F}"/>
              </a:ext>
            </a:extLst>
          </p:cNvPr>
          <p:cNvSpPr/>
          <p:nvPr/>
        </p:nvSpPr>
        <p:spPr>
          <a:xfrm rot="20864460">
            <a:off x="3403202" y="3096186"/>
            <a:ext cx="2779914" cy="1424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E7368E5-0BEA-4305-9765-A43C34EF3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35" t="77252" r="10565" b="15606"/>
          <a:stretch/>
        </p:blipFill>
        <p:spPr>
          <a:xfrm>
            <a:off x="8984203" y="5983958"/>
            <a:ext cx="2468879" cy="998036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FD34D39C-941C-49A8-94C7-73F44066CB9F}"/>
              </a:ext>
            </a:extLst>
          </p:cNvPr>
          <p:cNvSpPr/>
          <p:nvPr/>
        </p:nvSpPr>
        <p:spPr>
          <a:xfrm>
            <a:off x="3221696" y="1232646"/>
            <a:ext cx="2494625" cy="15846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8A77586-4070-06FA-AD18-1720376E1FB7}"/>
              </a:ext>
            </a:extLst>
          </p:cNvPr>
          <p:cNvSpPr/>
          <p:nvPr/>
        </p:nvSpPr>
        <p:spPr>
          <a:xfrm rot="19581336">
            <a:off x="8027489" y="2935371"/>
            <a:ext cx="2695741" cy="23809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937163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75088</TotalTime>
  <Words>3634</Words>
  <Application>Microsoft Office PowerPoint</Application>
  <PresentationFormat>Personalizado</PresentationFormat>
  <Paragraphs>472</Paragraphs>
  <Slides>73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Vínculos</vt:lpstr>
      </vt:variant>
      <vt:variant>
        <vt:i4>77</vt:i4>
      </vt:variant>
      <vt:variant>
        <vt:lpstr>Títulos de diapositiva</vt:lpstr>
      </vt:variant>
      <vt:variant>
        <vt:i4>73</vt:i4>
      </vt:variant>
    </vt:vector>
  </HeadingPairs>
  <TitlesOfParts>
    <vt:vector size="155" baseType="lpstr">
      <vt:lpstr>Arial</vt:lpstr>
      <vt:lpstr>Calibri</vt:lpstr>
      <vt:lpstr>Calibri Light</vt:lpstr>
      <vt:lpstr>Ebrima</vt:lpstr>
      <vt:lpstr>Tema de Office</vt:lpstr>
      <vt:lpstr>file:///\\192.168.1.8\archivos%20red\ARCHIVOS%20EPI\ANALISIS%20Y%20SALA%20SITUACIONAL\2025\SALA%20SITUACIONAL%20%202025\SALA%20DE%20SITUACION%20DE%20SALUD%20DINAMICA%202025\PRINCIPAL.xlsx!PERFIL%20VEA%202025!F24C58:F44C113</vt:lpstr>
      <vt:lpstr>file:///\\192.168.1.8\archivos%20red\ARCHIVOS%20EPI\ANALISIS%20Y%20SALA%20SITUACIONAL\2025\SALA%20SITUACIONAL%20%202025\SALA%20DE%20SITUACION%20DE%20SALUD%20DINAMICA%202025\PRINCIPAL.xlsx!PERFIL%20VIG%20ESP%202025!F2C1:F15C15</vt:lpstr>
      <vt:lpstr>file:///\\192.168.1.8\archivos%20red\ARCHIVOS%20EPI\ANALISIS%20Y%20SALA%20SITUACIONAL\2025\SALA%20SITUACIONAL%20%202025\SALA%20DE%20SITUACION%20DE%20SALUD%20DINAMICA%202025\PRINCIPAL.xlsx!DEN%20X%20SE%202024-2025!%5bPRINCIPAL.xlsx%5dDEN%20X%20SE%202024-2025%203%20Gráfico</vt:lpstr>
      <vt:lpstr>file:///\\192.168.1.8\archivos%20red\ARCHIVOS%20EPI\ANALISIS%20Y%20SALA%20SITUACIONAL\2025\SALA%20SITUACIONAL%20%202025\SALA%20DE%20SITUACION%20DE%20SALUD%20DINAMICA%202025\PRINCIPAL.xlsx!CUACRO%20X%20DIST%2014-2025!F6C6:F13C31</vt:lpstr>
      <vt:lpstr>file:///\\192.168.1.8\archivos%20red\ARCHIVOS%20EPI\ANALISIS%20Y%20SALA%20SITUACIONAL\2025\SALA%20SITUACIONAL%20%202025\SALA%20DE%20SITUACION%20DE%20SALUD%20DINAMICA%202025\PRINCIPAL.xlsx!LOCALIDADES%20DENGUE%202024!F8C63:F27C120</vt:lpstr>
      <vt:lpstr>file:///\\192.168.1.8\archivos%20red\ARCHIVOS%20EPI\ANALISIS%20Y%20SALA%20SITUACIONAL\2025\SALA%20SITUACIONAL%20%202025\SALA%20DE%20SITUACION%20DE%20SALUD%20DINAMICA%202025\PRINCIPAL.xlsx!LOCALIDADES%20DENGUE%202025!F8C63:F26C119</vt:lpstr>
      <vt:lpstr>file:///\\192.168.1.8\archivos%20red\ARCHIVOS%20EPI\ANALISIS%20Y%20SALA%20SITUACIONAL\2025\SALA%20SITUACIONAL%20%202025\SALA%20DE%20SITUACION%20DE%20SALUD%20DINAMICA%202025\PRINCIPAL.xlsx!GRUPOS%20EDAD!F9C6:F18C11</vt:lpstr>
      <vt:lpstr>file:///\\192.168.1.8\archivos%20red\ARCHIVOS%20EPI\ANALISIS%20Y%20SALA%20SITUACIONAL\2025\SALA%20SITUACIONAL%20%202025\SALA%20DE%20SITUACION%20DE%20SALUD%20DINAMICA%202025\PRINCIPAL.xlsx!GRUPOS%20EDAD!%5bPRINCIPAL.xlsx%5dGRUPOS%20EDAD%20Gráfico%201</vt:lpstr>
      <vt:lpstr>file:///\\192.168.1.8\archivos%20red\ARCHIVOS%20EPI\ANALISIS%20Y%20SALA%20SITUACIONAL\2025\SALA%20SITUACIONAL%20%202025\SALA%20DE%20SITUACION%20DE%20SALUD%20DINAMICA%202025\PRINCIPAL.xlsx!MAL%20SE%202024-2025!%5bPRINCIPAL.xlsx%5dMAL%20SE%202024-2025%201%20Gráfico</vt:lpstr>
      <vt:lpstr>file:///\\192.168.1.8\archivos%20red\ARCHIVOS%20EPI\ANALISIS%20Y%20SALA%20SITUACIONAL\2025\SALA%20SITUACIONAL%20%202025\SALA%20DE%20SITUACION%20DE%20SALUD%20DINAMICA%202025\CANAL%20MALARIA%20A.A.%202025%207%20%20A.xlsx!R.%20A.%20A.!%5bCANAL%20MALARIA%20A.A.%202025%207%20%20A.xlsx%5dR.%20A.%20A.%20Chart%201</vt:lpstr>
      <vt:lpstr>file:///\\192.168.1.8\archivos%20red\ARCHIVOS%20EPI\ANALISIS%20Y%20SALA%20SITUACIONAL\2025\SALA%20SITUACIONAL%20%202025\SALA%20DE%20SITUACION%20DE%20SALUD%20DINAMICA%202025\PRINCIPAL.xlsx!CUADRO%20MAL!F4C2:F11C18</vt:lpstr>
      <vt:lpstr>file:///\\192.168.1.8\archivos%20red\ARCHIVOS%20EPI\ANALISIS%20Y%20SALA%20SITUACIONAL\2025\SALA%20SITUACIONAL%20%202025\SALA%20DE%20SITUACION%20DE%20SALUD%20DINAMICA%202025\PRINCIPAL.xlsx!MAL%20COMUNIDADES%202024!F8C57:F33C114</vt:lpstr>
      <vt:lpstr>file:///\\192.168.1.8\archivos%20red\ARCHIVOS%20EPI\ANALISIS%20Y%20SALA%20SITUACIONAL\2025\SALA%20SITUACIONAL%20%202025\SALA%20DE%20SITUACION%20DE%20SALUD%20DINAMICA%202025\PRINCIPAL.xlsx!MAL%20COMUNIDADES%202024!F34C57:F57C114</vt:lpstr>
      <vt:lpstr>file:///\\192.168.1.8\archivos%20red\ARCHIVOS%20EPI\ANALISIS%20Y%20SALA%20SITUACIONAL\2025\SALA%20SITUACIONAL%20%202025\SALA%20DE%20SITUACION%20DE%20SALUD%20DINAMICA%202025\PRINCIPAL.xlsx!MAL%20COMUNIDADES%202024!F8C57:F8C114</vt:lpstr>
      <vt:lpstr>file:///\\192.168.1.8\archivos%20red\ARCHIVOS%20EPI\ANALISIS%20Y%20SALA%20SITUACIONAL\2025\SALA%20SITUACIONAL%20%202025\SALA%20DE%20SITUACION%20DE%20SALUD%20DINAMICA%202025\PRINCIPAL.xlsx!MAL%20COMUNIDADES%202024!F58C57:F80C114</vt:lpstr>
      <vt:lpstr>file:///\\192.168.1.8\archivos%20red\ARCHIVOS%20EPI\ANALISIS%20Y%20SALA%20SITUACIONAL\2025\SALA%20SITUACIONAL%20%202025\SALA%20DE%20SITUACION%20DE%20SALUD%20DINAMICA%202025\PRINCIPAL.xlsx!MAL%20COMUNIDADES%202024!F8C57:F8C114</vt:lpstr>
      <vt:lpstr>file:///\\192.168.1.8\archivos%20red\ARCHIVOS%20EPI\ANALISIS%20Y%20SALA%20SITUACIONAL\2025\SALA%20SITUACIONAL%20%202025\SALA%20DE%20SITUACION%20DE%20SALUD%20DINAMICA%202025\PRINCIPAL.xlsx!MAL%20COMUNIDADES%202025!F8C57:F26C113</vt:lpstr>
      <vt:lpstr>file:///\\192.168.1.8\archivos%20red\ARCHIVOS%20EPI\ANALISIS%20Y%20SALA%20SITUACIONAL\2025\SALA%20SITUACIONAL%20%202025\SALA%20DE%20SITUACION%20DE%20SALUD%20DINAMICA%202025\PRINCIPAL.xlsx!MAL%20COMUNIDADES%202025!F8C57:F8C113</vt:lpstr>
      <vt:lpstr>file:///\\192.168.1.8\archivos%20red\ARCHIVOS%20EPI\ANALISIS%20Y%20SALA%20SITUACIONAL\2025\SALA%20SITUACIONAL%20%202025\SALA%20DE%20SITUACION%20DE%20SALUD%20DINAMICA%202025\PRINCIPAL.xlsx!MAL%20COMUNIDADES%202025!F27C57:F41C113</vt:lpstr>
      <vt:lpstr>file:///\\192.168.1.8\archivos%20red\ARCHIVOS%20EPI\ANALISIS%20Y%20SALA%20SITUACIONAL\2025\SALA%20SITUACIONAL%20%202025\SALA%20DE%20SITUACION%20DE%20SALUD%20DINAMICA%202025\PRINCIPAL.xlsx!MAL%20ETAPAS%20VIDA!F8C7:F17C11</vt:lpstr>
      <vt:lpstr>file:///\\192.168.1.8\archivos%20red\ARCHIVOS%20EPI\ANALISIS%20Y%20SALA%20SITUACIONAL\2025\SALA%20SITUACIONAL%20%202025\SALA%20DE%20SITUACION%20DE%20SALUD%20DINAMICA%202025\PRINCIPAL.xlsx!MAL%20ETAPAS%20VIDA!%5bPRINCIPAL.xlsx%5dMAL%20ETAPAS%20VIDA%20Gráfico%202</vt:lpstr>
      <vt:lpstr>file:///\\192.168.1.8\archivos%20red\ARCHIVOS%20EPI\ANALISIS%20Y%20SALA%20SITUACIONAL\2025\SALA%20SITUACIONAL%20%202025\SALA%20DE%20SITUACION%20DE%20SALUD%20DINAMICA%202025\PRINCIPAL.xlsx!LEPT%20X%20SE%202024-2025!%5bPRINCIPAL.xlsx%5dLEPT%20X%20SE%202024-2025%201%20Gráfico</vt:lpstr>
      <vt:lpstr>file:///\\192.168.1.8\archivos%20red\ARCHIVOS%20EPI\ANALISIS%20Y%20SALA%20SITUACIONAL\2025\SALA%20SITUACIONAL%20%202025\SALA%20DE%20SITUACION%20DE%20SALUD%20DINAMICA%202025\CANAL%20ENDEMICO%20LEPTOSPIROSIS%20%20%207%20A%202025.xlsx!R.%20A.%20A.!%5bCANAL%20ENDEMICO%20LEPTOSPIROSIS%20%20%207%20A%202025.xlsx%5dR.%20A.%20A.%20Chart%201</vt:lpstr>
      <vt:lpstr>file:///\\192.168.1.8\archivos%20red\ARCHIVOS%20EPI\ANALISIS%20Y%20SALA%20SITUACIONAL\2025\SALA%20SITUACIONAL%20%202025\SALA%20DE%20SITUACION%20DE%20SALUD%20DINAMICA%202025\PRINCIPAL.xlsx!CUADRO%20LEP!F6C4:F13C33</vt:lpstr>
      <vt:lpstr>file:///\\192.168.1.8\archivos%20red\ARCHIVOS%20EPI\ANALISIS%20Y%20SALA%20SITUACIONAL\2025\SALA%20SITUACIONAL%20%202025\SALA%20DE%20SITUACION%20DE%20SALUD%20DINAMICA%202025\PRINCIPAL.xlsx!LOCALI.%202024-LEPT.!F9C54:F32C110</vt:lpstr>
      <vt:lpstr>file:///\\192.168.1.8\archivos%20red\ARCHIVOS%20EPI\ANALISIS%20Y%20SALA%20SITUACIONAL\2025\SALA%20SITUACIONAL%20%202025\SALA%20DE%20SITUACION%20DE%20SALUD%20DINAMICA%202025\PRINCIPAL.xlsx!LOCALI.%202024-LEPT.!F9C54:F9C111</vt:lpstr>
      <vt:lpstr>file:///\\192.168.1.8\archivos%20red\ARCHIVOS%20EPI\ANALISIS%20Y%20SALA%20SITUACIONAL\2025\SALA%20SITUACIONAL%20%202025\SALA%20DE%20SITUACION%20DE%20SALUD%20DINAMICA%202025\PRINCIPAL.xlsx!LOCALI.%202024-LEPT.!F33C54:F53C111</vt:lpstr>
      <vt:lpstr>file:///\\192.168.1.8\archivos%20red\ARCHIVOS%20EPI\ANALISIS%20Y%20SALA%20SITUACIONAL\2025\SALA%20SITUACIONAL%20%202025\SALA%20DE%20SITUACION%20DE%20SALUD%20DINAMICA%202025\PRINCIPAL.xlsx!LOCALI.%202024-LEPT.!F9C54:F9C111</vt:lpstr>
      <vt:lpstr>file:///\\192.168.1.8\archivos%20red\ARCHIVOS%20EPI\ANALISIS%20Y%20SALA%20SITUACIONAL\2025\SALA%20SITUACIONAL%20%202025\SALA%20DE%20SITUACION%20DE%20SALUD%20DINAMICA%202025\PRINCIPAL.xlsx!LOCALI.%202024-LEPT.!F54C54:F77C111</vt:lpstr>
      <vt:lpstr>file:///\\192.168.1.8\archivos%20red\ARCHIVOS%20EPI\ANALISIS%20Y%20SALA%20SITUACIONAL\2025\SALA%20SITUACIONAL%20%202025\SALA%20DE%20SITUACION%20DE%20SALUD%20DINAMICA%202025\PRINCIPAL.xlsx!LOCALIDAD%20LEPT.2025!F9C54:F29C111</vt:lpstr>
      <vt:lpstr>file:///\\192.168.1.8\archivos%20red\ARCHIVOS%20EPI\ANALISIS%20Y%20SALA%20SITUACIONAL\2025\SALA%20SITUACIONAL%20%202025\SALA%20DE%20SITUACION%20DE%20SALUD%20DINAMICA%202025\PRINCIPAL.xlsx!LOCALIDAD%20LEPT.2025!F9C54:F9C111</vt:lpstr>
      <vt:lpstr>file:///\\192.168.1.8\archivos%20red\ARCHIVOS%20EPI\ANALISIS%20Y%20SALA%20SITUACIONAL\2025\SALA%20SITUACIONAL%20%202025\SALA%20DE%20SITUACION%20DE%20SALUD%20DINAMICA%202025\PRINCIPAL.xlsx!LOCALIDAD%20LEPT.2025!F30C54:F47C111</vt:lpstr>
      <vt:lpstr>file:///\\192.168.1.8\archivos%20red\ARCHIVOS%20EPI\ANALISIS%20Y%20SALA%20SITUACIONAL\2025\SALA%20SITUACIONAL%20%202025\SALA%20DE%20SITUACION%20DE%20SALUD%20DINAMICA%202025\PRINCIPAL.xlsx!LEP%20GRUPOS%20EDAD!F11C5:F20C9</vt:lpstr>
      <vt:lpstr>file:///\\192.168.1.8\archivos%20red\ARCHIVOS%20EPI\ANALISIS%20Y%20SALA%20SITUACIONAL\2025\SALA%20SITUACIONAL%20%202025\SALA%20DE%20SITUACION%20DE%20SALUD%20DINAMICA%202025\PRINCIPAL.xlsx!LEP%20GRUPOS%20EDAD!%5bPRINCIPAL.xlsx%5dLEP%20GRUPOS%20EDAD%20Gráfico%201</vt:lpstr>
      <vt:lpstr>file:///\\192.168.1.8\archivos%20red\ARCHIVOS%20EPI\ANALISIS%20Y%20SALA%20SITUACIONAL\2025\SALA%20SITUACIONAL%20%202025\SALA%20DE%20SITUACION%20DE%20SALUD%20DINAMICA%202025\PRINCIPAL.xlsx!TOSFERINA%202024-2025!%5bPRINCIPAL.xlsx%5dTOSFERINA%202024-2025%201%20Gráfico</vt:lpstr>
      <vt:lpstr>file:///\\192.168.1.8\archivos%20red\ARCHIVOS%20EPI\ANALISIS%20Y%20SALA%20SITUACIONAL\2025\SALA%20SITUACIONAL%20%202025\SALA%20DE%20SITUACION%20DE%20SALUD%20DINAMICA%202025\PRINCIPAL.xlsx!CUADRO%20TOSFERINA!F3C2:F11C12</vt:lpstr>
      <vt:lpstr>file:///\\192.168.1.8\archivos%20red\ARCHIVOS%20EPI\ANALISIS%20Y%20SALA%20SITUACIONAL\2025\SALA%20SITUACIONAL%20%202025\SALA%20DE%20SITUACION%20DE%20SALUD%20DINAMICA%202025\PRINCIPAL.xlsx!ETAPAS%20DE%20VIDA%20TOSFE!F8C7:F17C11</vt:lpstr>
      <vt:lpstr>file:///\\192.168.1.8\archivos%20red\ARCHIVOS%20EPI\ANALISIS%20Y%20SALA%20SITUACIONAL\2025\SALA%20SITUACIONAL%20%202025\SALA%20DE%20SITUACION%20DE%20SALUD%20DINAMICA%202025\PRINCIPAL.xlsx!ETAPAS%20DE%20VIDA%20TOSFE!%5bPRINCIPAL.xlsx%5dETAPAS%20DE%20VIDA%20TOSFE%20Gráfico%201</vt:lpstr>
      <vt:lpstr>file:///\\192.168.1.8\archivos%20red\ARCHIVOS%20EPI\ANALISIS%20Y%20SALA%20SITUACIONAL\2025\SALA%20SITUACIONAL%20%202025\SALA%20DE%20SITUACION%20DE%20SALUD%20DINAMICA%202025\PRINCIPAL.xlsx!COMUNIDADES%202025!F3C17:F7C73</vt:lpstr>
      <vt:lpstr>file:///\\192.168.1.8\archivos%20red\ARCHIVOS%20EPI\ANALISIS%20Y%20SALA%20SITUACIONAL\2025\SALA%20SITUACIONAL%20%202025\SALA%20DE%20SITUACION%20DE%20SALUD%20DINAMICA%202025\EDA.xlsx!EDA%20ACUOSA%20SE%202024-2025!%5bEDA.xlsx%5dEDA%20ACUOSA%20SE%202024-2025%202%20Gráfico</vt:lpstr>
      <vt:lpstr>file:///\\192.168.1.8\archivos%20red\ARCHIVOS%20EPI\ANALISIS%20Y%20SALA%20SITUACIONAL\2025\SALA%20SITUACIONAL%20%202025\SALA%20DE%20SITUACION%20DE%20SALUD%20DINAMICA%202025\EDA.xlsx!DIS%202024-2025!%5bEDA.xlsx%5dDIS%202024-2025%202%20Gráfico</vt:lpstr>
      <vt:lpstr>file:///\\192.168.1.8\archivos%20red\ARCHIVOS%20EPI\ANALISIS%20Y%20SALA%20SITUACIONAL\2025\SALA%20SITUACIONAL%20%202025\SALA%20DE%20SITUACION%20DE%20SALUD%20DINAMICA%202025\CANAL%20TOTAL%20EDAS%20%20RED%20A.A.%202025%207%20A.xlsx!CANAL%20END.TEDAS!%5bCANAL%20TOTAL%20EDAS%20%20RED%20A.A.%202025%207%20A.xlsx%5dCANAL%20END.TEDAS%20Chart%201</vt:lpstr>
      <vt:lpstr>file:///\\192.168.1.8\archivos%20red\ARCHIVOS%20EPI\ANALISIS%20Y%20SALA%20SITUACIONAL\2025\SALA%20SITUACIONAL%20%202025\SALA%20DE%20SITUACION%20DE%20SALUD%20DINAMICA%202025\EDA.xlsx!DISTRITOS%20EDA%20y%20DIS!F7C1:F14C6</vt:lpstr>
      <vt:lpstr>file:///\\192.168.1.8\archivos%20red\ARCHIVOS%20EPI\ANALISIS%20Y%20SALA%20SITUACIONAL\2025\SALA%20SITUACIONAL%20%202025\SALA%20DE%20SITUACION%20DE%20SALUD%20DINAMICA%202025\IRA.xlsx!IRA%20PROV.%20%3c5A%202024-2025!%5bIRA.xlsx%5dIRA%20PROV.%20%3c5A%202024-2025%202%20Gráfico</vt:lpstr>
      <vt:lpstr>file:///\\192.168.1.8\archivos%20red\ARCHIVOS%20EPI\ANALISIS%20Y%20SALA%20SITUACIONAL\2025\SALA%20SITUACIONAL%20%202025\SALA%20DE%20SITUACION%20DE%20SALUD%20DINAMICA%202025\CANAL%20IRAS%20%20RED%20A.A.%2020245%20DE%207%20A.xlsx!CANAL%20IRAS-R.%20A.%20A.!%5bCANAL%20IRAS%20%20RED%20A.A.%2020245%20DE%207%20A.xlsx%5dCANAL%20IRAS-R.%20A.%20A.%20Chart%201</vt:lpstr>
      <vt:lpstr>file:///\\192.168.1.8\archivos%20red\ARCHIVOS%20EPI\ANALISIS%20Y%20SALA%20SITUACIONAL\2025\SALA%20SITUACIONAL%20%202025\SALA%20DE%20SITUACION%20DE%20SALUD%20DINAMICA%202025\IRA.xlsx!SOB-ASMA%20%3c5A%20PROV.%202024-2025!%5bIRA.xlsx%5dSOB-ASMA%20%3c5A%20PROV.%202024-2025%202%20Gráfico</vt:lpstr>
      <vt:lpstr>file:///\\192.168.1.8\archivos%20red\ARCHIVOS%20EPI\ANALISIS%20Y%20SALA%20SITUACIONAL\2025\SALA%20SITUACIONAL%20%202025\SALA%20DE%20SITUACION%20DE%20SALUD%20DINAMICA%202025\CANAL%20SOBAASM%20RED%20A.A.%202025%20%20DE%20%20A%20OK.xlsx!SOB-ASMA%20R.%20A.%20A.!%5bCANAL%20SOBAASM%20RED%20A.A.%202025%20%20DE%20%20A%20OK.xlsx%5dSOB-ASMA%20R.%20A.%20A.%20Chart%201</vt:lpstr>
      <vt:lpstr>file:///\\192.168.1.8\archivos%20red\ARCHIVOS%20EPI\ANALISIS%20Y%20SALA%20SITUACIONAL\2025\SALA%20SITUACIONAL%20%202025\SALA%20DE%20SITUACION%20DE%20SALUD%20DINAMICA%202025\IRA.xlsx!NEU%20PROV.%20%3c%205%20A!%5bIRA.xlsx%5dNEU%20PROV.%20%3c%205%20A%202%20Gráfico</vt:lpstr>
      <vt:lpstr>file:///\\192.168.1.8\archivos%20red\ARCHIVOS%20EPI\ANALISIS%20Y%20SALA%20SITUACIONAL\2025\SALA%20SITUACIONAL%20%202025\SALA%20DE%20SITUACION%20DE%20SALUD%20DINAMICA%202025\CANAL%20NEUMONIAS%20MENORES%205%20A%20%20RED%20A.A.%202025%20%200K.xlsx!CANAL%20NEU%20MEN%205%20A%20R.%20A.%20A.!%5bCANAL%20NEUMONIAS%20MENORES%205%20A%20%20RED%20A.A.%202025%20%200K.xlsx%5dCANAL%20NEU%20MEN%205%20A%20R.%20A.%20A.%20Chart%201</vt:lpstr>
      <vt:lpstr>file:///\\192.168.1.8\archivos%20red\ARCHIVOS%20EPI\ANALISIS%20Y%20SALA%20SITUACIONAL\2025\SALA%20SITUACIONAL%20%202025\SALA%20DE%20SITUACION%20DE%20SALUD%20DINAMICA%202025\CANAL%20NEUMONIAS%20MAYORES%205%20A%20%20RED%20A.A.%202025%20OK.xlsx!CANAL%20NEU%20MAY%205%20RAA!%5bCANAL%20NEUMONIAS%20MAYORES%205%20A%20%20RED%20A.A.%202025%20OK.xlsx%5dCANAL%20NEU%20MAY%205%20RAA%20Chart%201</vt:lpstr>
      <vt:lpstr>file:///\\192.168.1.8\archivos%20red\ARCHIVOS%20EPI\ANALISIS%20Y%20SALA%20SITUACIONAL\2025\SALA%20SITUACIONAL%20%202025\SALA%20DE%20SITUACION%20DE%20SALUD%20DINAMICA%202025\IRA.xlsx!TOTAL%20IRA%20%3c%205A%20DISTRI%202024!F5C1:F12C7</vt:lpstr>
      <vt:lpstr>file:///\\192.168.1.8\archivos%20red\ARCHIVOS%20EPI\ANALISIS%20Y%20SALA%20SITUACIONAL\2025\SALA%20SITUACIONAL%20%202025\SALA%20DE%20SITUACION%20DE%20SALUD%20DINAMICA%202025\PRINCIPAL.xlsx!PERFIL%20MAPA%20RIESGO!F7C1:F77C4</vt:lpstr>
      <vt:lpstr>file:///\\192.168.1.8\archivos%20red\ARCHIVOS%20EPI\ANALISIS%20Y%20SALA%20SITUACIONAL\2025\SALA%20SITUACIONAL%20%202025\SALA%20%20DE%20CONTINGENCIA%20DE%20DENGUE%202025\ANALISIS%20%20DENGUE.xlsx!DENG%20Y%20CONF!%5bANALISIS%20%20DENGUE.xlsx%5dDENG%20Y%20CONF%202%20Gráfico</vt:lpstr>
      <vt:lpstr>file:///\\192.168.1.8\archivos%20red\ARCHIVOS%20EPI\ANALISIS%20Y%20SALA%20SITUACIONAL\2025\SALA%20SITUACIONAL%20%202025\SALA%20%20DE%20CONTINGENCIA%20DE%20DENGUE%202025\ANALISIS%20%20DENGUE.xlsx!TEN%20D.A.A.X%20SE!%5bANALISIS%20%20DENGUE.xlsx%5dTEN%20D.A.A.X%20SE%201%20Gráfico</vt:lpstr>
      <vt:lpstr>file:///\\192.168.1.8\archivos%20red\ARCHIVOS%20EPI\ANALISIS%20Y%20SALA%20SITUACIONAL\2025\SALA%20SITUACIONAL%20%202025\SALA%20%20DE%20CONTINGENCIA%20DE%20DENGUE%202025\DENGUE%20X%20DISTRITOS%20Y%20PROV.xlsx!DENGUE%20PROV%2024-2025!%5bDENGUE%20X%20DISTRITOS%20Y%20PROV.xlsx%5dDENGUE%20PROV%2024-2025%20Gráfico%201</vt:lpstr>
      <vt:lpstr>file:///\\192.168.1.8\archivos%20red\ARCHIVOS%20EPI\ANALISIS%20Y%20SALA%20SITUACIONAL\2025\SALA%20SITUACIONAL%20%202025\SALA%20%20DE%20CONTINGENCIA%20DE%20DENGUE%202025\ANALISIS%20%20DENGUE.xlsx!BAS%20NOT%20!F23C1:F32C20</vt:lpstr>
      <vt:lpstr>file:///\\192.168.1.8\archivos%20red\ARCHIVOS%20EPI\ANALISIS%20Y%20SALA%20SITUACIONAL\2025\SALA%20SITUACIONAL%20%202025\SALA%20%20DE%20CONTINGENCIA%20DE%20DENGUE%202025\ANALISIS%20%20DENGUE.xlsx!BAS%20NOT%20!F34C1:F43C20</vt:lpstr>
      <vt:lpstr>file:///\\192.168.1.8\archivos%20red\ARCHIVOS%20EPI\ANALISIS%20Y%20SALA%20SITUACIONAL\2025\SALA%20SITUACIONAL%20%202025\SALA%20%20DE%20CONTINGENCIA%20DE%20DENGUE%202025\ANALISIS%20%20DENGUE.xlsx!distritos%20PROBLABLES!F6C8:F15C13</vt:lpstr>
      <vt:lpstr>file:///\\192.168.1.8\archivos%20red\ARCHIVOS%20EPI\ANALISIS%20Y%20SALA%20SITUACIONAL\2025\SALA%20SITUACIONAL%20%202025\SALA%20%20DE%20CONTINGENCIA%20DE%20DENGUE%202025\ANALISIS%20%20DENGUE.xlsx!DENGUE%20X%20SE%20DE%20NOT!%5bANALISIS%20%20DENGUE.xlsx%5dDENGUE%20X%20SE%20DE%20NOT%201%20Gráfico</vt:lpstr>
      <vt:lpstr>file:///\\192.168.1.8\archivos%20red\ARCHIVOS%20EPI\ANALISIS%20Y%20SALA%20SITUACIONAL\2025\SALA%20SITUACIONAL%20%202025\SALA%20%20DE%20CONTINGENCIA%20DE%20DENGUE%202025\ANALISIS%20%20DENGUE.xlsx!DENGUE%20X%20SE%20A.A%20INICI!%5bANALISIS%20%20DENGUE.xlsx%5dDENGUE%20X%20SE%20A.A%20INICI%203%20Gráfico</vt:lpstr>
      <vt:lpstr>file:///\\192.168.1.8\archivos%20red\ARCHIVOS%20EPI\ANALISIS%20Y%20SALA%20SITUACIONAL\2025\SALA%20SITUACIONAL%20%202025\SALA%20%20DE%20CONTINGENCIA%20DE%20DENGUE%202025\ANALISIS%20%20DENGUE.xlsx!LOCALI%20DENG%202025!F6C62:F25C119</vt:lpstr>
      <vt:lpstr>file:///\\192.168.1.8\archivos%20red\ARCHIVOS%20EPI\ANALISIS%20Y%20SALA%20SITUACIONAL\2025\SALA%20SITUACIONAL%20%202025\SALA%20%20DE%20CONTINGENCIA%20DE%20DENGUE%202025\HOSPITALIZADOS%20MISNA%20-%20ESSALUD.xlsx!hospitalizados%20-%20DENGUE!%5bHOSPITALIZADOS%20MISNA%20-%20ESSALUD.xlsx%5dhospitalizados%20-%20DENGUE%203%20Gráfico</vt:lpstr>
      <vt:lpstr>file:///\\192.168.1.8\archivos%20red\ARCHIVOS%20EPI\ANALISIS%20Y%20SALA%20SITUACIONAL\2025\SALA%20SITUACIONAL%20%202025\SALA%20%20DE%20CONTINGENCIA%20DE%20DENGUE%202025\PRINCIPAL%20-%20FEBRIL.xlsx!FEBRILES%20-%20DENGUE!%5bPRINCIPAL%20-%20FEBRIL.xlsx%5dFEBRILES%20-%20DENGUE%203%20Gráfico</vt:lpstr>
      <vt:lpstr>file:///\\192.168.1.8\archivos%20red\ARCHIVOS%20EPI\ANALISIS%20Y%20SALA%20SITUACIONAL\2025\SALA%20SITUACIONAL%20%202025\SALA%20%20DE%20CONTINGENCIA%20DE%20DENGUE%202025\ANALISIS%20%20DENGUE.xlsx!ETAPAS%20DE%20VIDA%20x%20sexo%20DENG%20!F24C17:F34C21</vt:lpstr>
      <vt:lpstr>file:///\\192.168.1.8\archivos%20red\ARCHIVOS%20EPI\ANALISIS%20Y%20SALA%20SITUACIONAL\2025\SALA%20SITUACIONAL%20%202025\SALA%20%20DE%20CONTINGENCIA%20DE%20DENGUE%202025\ANALISIS%20%20DENGUE.xlsx!ETAPAS%20DE%20VIDA%20x%20sexo%20DENG%20!%5bANALISIS%20%20DENGUE.xlsx%5dETAPAS%20DE%20VIDA%20x%20sexo%20DENG%20%20Gráfico%201</vt:lpstr>
      <vt:lpstr>file:///\\192.168.1.8\archivos%20red\ARCHIVOS%20EPI\ANALISIS%20Y%20SALA%20SITUACIONAL\2025\SALA%20SITUACIONAL%20%202025\SALA%20%20DE%20CONTINGENCIA%20DE%20DENGUE%202025\PIRAMIDE%20AA.xlsx!Piramide</vt:lpstr>
      <vt:lpstr>file:///\\192.168.1.8\archivos%20red\ARCHIVOS%20EPI\ANALISIS%20Y%20SALA%20SITUACIONAL\2025\SALA%20SITUACIONAL%20%202025\SALA%20%20DE%20CONTINGENCIA%20DE%20DENGUE%202025\COMORBILIDAD-%20ARBOVIROSIS.xlsx!COMORBILIDAD!%5bCOMORBILIDAD-%20ARBOVIROSIS.xlsx%5dCOMORBILIDAD%20Gráfico%201</vt:lpstr>
      <vt:lpstr>file:///\\192.168.1.8\archivos%20red\ARCHIVOS%20EPI\ANALISIS%20Y%20SALA%20SITUACIONAL\2025\SALA%20SITUACIONAL%20%202025\SALA%20%20DE%20CONTINGENCIA%20DE%20DENGUE%202025\ANALISIS%20%20DENGUE.xlsx!RESULTADO%20X%20LAB!%5bANALISIS%20%20DENGUE.xlsx%5dRESULTADO%20X%20LAB%20Gráfico%202</vt:lpstr>
      <vt:lpstr>file:///\\192.168.1.8\archivos%20red\ARCHIVOS%20EPI\ANALISIS%20Y%20SALA%20SITUACIONAL\2025\SALA%20SITUACIONAL%20%202025\SALA%20%20DE%20CONTINGENCIA%20DE%20DENGUE%202025\DENGUE%20X%20DISTRITOS%20Y%20PROV.xlsx!DENGUE%20BAL%202024-2025!%5bDENGUE%20X%20DISTRITOS%20Y%20PROV.xlsx%5dDENGUE%20BAL%202024-2025%20Gráfico%201</vt:lpstr>
      <vt:lpstr>file:///\\192.168.1.8\archivos%20red\ARCHIVOS%20EPI\ANALISIS%20Y%20SALA%20SITUACIONAL\2025\SALA%20SITUACIONAL%20%202025\SALA%20%20DE%20CONTINGENCIA%20DE%20DENGUE%202025\DENGUE%20X%20DISTRITOS%20Y%20PROV.xlsx!DENGUE%20JEB%202024-2025%20!%5bDENGUE%20X%20DISTRITOS%20Y%20PROV.xlsx%5dDENGUE%20JEB%202024-2025%20%20Gráfico%201</vt:lpstr>
      <vt:lpstr>file:///\\192.168.1.8\archivos%20red\ARCHIVOS%20EPI\ANALISIS%20Y%20SALA%20SITUACIONAL\2025\SALA%20SITUACIONAL%20%202025\SALA%20%20DE%20CONTINGENCIA%20DE%20DENGUE%202025\DENGUE%20X%20DISTRITOS%20Y%20PROV.xlsx!DENGUE%20LAG%202024-2025%20%20!%5bDENGUE%20X%20DISTRITOS%20Y%20PROV.xlsx%5dDENGUE%20LAG%202024-2025%20%20%20Gráfico%201</vt:lpstr>
      <vt:lpstr>file:///\\192.168.1.8\archivos%20red\ARCHIVOS%20EPI\ANALISIS%20Y%20SALA%20SITUACIONAL\2025\SALA%20SITUACIONAL%20%202025\SALA%20%20DE%20CONTINGENCIA%20DE%20DENGUE%202025\DENGUE%20X%20DISTRITOS%20Y%20PROV.xlsx!DENGUE%20SC%202024-2025%20!%5bDENGUE%20X%20DISTRITOS%20Y%20PROV.xlsx%5dDENGUE%20SC%202024-2025%20%20Gráfico%201</vt:lpstr>
      <vt:lpstr>file:///\\192.168.1.8\archivos%20red\ARCHIVOS%20EPI\ANALISIS%20Y%20SALA%20SITUACIONAL\2025\SALA%20SITUACIONAL%20%202025\SALA%20%20DE%20CONTINGENCIA%20DE%20DENGUE%202025\DENGUE%20X%20DISTRITOS%20Y%20PROV.xlsx!DENGUE%20TNT%202024-2025%20!%5bDENGUE%20X%20DISTRITOS%20Y%20PROV.xlsx%5dDENGUE%20TNT%202024-2025%20%20Gráfico%201</vt:lpstr>
      <vt:lpstr>file:///\\192.168.1.8\archivos%20red\ARCHIVOS%20EPI\ANALISIS%20Y%20SALA%20SITUACIONAL\2025\SALA%20SITUACIONAL%20%202025\SALA%20%20DE%20CONTINGENCIA%20DE%20DENGUE%202025\DENGUE%20X%20DISTRITOS%20Y%20PROV.xlsx!DENGUE%20DIST%20YGS%202024-2025%20!%5bDENGUE%20X%20DISTRITOS%20Y%20PROV.xlsx%5dDENGUE%20DIST%20YGS%202024-2025%20%20Gráfico%201</vt:lpstr>
      <vt:lpstr>file:///\\192.168.1.8\archivos%20red\ARCHIVOS%20EPI\ANALISIS%20Y%20SALA%20SITUACIONAL\2025\SALA%20SITUACIONAL%20%202025\SALA%20%20DE%20CONTINGENCIA%20DE%20DENGUE%202025\DENGUE%20X%20DISTRITOS%20Y%20PROV.xlsx!DENG%20CIUDAD%20YGS%202024-2025!%5bDENGUE%20X%20DISTRITOS%20Y%20PROV.xlsx%5dDENG%20CIUDAD%20YGS%202024-2025%20Gráfico%201</vt:lpstr>
      <vt:lpstr>file:///\\192.168.1.8\archivos%20red\ARCHIVOS%20EPI\ANALISIS%20Y%20SALA%20SITUACIONAL\2025\SALA%20SITUACIONAL%20%202025\SALA%20%20DE%20CONTINGENCIA%20DE%20DENGUE%202025\ANALISIS%20%20DENGUE.xlsx!ACTIVIDADES!F4C3:F8C15</vt:lpstr>
      <vt:lpstr>file:///\\192.168.1.8\archivos%20red\ARCHIVOS%20EPI\ANALISIS%20Y%20SALA%20SITUACIONAL\2025\SALA%20SITUACIONAL%20%202025\SALA%20%20DE%20CONTINGENCIA%20DE%20DENGUE%202025\ANALISIS%20%20DENGUE.xlsx!ACTIVIDADES!F14C3:F25C15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SUS ATENCIÓN epiloreto@dge.gob.pe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cesia saavedra shapiama</cp:lastModifiedBy>
  <cp:revision>5739</cp:revision>
  <cp:lastPrinted>2024-06-03T12:37:04Z</cp:lastPrinted>
  <dcterms:created xsi:type="dcterms:W3CDTF">2018-12-04T19:57:58Z</dcterms:created>
  <dcterms:modified xsi:type="dcterms:W3CDTF">2025-06-13T12:49:14Z</dcterms:modified>
</cp:coreProperties>
</file>