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6/10/2025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6/10/2025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6/10/2025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6/10/2025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stretch>
            <a:fillRect/>
          </a:stretch>
        </p:blipFill>
        <p:spPr>
          <a:xfrm>
            <a:off x="6844932" y="178627"/>
            <a:ext cx="1235603" cy="947495"/>
          </a:xfrm>
          <a:prstGeom prst="rect">
            <a:avLst/>
          </a:prstGeom>
        </p:spPr>
      </p:pic>
      <p:pic>
        <p:nvPicPr>
          <p:cNvPr id="8" name="Imagen 7"/>
          <p:cNvPicPr>
            <a:picLocks noChangeAspect="1"/>
          </p:cNvPicPr>
          <p:nvPr/>
        </p:nvPicPr>
        <p:blipFill>
          <a:blip r:embed="rId3"/>
          <a:stretch>
            <a:fillRect/>
          </a:stretch>
        </p:blipFill>
        <p:spPr>
          <a:xfrm>
            <a:off x="9439024" y="144640"/>
            <a:ext cx="1235603" cy="1015467"/>
          </a:xfrm>
          <a:prstGeom prst="rect">
            <a:avLst/>
          </a:prstGeom>
        </p:spPr>
      </p:pic>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23),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4">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601309"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SE-23, 2024-2025.</a:t>
            </a:r>
          </a:p>
        </p:txBody>
      </p:sp>
      <p:pic>
        <p:nvPicPr>
          <p:cNvPr id="2" name="Imagen 1">
            <a:extLst>
              <a:ext uri="{FF2B5EF4-FFF2-40B4-BE49-F238E27FC236}">
                <a16:creationId xmlns:a16="http://schemas.microsoft.com/office/drawing/2014/main" id="{B00D70F1-985A-4090-A238-9C8DE34C129A}"/>
              </a:ext>
            </a:extLst>
          </p:cNvPr>
          <p:cNvPicPr>
            <a:picLocks noChangeAspect="1"/>
          </p:cNvPicPr>
          <p:nvPr/>
        </p:nvPicPr>
        <p:blipFill>
          <a:blip r:embed="rId3"/>
          <a:stretch>
            <a:fillRect/>
          </a:stretch>
        </p:blipFill>
        <p:spPr>
          <a:xfrm>
            <a:off x="601309" y="1465566"/>
            <a:ext cx="11003666"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587025"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SE-23,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pic>
        <p:nvPicPr>
          <p:cNvPr id="2" name="Imagen 1">
            <a:extLst>
              <a:ext uri="{FF2B5EF4-FFF2-40B4-BE49-F238E27FC236}">
                <a16:creationId xmlns:a16="http://schemas.microsoft.com/office/drawing/2014/main" id="{00465FE5-8329-438C-AFE0-7065C373AF8B}"/>
              </a:ext>
            </a:extLst>
          </p:cNvPr>
          <p:cNvPicPr>
            <a:picLocks noChangeAspect="1"/>
          </p:cNvPicPr>
          <p:nvPr/>
        </p:nvPicPr>
        <p:blipFill>
          <a:blip r:embed="rId3"/>
          <a:stretch>
            <a:fillRect/>
          </a:stretch>
        </p:blipFill>
        <p:spPr>
          <a:xfrm>
            <a:off x="601307" y="1395807"/>
            <a:ext cx="11003667" cy="4403859"/>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SE-23,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9" name="Imagen 8">
            <a:extLst>
              <a:ext uri="{FF2B5EF4-FFF2-40B4-BE49-F238E27FC236}">
                <a16:creationId xmlns:a16="http://schemas.microsoft.com/office/drawing/2014/main" id="{7328B2EE-7A2F-3F84-D735-58DE30324B8C}"/>
              </a:ext>
            </a:extLst>
          </p:cNvPr>
          <p:cNvPicPr>
            <a:picLocks noChangeAspect="1"/>
          </p:cNvPicPr>
          <p:nvPr/>
        </p:nvPicPr>
        <p:blipFill>
          <a:blip r:embed="rId2"/>
          <a:stretch>
            <a:fillRect/>
          </a:stretch>
        </p:blipFill>
        <p:spPr>
          <a:xfrm>
            <a:off x="418585" y="6504845"/>
            <a:ext cx="2651990" cy="304826"/>
          </a:xfrm>
          <a:prstGeom prst="rect">
            <a:avLst/>
          </a:prstGeom>
        </p:spPr>
      </p:pic>
      <p:pic>
        <p:nvPicPr>
          <p:cNvPr id="2" name="Imagen 1">
            <a:extLst>
              <a:ext uri="{FF2B5EF4-FFF2-40B4-BE49-F238E27FC236}">
                <a16:creationId xmlns:a16="http://schemas.microsoft.com/office/drawing/2014/main" id="{1270D714-92CA-4B7D-A6FD-8D284498EEC2}"/>
              </a:ext>
            </a:extLst>
          </p:cNvPr>
          <p:cNvPicPr>
            <a:picLocks noChangeAspect="1"/>
          </p:cNvPicPr>
          <p:nvPr/>
        </p:nvPicPr>
        <p:blipFill>
          <a:blip r:embed="rId3"/>
          <a:stretch>
            <a:fillRect/>
          </a:stretch>
        </p:blipFill>
        <p:spPr>
          <a:xfrm>
            <a:off x="418585" y="1673632"/>
            <a:ext cx="11400882" cy="4644731"/>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2" name="Imagen 1">
            <a:extLst>
              <a:ext uri="{FF2B5EF4-FFF2-40B4-BE49-F238E27FC236}">
                <a16:creationId xmlns:a16="http://schemas.microsoft.com/office/drawing/2014/main" id="{4634E016-9993-47FE-93AE-86425C715DF4}"/>
              </a:ext>
            </a:extLst>
          </p:cNvPr>
          <p:cNvPicPr>
            <a:picLocks noChangeAspect="1"/>
          </p:cNvPicPr>
          <p:nvPr/>
        </p:nvPicPr>
        <p:blipFill>
          <a:blip r:embed="rId3"/>
          <a:stretch>
            <a:fillRect/>
          </a:stretch>
        </p:blipFill>
        <p:spPr>
          <a:xfrm>
            <a:off x="160867" y="1647307"/>
            <a:ext cx="11777134" cy="4389426"/>
          </a:xfrm>
          <a:prstGeom prst="rect">
            <a:avLst/>
          </a:prstGeom>
          <a:ln w="3175">
            <a:solidFill>
              <a:schemeClr val="tx1"/>
            </a:solidFill>
          </a:ln>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2" name="Imagen 1">
            <a:extLst>
              <a:ext uri="{FF2B5EF4-FFF2-40B4-BE49-F238E27FC236}">
                <a16:creationId xmlns:a16="http://schemas.microsoft.com/office/drawing/2014/main" id="{6E73497A-5A18-4631-B2E6-ADB50D5C0B83}"/>
              </a:ext>
            </a:extLst>
          </p:cNvPr>
          <p:cNvPicPr>
            <a:picLocks noChangeAspect="1"/>
          </p:cNvPicPr>
          <p:nvPr/>
        </p:nvPicPr>
        <p:blipFill>
          <a:blip r:embed="rId3"/>
          <a:stretch>
            <a:fillRect/>
          </a:stretch>
        </p:blipFill>
        <p:spPr>
          <a:xfrm>
            <a:off x="1083733" y="1604090"/>
            <a:ext cx="9889067" cy="4005419"/>
          </a:xfrm>
          <a:prstGeom prst="rect">
            <a:avLst/>
          </a:prstGeom>
          <a:ln w="3175">
            <a:solidFill>
              <a:schemeClr val="tx1"/>
            </a:solidFill>
          </a:ln>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3" name="Imagen 2">
            <a:extLst>
              <a:ext uri="{FF2B5EF4-FFF2-40B4-BE49-F238E27FC236}">
                <a16:creationId xmlns:a16="http://schemas.microsoft.com/office/drawing/2014/main" id="{7A6056C5-4A13-4481-A903-C539A62E30B1}"/>
              </a:ext>
            </a:extLst>
          </p:cNvPr>
          <p:cNvPicPr>
            <a:picLocks noChangeAspect="1"/>
          </p:cNvPicPr>
          <p:nvPr/>
        </p:nvPicPr>
        <p:blipFill>
          <a:blip r:embed="rId3"/>
          <a:stretch>
            <a:fillRect/>
          </a:stretch>
        </p:blipFill>
        <p:spPr>
          <a:xfrm>
            <a:off x="510209" y="1413932"/>
            <a:ext cx="11063724" cy="4478867"/>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E5F348B3-B3E9-4458-8889-43C2232B4C3C}"/>
              </a:ext>
            </a:extLst>
          </p:cNvPr>
          <p:cNvPicPr>
            <a:picLocks noChangeAspect="1"/>
          </p:cNvPicPr>
          <p:nvPr/>
        </p:nvPicPr>
        <p:blipFill>
          <a:blip r:embed="rId2"/>
          <a:stretch>
            <a:fillRect/>
          </a:stretch>
        </p:blipFill>
        <p:spPr>
          <a:xfrm>
            <a:off x="339839" y="6246474"/>
            <a:ext cx="2651990" cy="304826"/>
          </a:xfrm>
          <a:prstGeom prst="rect">
            <a:avLst/>
          </a:prstGeom>
        </p:spPr>
      </p:pic>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23)</a:t>
            </a: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3" name="Imagen 2">
            <a:extLst>
              <a:ext uri="{FF2B5EF4-FFF2-40B4-BE49-F238E27FC236}">
                <a16:creationId xmlns:a16="http://schemas.microsoft.com/office/drawing/2014/main" id="{9ED96BF3-FBC0-477D-BC5B-0FD0056263DC}"/>
              </a:ext>
            </a:extLst>
          </p:cNvPr>
          <p:cNvPicPr>
            <a:picLocks noChangeAspect="1"/>
          </p:cNvPicPr>
          <p:nvPr/>
        </p:nvPicPr>
        <p:blipFill rotWithShape="1">
          <a:blip r:embed="rId3"/>
          <a:srcRect l="21284" t="1918" r="11883" b="4952"/>
          <a:stretch/>
        </p:blipFill>
        <p:spPr>
          <a:xfrm>
            <a:off x="558799" y="1997331"/>
            <a:ext cx="5130801" cy="3158869"/>
          </a:xfrm>
          <a:prstGeom prst="rect">
            <a:avLst/>
          </a:prstGeom>
          <a:ln w="3175">
            <a:solidFill>
              <a:schemeClr val="tx1"/>
            </a:solidFill>
          </a:ln>
        </p:spPr>
      </p:pic>
      <p:pic>
        <p:nvPicPr>
          <p:cNvPr id="6" name="Imagen 5">
            <a:extLst>
              <a:ext uri="{FF2B5EF4-FFF2-40B4-BE49-F238E27FC236}">
                <a16:creationId xmlns:a16="http://schemas.microsoft.com/office/drawing/2014/main" id="{2B7D9A5D-1465-477E-849C-217551165E74}"/>
              </a:ext>
            </a:extLst>
          </p:cNvPr>
          <p:cNvPicPr>
            <a:picLocks noChangeAspect="1"/>
          </p:cNvPicPr>
          <p:nvPr/>
        </p:nvPicPr>
        <p:blipFill>
          <a:blip r:embed="rId4"/>
          <a:stretch>
            <a:fillRect/>
          </a:stretch>
        </p:blipFill>
        <p:spPr>
          <a:xfrm>
            <a:off x="5832476" y="1997330"/>
            <a:ext cx="5800725" cy="3158869"/>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Epidemiologia-DRSAA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SE-23</a:t>
            </a:r>
            <a:endParaRPr lang="es-PE" b="1" dirty="0">
              <a:latin typeface="Arial" panose="020B0604020202020204" pitchFamily="34" charset="0"/>
              <a:cs typeface="Arial" panose="020B0604020202020204" pitchFamily="34" charset="0"/>
            </a:endParaRPr>
          </a:p>
        </p:txBody>
      </p:sp>
      <p:pic>
        <p:nvPicPr>
          <p:cNvPr id="2" name="Imagen 1">
            <a:extLst>
              <a:ext uri="{FF2B5EF4-FFF2-40B4-BE49-F238E27FC236}">
                <a16:creationId xmlns:a16="http://schemas.microsoft.com/office/drawing/2014/main" id="{F68A364C-FDB7-5450-1690-E945C56CA15E}"/>
              </a:ext>
            </a:extLst>
          </p:cNvPr>
          <p:cNvPicPr>
            <a:picLocks noChangeAspect="1"/>
          </p:cNvPicPr>
          <p:nvPr/>
        </p:nvPicPr>
        <p:blipFill>
          <a:blip r:embed="rId2"/>
          <a:stretch>
            <a:fillRect/>
          </a:stretch>
        </p:blipFill>
        <p:spPr>
          <a:xfrm>
            <a:off x="331304" y="6452075"/>
            <a:ext cx="2651990" cy="304826"/>
          </a:xfrm>
          <a:prstGeom prst="rect">
            <a:avLst/>
          </a:prstGeom>
        </p:spPr>
      </p:pic>
      <p:pic>
        <p:nvPicPr>
          <p:cNvPr id="4" name="Imagen 3">
            <a:extLst>
              <a:ext uri="{FF2B5EF4-FFF2-40B4-BE49-F238E27FC236}">
                <a16:creationId xmlns:a16="http://schemas.microsoft.com/office/drawing/2014/main" id="{A6D6106C-2C29-48EF-9C4F-62AB59691235}"/>
              </a:ext>
            </a:extLst>
          </p:cNvPr>
          <p:cNvPicPr>
            <a:picLocks noChangeAspect="1"/>
          </p:cNvPicPr>
          <p:nvPr/>
        </p:nvPicPr>
        <p:blipFill>
          <a:blip r:embed="rId3"/>
          <a:stretch>
            <a:fillRect/>
          </a:stretch>
        </p:blipFill>
        <p:spPr>
          <a:xfrm>
            <a:off x="126999" y="1016000"/>
            <a:ext cx="11912601" cy="5340605"/>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D120AD4D-5864-4532-865B-FAE15FAA9BA7}"/>
              </a:ext>
            </a:extLst>
          </p:cNvPr>
          <p:cNvPicPr>
            <a:picLocks noChangeAspect="1"/>
          </p:cNvPicPr>
          <p:nvPr/>
        </p:nvPicPr>
        <p:blipFill>
          <a:blip r:embed="rId2"/>
          <a:stretch>
            <a:fillRect/>
          </a:stretch>
        </p:blipFill>
        <p:spPr>
          <a:xfrm>
            <a:off x="688741" y="6575739"/>
            <a:ext cx="2651990" cy="304826"/>
          </a:xfrm>
          <a:prstGeom prst="rect">
            <a:avLst/>
          </a:prstGeom>
        </p:spPr>
      </p:pic>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SE-23</a:t>
            </a:r>
            <a:endParaRPr lang="es-PE" sz="2000" b="1" dirty="0">
              <a:solidFill>
                <a:schemeClr val="tx1"/>
              </a:solidFill>
              <a:latin typeface="Arial Narrow" panose="020B0606020202030204" pitchFamily="34" charset="0"/>
              <a:cs typeface="Arial" panose="020B0604020202020204" pitchFamily="34" charset="0"/>
            </a:endParaRPr>
          </a:p>
        </p:txBody>
      </p:sp>
      <p:pic>
        <p:nvPicPr>
          <p:cNvPr id="3" name="Imagen 2">
            <a:extLst>
              <a:ext uri="{FF2B5EF4-FFF2-40B4-BE49-F238E27FC236}">
                <a16:creationId xmlns:a16="http://schemas.microsoft.com/office/drawing/2014/main" id="{CA501D60-D6A2-40FE-8530-B4FECEEB152E}"/>
              </a:ext>
            </a:extLst>
          </p:cNvPr>
          <p:cNvPicPr>
            <a:picLocks noChangeAspect="1"/>
          </p:cNvPicPr>
          <p:nvPr/>
        </p:nvPicPr>
        <p:blipFill>
          <a:blip r:embed="rId3"/>
          <a:stretch>
            <a:fillRect/>
          </a:stretch>
        </p:blipFill>
        <p:spPr>
          <a:xfrm>
            <a:off x="160865" y="1507067"/>
            <a:ext cx="11870267" cy="4753770"/>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(S.E.23)</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pic>
        <p:nvPicPr>
          <p:cNvPr id="5" name="Imagen 4">
            <a:extLst>
              <a:ext uri="{FF2B5EF4-FFF2-40B4-BE49-F238E27FC236}">
                <a16:creationId xmlns:a16="http://schemas.microsoft.com/office/drawing/2014/main" id="{9FDF966D-6517-FAE4-78C2-EAD4BE096E38}"/>
              </a:ext>
            </a:extLst>
          </p:cNvPr>
          <p:cNvPicPr>
            <a:picLocks noChangeAspect="1"/>
          </p:cNvPicPr>
          <p:nvPr/>
        </p:nvPicPr>
        <p:blipFill>
          <a:blip r:embed="rId2"/>
          <a:stretch>
            <a:fillRect/>
          </a:stretch>
        </p:blipFill>
        <p:spPr>
          <a:xfrm>
            <a:off x="165652" y="4491834"/>
            <a:ext cx="2414225" cy="287906"/>
          </a:xfrm>
          <a:prstGeom prst="rect">
            <a:avLst/>
          </a:prstGeom>
        </p:spPr>
      </p:pic>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1169551"/>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a:t>
            </a:r>
            <a:r>
              <a:rPr lang="es-PE" sz="1400" dirty="0" err="1">
                <a:effectLst/>
                <a:latin typeface="Arial" panose="020B0604020202020204" pitchFamily="34" charset="0"/>
                <a:ea typeface="Calibri" panose="020F0502020204030204" pitchFamily="34" charset="0"/>
              </a:rPr>
              <a:t>Tnte</a:t>
            </a:r>
            <a:r>
              <a:rPr lang="es-PE" sz="1400" dirty="0">
                <a:effectLst/>
                <a:latin typeface="Arial" panose="020B0604020202020204" pitchFamily="34" charset="0"/>
                <a:ea typeface="Calibri" panose="020F0502020204030204" pitchFamily="34" charset="0"/>
              </a:rPr>
              <a:t>. César López Rojas, en (2)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 Yurimaguas, y en (1) distrito presenta </a:t>
            </a:r>
            <a:r>
              <a:rPr lang="es-PE" sz="1400" b="1" u="sng" dirty="0">
                <a:solidFill>
                  <a:schemeClr val="tx1"/>
                </a:solidFill>
                <a:latin typeface="Arial" panose="020B0604020202020204" pitchFamily="34" charset="0"/>
                <a:ea typeface="Calibri" panose="020F0502020204030204" pitchFamily="34" charset="0"/>
              </a:rPr>
              <a:t>Sin Variación</a:t>
            </a:r>
            <a:r>
              <a:rPr lang="es-PE" sz="1400" dirty="0">
                <a:solidFill>
                  <a:schemeClr val="tx1"/>
                </a:solidFill>
                <a:latin typeface="Arial" panose="020B0604020202020204" pitchFamily="34" charset="0"/>
                <a:ea typeface="Calibri" panose="020F0502020204030204" pitchFamily="34" charset="0"/>
              </a:rPr>
              <a:t> de casos en Lagunas, </a:t>
            </a:r>
            <a:r>
              <a:rPr lang="es-PE" sz="1400" dirty="0">
                <a:effectLst/>
                <a:latin typeface="Arial" panose="020B0604020202020204" pitchFamily="34" charset="0"/>
                <a:ea typeface="Calibri" panose="020F0502020204030204" pitchFamily="34" charset="0"/>
              </a:rPr>
              <a:t>teniendo en cuenta que hasta la SE-23 del 2025, se notificó 3 casos menos que en el acumulado de la SE-23 del año 2024.</a:t>
            </a:r>
            <a:endParaRPr lang="es-MX" sz="1400" dirty="0">
              <a:latin typeface="Arial Narrow" panose="020B0606020202030204" pitchFamily="34" charset="0"/>
            </a:endParaRPr>
          </a:p>
        </p:txBody>
      </p:sp>
      <p:pic>
        <p:nvPicPr>
          <p:cNvPr id="3" name="Imagen 2">
            <a:extLst>
              <a:ext uri="{FF2B5EF4-FFF2-40B4-BE49-F238E27FC236}">
                <a16:creationId xmlns:a16="http://schemas.microsoft.com/office/drawing/2014/main" id="{5E27F2C4-3522-444B-AABB-4D0E37BBC3BD}"/>
              </a:ext>
            </a:extLst>
          </p:cNvPr>
          <p:cNvPicPr>
            <a:picLocks noChangeAspect="1"/>
          </p:cNvPicPr>
          <p:nvPr/>
        </p:nvPicPr>
        <p:blipFill>
          <a:blip r:embed="rId3"/>
          <a:stretch>
            <a:fillRect/>
          </a:stretch>
        </p:blipFill>
        <p:spPr>
          <a:xfrm>
            <a:off x="189464" y="1377024"/>
            <a:ext cx="11813071" cy="3067050"/>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23),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pic>
        <p:nvPicPr>
          <p:cNvPr id="5" name="Imagen 4">
            <a:extLst>
              <a:ext uri="{FF2B5EF4-FFF2-40B4-BE49-F238E27FC236}">
                <a16:creationId xmlns:a16="http://schemas.microsoft.com/office/drawing/2014/main" id="{9FDF966D-6517-FAE4-78C2-EAD4BE096E38}"/>
              </a:ext>
            </a:extLst>
          </p:cNvPr>
          <p:cNvPicPr>
            <a:picLocks noChangeAspect="1"/>
          </p:cNvPicPr>
          <p:nvPr/>
        </p:nvPicPr>
        <p:blipFill>
          <a:blip r:embed="rId2"/>
          <a:stretch>
            <a:fillRect/>
          </a:stretch>
        </p:blipFill>
        <p:spPr>
          <a:xfrm>
            <a:off x="216452" y="6358493"/>
            <a:ext cx="2414225" cy="304826"/>
          </a:xfrm>
          <a:prstGeom prst="rect">
            <a:avLst/>
          </a:prstGeom>
        </p:spPr>
      </p:pic>
      <p:pic>
        <p:nvPicPr>
          <p:cNvPr id="3" name="Imagen 2">
            <a:extLst>
              <a:ext uri="{FF2B5EF4-FFF2-40B4-BE49-F238E27FC236}">
                <a16:creationId xmlns:a16="http://schemas.microsoft.com/office/drawing/2014/main" id="{419712A7-9BE5-44F5-8DD8-1FD173B19F38}"/>
              </a:ext>
            </a:extLst>
          </p:cNvPr>
          <p:cNvPicPr>
            <a:picLocks noChangeAspect="1"/>
          </p:cNvPicPr>
          <p:nvPr/>
        </p:nvPicPr>
        <p:blipFill>
          <a:blip r:embed="rId3"/>
          <a:stretch>
            <a:fillRect/>
          </a:stretch>
        </p:blipFill>
        <p:spPr>
          <a:xfrm>
            <a:off x="1291167" y="1329266"/>
            <a:ext cx="9609665" cy="4334934"/>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n 17">
            <a:extLst>
              <a:ext uri="{FF2B5EF4-FFF2-40B4-BE49-F238E27FC236}">
                <a16:creationId xmlns:a16="http://schemas.microsoft.com/office/drawing/2014/main" id="{08980921-5959-9A9F-2D48-97E0099A9D55}"/>
              </a:ext>
            </a:extLst>
          </p:cNvPr>
          <p:cNvPicPr>
            <a:picLocks noChangeAspect="1"/>
          </p:cNvPicPr>
          <p:nvPr/>
        </p:nvPicPr>
        <p:blipFill>
          <a:blip r:embed="rId2"/>
          <a:stretch>
            <a:fillRect/>
          </a:stretch>
        </p:blipFill>
        <p:spPr>
          <a:xfrm>
            <a:off x="419897" y="6277282"/>
            <a:ext cx="2652854" cy="302508"/>
          </a:xfrm>
          <a:prstGeom prst="rect">
            <a:avLst/>
          </a:prstGeom>
        </p:spPr>
      </p:pic>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23),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099079" y="5308527"/>
            <a:ext cx="9821332" cy="33855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El distrito que más casos de leishmaniosis reporta hasta la S. E. 23 del año 2025 es Teniente César López Rojas .</a:t>
            </a:r>
          </a:p>
        </p:txBody>
      </p:sp>
      <p:pic>
        <p:nvPicPr>
          <p:cNvPr id="4" name="Imagen 3">
            <a:extLst>
              <a:ext uri="{FF2B5EF4-FFF2-40B4-BE49-F238E27FC236}">
                <a16:creationId xmlns:a16="http://schemas.microsoft.com/office/drawing/2014/main" id="{EE3D5B9A-0AA9-460D-BCC0-D526BB06018E}"/>
              </a:ext>
            </a:extLst>
          </p:cNvPr>
          <p:cNvPicPr>
            <a:picLocks noChangeAspect="1"/>
          </p:cNvPicPr>
          <p:nvPr/>
        </p:nvPicPr>
        <p:blipFill>
          <a:blip r:embed="rId3"/>
          <a:stretch>
            <a:fillRect/>
          </a:stretch>
        </p:blipFill>
        <p:spPr>
          <a:xfrm>
            <a:off x="1138767" y="1480289"/>
            <a:ext cx="9914466" cy="3513138"/>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n 17">
            <a:extLst>
              <a:ext uri="{FF2B5EF4-FFF2-40B4-BE49-F238E27FC236}">
                <a16:creationId xmlns:a16="http://schemas.microsoft.com/office/drawing/2014/main" id="{08980921-5959-9A9F-2D48-97E0099A9D55}"/>
              </a:ext>
            </a:extLst>
          </p:cNvPr>
          <p:cNvPicPr>
            <a:picLocks noChangeAspect="1"/>
          </p:cNvPicPr>
          <p:nvPr/>
        </p:nvPicPr>
        <p:blipFill>
          <a:blip r:embed="rId2"/>
          <a:stretch>
            <a:fillRect/>
          </a:stretch>
        </p:blipFill>
        <p:spPr>
          <a:xfrm>
            <a:off x="419897" y="6112550"/>
            <a:ext cx="2652854" cy="304826"/>
          </a:xfrm>
          <a:prstGeom prst="rect">
            <a:avLst/>
          </a:prstGeom>
        </p:spPr>
      </p:pic>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SE-23, 2024-2025.</a:t>
            </a:r>
          </a:p>
        </p:txBody>
      </p:sp>
      <p:pic>
        <p:nvPicPr>
          <p:cNvPr id="3" name="Imagen 2">
            <a:extLst>
              <a:ext uri="{FF2B5EF4-FFF2-40B4-BE49-F238E27FC236}">
                <a16:creationId xmlns:a16="http://schemas.microsoft.com/office/drawing/2014/main" id="{9CB973E1-92C1-4249-9992-9B156D79A5E2}"/>
              </a:ext>
            </a:extLst>
          </p:cNvPr>
          <p:cNvPicPr>
            <a:picLocks noChangeAspect="1"/>
          </p:cNvPicPr>
          <p:nvPr/>
        </p:nvPicPr>
        <p:blipFill>
          <a:blip r:embed="rId3"/>
          <a:stretch>
            <a:fillRect/>
          </a:stretch>
        </p:blipFill>
        <p:spPr>
          <a:xfrm>
            <a:off x="848139" y="1557867"/>
            <a:ext cx="10349947" cy="4166476"/>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601309"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SE-23, 2024-2025.</a:t>
            </a:r>
          </a:p>
        </p:txBody>
      </p:sp>
      <p:pic>
        <p:nvPicPr>
          <p:cNvPr id="2" name="Imagen 1">
            <a:extLst>
              <a:ext uri="{FF2B5EF4-FFF2-40B4-BE49-F238E27FC236}">
                <a16:creationId xmlns:a16="http://schemas.microsoft.com/office/drawing/2014/main" id="{1BFC6CCC-2C51-459C-A739-B66D9499A498}"/>
              </a:ext>
            </a:extLst>
          </p:cNvPr>
          <p:cNvPicPr>
            <a:picLocks noChangeAspect="1"/>
          </p:cNvPicPr>
          <p:nvPr/>
        </p:nvPicPr>
        <p:blipFill>
          <a:blip r:embed="rId3"/>
          <a:stretch>
            <a:fillRect/>
          </a:stretch>
        </p:blipFill>
        <p:spPr>
          <a:xfrm>
            <a:off x="681566" y="1432387"/>
            <a:ext cx="10828867" cy="4401146"/>
          </a:xfrm>
          <a:prstGeom prst="rect">
            <a:avLst/>
          </a:prstGeom>
          <a:ln w="3175">
            <a:solidFill>
              <a:schemeClr val="tx1"/>
            </a:solidFill>
          </a:ln>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SE-23,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pic>
        <p:nvPicPr>
          <p:cNvPr id="9" name="Imagen 8">
            <a:extLst>
              <a:ext uri="{FF2B5EF4-FFF2-40B4-BE49-F238E27FC236}">
                <a16:creationId xmlns:a16="http://schemas.microsoft.com/office/drawing/2014/main" id="{7328B2EE-7A2F-3F84-D735-58DE30324B8C}"/>
              </a:ext>
            </a:extLst>
          </p:cNvPr>
          <p:cNvPicPr>
            <a:picLocks noChangeAspect="1"/>
          </p:cNvPicPr>
          <p:nvPr/>
        </p:nvPicPr>
        <p:blipFill>
          <a:blip r:embed="rId2"/>
          <a:stretch>
            <a:fillRect/>
          </a:stretch>
        </p:blipFill>
        <p:spPr>
          <a:xfrm>
            <a:off x="407296" y="6154516"/>
            <a:ext cx="2651990" cy="304826"/>
          </a:xfrm>
          <a:prstGeom prst="rect">
            <a:avLst/>
          </a:prstGeom>
        </p:spPr>
      </p:pic>
      <p:pic>
        <p:nvPicPr>
          <p:cNvPr id="2" name="Imagen 1">
            <a:extLst>
              <a:ext uri="{FF2B5EF4-FFF2-40B4-BE49-F238E27FC236}">
                <a16:creationId xmlns:a16="http://schemas.microsoft.com/office/drawing/2014/main" id="{726B2BEA-ECB7-4ED2-9EAE-E88F0F887DAD}"/>
              </a:ext>
            </a:extLst>
          </p:cNvPr>
          <p:cNvPicPr>
            <a:picLocks noChangeAspect="1"/>
          </p:cNvPicPr>
          <p:nvPr/>
        </p:nvPicPr>
        <p:blipFill>
          <a:blip r:embed="rId3"/>
          <a:stretch>
            <a:fillRect/>
          </a:stretch>
        </p:blipFill>
        <p:spPr>
          <a:xfrm>
            <a:off x="643467" y="1634067"/>
            <a:ext cx="10896600" cy="4318896"/>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16997</TotalTime>
  <Words>428</Words>
  <Application>Microsoft Office PowerPoint</Application>
  <PresentationFormat>Panorámica</PresentationFormat>
  <Paragraphs>22</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(S.E.23) </vt:lpstr>
      <vt:lpstr> CASOS DE LEISHMANIOSIS EN LA PROVINCIA DE ALTO AMAZONAS POR DISTRITOS; ACUMULADOS   (S.E.1 AL 23), 2025* </vt:lpstr>
      <vt:lpstr> LOCALIDADES AFECTADAS POR LEISHMANIOSIS EN LA PROVINCIA DE ALTO AMAZONAS,  (S.E. 01 – 23), 2025</vt:lpstr>
      <vt:lpstr> TENDENCIA DE CASOS DE LEISHMANIOSIS, DISTRITO DE BALSAPUERTO, HASTA LA SE-23,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1439</cp:revision>
  <cp:lastPrinted>2024-04-19T12:48:51Z</cp:lastPrinted>
  <dcterms:created xsi:type="dcterms:W3CDTF">2022-03-02T03:55:23Z</dcterms:created>
  <dcterms:modified xsi:type="dcterms:W3CDTF">2025-06-10T17:05:01Z</dcterms:modified>
</cp:coreProperties>
</file>