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89" r:id="rId3"/>
    <p:sldId id="281" r:id="rId4"/>
    <p:sldId id="307" r:id="rId5"/>
    <p:sldId id="317" r:id="rId6"/>
    <p:sldId id="306" r:id="rId7"/>
    <p:sldId id="309" r:id="rId8"/>
    <p:sldId id="310" r:id="rId9"/>
    <p:sldId id="311" r:id="rId10"/>
    <p:sldId id="313" r:id="rId11"/>
    <p:sldId id="314" r:id="rId12"/>
    <p:sldId id="316" r:id="rId13"/>
    <p:sldId id="318" r:id="rId14"/>
    <p:sldId id="286" r:id="rId15"/>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sith guerra de dahua" initials="lgdd" lastIdx="1" clrIdx="0">
    <p:extLst>
      <p:ext uri="{19B8F6BF-5375-455C-9EA6-DF929625EA0E}">
        <p15:presenceInfo xmlns:p15="http://schemas.microsoft.com/office/powerpoint/2012/main" userId="77b9e4bb668a0b6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9" autoAdjust="0"/>
    <p:restoredTop sz="94660"/>
  </p:normalViewPr>
  <p:slideViewPr>
    <p:cSldViewPr snapToGrid="0">
      <p:cViewPr varScale="1">
        <p:scale>
          <a:sx n="113" d="100"/>
          <a:sy n="113" d="100"/>
        </p:scale>
        <p:origin x="5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E:\Leishmania%20-mayaro%20y%20oropuch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5495788929998207E-2"/>
          <c:y val="0.16500092660831189"/>
          <c:w val="0.82065345280115842"/>
          <c:h val="0.6890457658309953"/>
        </c:manualLayout>
      </c:layout>
      <c:barChart>
        <c:barDir val="col"/>
        <c:grouping val="stacked"/>
        <c:varyColors val="0"/>
        <c:ser>
          <c:idx val="0"/>
          <c:order val="0"/>
          <c:tx>
            <c:strRef>
              <c:f>'GRAF LEISHMANIOSIS'!$I$34</c:f>
              <c:strCache>
                <c:ptCount val="1"/>
                <c:pt idx="0">
                  <c:v>Leishmaniosis Cutánea</c:v>
                </c:pt>
              </c:strCache>
            </c:strRef>
          </c:tx>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invertIfNegative val="0"/>
          <c:dPt>
            <c:idx val="1"/>
            <c:invertIfNegative val="0"/>
            <c:bubble3D val="0"/>
            <c:extLst>
              <c:ext xmlns:c16="http://schemas.microsoft.com/office/drawing/2014/chart" uri="{C3380CC4-5D6E-409C-BE32-E72D297353CC}">
                <c16:uniqueId val="{00000000-919B-428B-9DBC-D5331E071408}"/>
              </c:ext>
            </c:extLst>
          </c:dPt>
          <c:dPt>
            <c:idx val="2"/>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2-919B-428B-9DBC-D5331E071408}"/>
              </c:ext>
            </c:extLst>
          </c:dPt>
          <c:dPt>
            <c:idx val="3"/>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4-919B-428B-9DBC-D5331E071408}"/>
              </c:ext>
            </c:extLst>
          </c:dPt>
          <c:dPt>
            <c:idx val="4"/>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6-919B-428B-9DBC-D5331E071408}"/>
              </c:ext>
            </c:extLst>
          </c:dPt>
          <c:dPt>
            <c:idx val="5"/>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8-919B-428B-9DBC-D5331E071408}"/>
              </c:ext>
            </c:extLst>
          </c:dPt>
          <c:dPt>
            <c:idx val="6"/>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A-919B-428B-9DBC-D5331E071408}"/>
              </c:ext>
            </c:extLst>
          </c:dPt>
          <c:dPt>
            <c:idx val="7"/>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C-919B-428B-9DBC-D5331E071408}"/>
              </c:ext>
            </c:extLst>
          </c:dPt>
          <c:dPt>
            <c:idx val="8"/>
            <c:invertIfNegative val="0"/>
            <c:bubble3D val="0"/>
            <c:spPr>
              <a:gradFill flip="none" rotWithShape="1">
                <a:gsLst>
                  <a:gs pos="0">
                    <a:srgbClr val="0070C0"/>
                  </a:gs>
                  <a:gs pos="17999">
                    <a:srgbClr val="0070C0"/>
                  </a:gs>
                  <a:gs pos="46000">
                    <a:srgbClr val="00B0F0"/>
                  </a:gs>
                  <a:gs pos="91000">
                    <a:srgbClr val="0070C0"/>
                  </a:gs>
                  <a:gs pos="74000">
                    <a:srgbClr val="0070C0"/>
                  </a:gs>
                  <a:gs pos="100000">
                    <a:srgbClr val="0070C0"/>
                  </a:gs>
                </a:gsLst>
                <a:lin ang="5400000" scaled="1"/>
                <a:tileRect/>
              </a:gradFill>
              <a:ln>
                <a:noFill/>
              </a:ln>
              <a:scene3d>
                <a:camera prst="orthographicFront"/>
                <a:lightRig rig="twoPt" dir="t"/>
              </a:scene3d>
              <a:sp3d prstMaterial="plastic">
                <a:bevelT/>
                <a:bevelB/>
              </a:sp3d>
            </c:spPr>
            <c:extLst>
              <c:ext xmlns:c16="http://schemas.microsoft.com/office/drawing/2014/chart" uri="{C3380CC4-5D6E-409C-BE32-E72D297353CC}">
                <c16:uniqueId val="{0000000E-919B-428B-9DBC-D5331E071408}"/>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numRef>
              <c:f>'GRAF LEISHMANIOSIS'!$G$37:$G$46</c:f>
              <c:numCache>
                <c:formatCode>General</c:formatCode>
                <c:ptCount val="10"/>
                <c:pt idx="0">
                  <c:v>2016</c:v>
                </c:pt>
                <c:pt idx="1">
                  <c:v>2017</c:v>
                </c:pt>
                <c:pt idx="2">
                  <c:v>2018</c:v>
                </c:pt>
                <c:pt idx="3">
                  <c:v>2019</c:v>
                </c:pt>
                <c:pt idx="4">
                  <c:v>2020</c:v>
                </c:pt>
                <c:pt idx="5">
                  <c:v>2021</c:v>
                </c:pt>
                <c:pt idx="6">
                  <c:v>2022</c:v>
                </c:pt>
                <c:pt idx="7">
                  <c:v>2023</c:v>
                </c:pt>
                <c:pt idx="8">
                  <c:v>2024</c:v>
                </c:pt>
                <c:pt idx="9">
                  <c:v>2025</c:v>
                </c:pt>
              </c:numCache>
            </c:numRef>
          </c:cat>
          <c:val>
            <c:numRef>
              <c:f>'GRAF LEISHMANIOSIS'!$I$37:$I$46</c:f>
              <c:numCache>
                <c:formatCode>General</c:formatCode>
                <c:ptCount val="10"/>
                <c:pt idx="0">
                  <c:v>48</c:v>
                </c:pt>
                <c:pt idx="1">
                  <c:v>78</c:v>
                </c:pt>
                <c:pt idx="2">
                  <c:v>66</c:v>
                </c:pt>
                <c:pt idx="3">
                  <c:v>49</c:v>
                </c:pt>
                <c:pt idx="4">
                  <c:v>43</c:v>
                </c:pt>
                <c:pt idx="5">
                  <c:v>58</c:v>
                </c:pt>
                <c:pt idx="6">
                  <c:v>30</c:v>
                </c:pt>
                <c:pt idx="7">
                  <c:v>38</c:v>
                </c:pt>
                <c:pt idx="8">
                  <c:v>35</c:v>
                </c:pt>
                <c:pt idx="9">
                  <c:v>11</c:v>
                </c:pt>
              </c:numCache>
            </c:numRef>
          </c:val>
          <c:extLst>
            <c:ext xmlns:c16="http://schemas.microsoft.com/office/drawing/2014/chart" uri="{C3380CC4-5D6E-409C-BE32-E72D297353CC}">
              <c16:uniqueId val="{0000000F-919B-428B-9DBC-D5331E071408}"/>
            </c:ext>
          </c:extLst>
        </c:ser>
        <c:ser>
          <c:idx val="2"/>
          <c:order val="2"/>
          <c:tx>
            <c:strRef>
              <c:f>'GRAF LEISHMANIOSIS'!$J$34</c:f>
              <c:strCache>
                <c:ptCount val="1"/>
                <c:pt idx="0">
                  <c:v>Leishmaniosis mucocutánea</c:v>
                </c:pt>
              </c:strCache>
            </c:strRef>
          </c:tx>
          <c:spPr>
            <a:solidFill>
              <a:srgbClr val="FF6699">
                <a:alpha val="82000"/>
              </a:srgbClr>
            </a:solidFill>
            <a:scene3d>
              <a:camera prst="orthographicFront"/>
              <a:lightRig rig="soft" dir="t"/>
            </a:scene3d>
            <a:sp3d prstMaterial="plastic">
              <a:bevelT/>
              <a:bevelB/>
            </a:sp3d>
          </c:spPr>
          <c:invertIfNegative val="0"/>
          <c:dLbls>
            <c:dLbl>
              <c:idx val="9"/>
              <c:layout>
                <c:manualLayout>
                  <c:x val="-1.077175774465272E-2"/>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919B-428B-9DBC-D5331E071408}"/>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numRef>
              <c:f>'GRAF LEISHMANIOSIS'!$G$37:$G$46</c:f>
              <c:numCache>
                <c:formatCode>General</c:formatCode>
                <c:ptCount val="10"/>
                <c:pt idx="0">
                  <c:v>2016</c:v>
                </c:pt>
                <c:pt idx="1">
                  <c:v>2017</c:v>
                </c:pt>
                <c:pt idx="2">
                  <c:v>2018</c:v>
                </c:pt>
                <c:pt idx="3">
                  <c:v>2019</c:v>
                </c:pt>
                <c:pt idx="4">
                  <c:v>2020</c:v>
                </c:pt>
                <c:pt idx="5">
                  <c:v>2021</c:v>
                </c:pt>
                <c:pt idx="6">
                  <c:v>2022</c:v>
                </c:pt>
                <c:pt idx="7">
                  <c:v>2023</c:v>
                </c:pt>
                <c:pt idx="8">
                  <c:v>2024</c:v>
                </c:pt>
                <c:pt idx="9">
                  <c:v>2025</c:v>
                </c:pt>
              </c:numCache>
            </c:numRef>
          </c:cat>
          <c:val>
            <c:numRef>
              <c:f>'GRAF LEISHMANIOSIS'!$J$37:$J$46</c:f>
              <c:numCache>
                <c:formatCode>General</c:formatCode>
                <c:ptCount val="10"/>
                <c:pt idx="0">
                  <c:v>26</c:v>
                </c:pt>
                <c:pt idx="1">
                  <c:v>21</c:v>
                </c:pt>
                <c:pt idx="2">
                  <c:v>14</c:v>
                </c:pt>
                <c:pt idx="3">
                  <c:v>15</c:v>
                </c:pt>
                <c:pt idx="4">
                  <c:v>11</c:v>
                </c:pt>
                <c:pt idx="5">
                  <c:v>7</c:v>
                </c:pt>
                <c:pt idx="6">
                  <c:v>9</c:v>
                </c:pt>
                <c:pt idx="7">
                  <c:v>11</c:v>
                </c:pt>
                <c:pt idx="8">
                  <c:v>4</c:v>
                </c:pt>
                <c:pt idx="9">
                  <c:v>1</c:v>
                </c:pt>
              </c:numCache>
            </c:numRef>
          </c:val>
          <c:extLst>
            <c:ext xmlns:c16="http://schemas.microsoft.com/office/drawing/2014/chart" uri="{C3380CC4-5D6E-409C-BE32-E72D297353CC}">
              <c16:uniqueId val="{00000011-919B-428B-9DBC-D5331E071408}"/>
            </c:ext>
          </c:extLst>
        </c:ser>
        <c:dLbls>
          <c:showLegendKey val="0"/>
          <c:showVal val="0"/>
          <c:showCatName val="0"/>
          <c:showSerName val="0"/>
          <c:showPercent val="0"/>
          <c:showBubbleSize val="0"/>
        </c:dLbls>
        <c:gapWidth val="26"/>
        <c:overlap val="100"/>
        <c:axId val="842288896"/>
        <c:axId val="1"/>
      </c:barChart>
      <c:lineChart>
        <c:grouping val="standard"/>
        <c:varyColors val="1"/>
        <c:ser>
          <c:idx val="1"/>
          <c:order val="1"/>
          <c:tx>
            <c:strRef>
              <c:f>'GRAF LEISHMANIOSIS'!$L$34</c:f>
              <c:strCache>
                <c:ptCount val="1"/>
                <c:pt idx="0">
                  <c:v>IA</c:v>
                </c:pt>
              </c:strCache>
            </c:strRef>
          </c:tx>
          <c:spPr>
            <a:ln w="19050">
              <a:solidFill>
                <a:schemeClr val="tx1">
                  <a:lumMod val="95000"/>
                  <a:lumOff val="5000"/>
                </a:schemeClr>
              </a:solidFill>
            </a:ln>
          </c:spPr>
          <c:marker>
            <c:symbol val="none"/>
          </c:marker>
          <c:dPt>
            <c:idx val="0"/>
            <c:bubble3D val="0"/>
            <c:extLst>
              <c:ext xmlns:c16="http://schemas.microsoft.com/office/drawing/2014/chart" uri="{C3380CC4-5D6E-409C-BE32-E72D297353CC}">
                <c16:uniqueId val="{00000012-919B-428B-9DBC-D5331E071408}"/>
              </c:ext>
            </c:extLst>
          </c:dPt>
          <c:dPt>
            <c:idx val="1"/>
            <c:bubble3D val="0"/>
            <c:extLst>
              <c:ext xmlns:c16="http://schemas.microsoft.com/office/drawing/2014/chart" uri="{C3380CC4-5D6E-409C-BE32-E72D297353CC}">
                <c16:uniqueId val="{00000013-919B-428B-9DBC-D5331E071408}"/>
              </c:ext>
            </c:extLst>
          </c:dPt>
          <c:dPt>
            <c:idx val="2"/>
            <c:bubble3D val="0"/>
            <c:extLst>
              <c:ext xmlns:c16="http://schemas.microsoft.com/office/drawing/2014/chart" uri="{C3380CC4-5D6E-409C-BE32-E72D297353CC}">
                <c16:uniqueId val="{00000014-919B-428B-9DBC-D5331E071408}"/>
              </c:ext>
            </c:extLst>
          </c:dPt>
          <c:dPt>
            <c:idx val="3"/>
            <c:bubble3D val="0"/>
            <c:extLst>
              <c:ext xmlns:c16="http://schemas.microsoft.com/office/drawing/2014/chart" uri="{C3380CC4-5D6E-409C-BE32-E72D297353CC}">
                <c16:uniqueId val="{00000015-919B-428B-9DBC-D5331E071408}"/>
              </c:ext>
            </c:extLst>
          </c:dPt>
          <c:dPt>
            <c:idx val="4"/>
            <c:bubble3D val="0"/>
            <c:extLst>
              <c:ext xmlns:c16="http://schemas.microsoft.com/office/drawing/2014/chart" uri="{C3380CC4-5D6E-409C-BE32-E72D297353CC}">
                <c16:uniqueId val="{00000016-919B-428B-9DBC-D5331E071408}"/>
              </c:ext>
            </c:extLst>
          </c:dPt>
          <c:dPt>
            <c:idx val="5"/>
            <c:bubble3D val="0"/>
            <c:extLst>
              <c:ext xmlns:c16="http://schemas.microsoft.com/office/drawing/2014/chart" uri="{C3380CC4-5D6E-409C-BE32-E72D297353CC}">
                <c16:uniqueId val="{00000017-919B-428B-9DBC-D5331E071408}"/>
              </c:ext>
            </c:extLst>
          </c:dPt>
          <c:dPt>
            <c:idx val="6"/>
            <c:bubble3D val="0"/>
            <c:extLst>
              <c:ext xmlns:c16="http://schemas.microsoft.com/office/drawing/2014/chart" uri="{C3380CC4-5D6E-409C-BE32-E72D297353CC}">
                <c16:uniqueId val="{00000018-919B-428B-9DBC-D5331E071408}"/>
              </c:ext>
            </c:extLst>
          </c:dPt>
          <c:dPt>
            <c:idx val="7"/>
            <c:bubble3D val="0"/>
            <c:extLst>
              <c:ext xmlns:c16="http://schemas.microsoft.com/office/drawing/2014/chart" uri="{C3380CC4-5D6E-409C-BE32-E72D297353CC}">
                <c16:uniqueId val="{00000019-919B-428B-9DBC-D5331E071408}"/>
              </c:ext>
            </c:extLst>
          </c:dPt>
          <c:dPt>
            <c:idx val="8"/>
            <c:bubble3D val="0"/>
            <c:extLst>
              <c:ext xmlns:c16="http://schemas.microsoft.com/office/drawing/2014/chart" uri="{C3380CC4-5D6E-409C-BE32-E72D297353CC}">
                <c16:uniqueId val="{0000001A-919B-428B-9DBC-D5331E071408}"/>
              </c:ext>
            </c:extLst>
          </c:dPt>
          <c:dLbls>
            <c:dLbl>
              <c:idx val="7"/>
              <c:layout>
                <c:manualLayout>
                  <c:x val="-1.3052208835341365E-2"/>
                  <c:y val="-2.2134646962233211E-2"/>
                </c:manualLayout>
              </c:layout>
              <c:spPr>
                <a:noFill/>
                <a:ln w="25400">
                  <a:noFill/>
                </a:ln>
              </c:spPr>
              <c:txPr>
                <a:bodyPr/>
                <a:lstStyle/>
                <a:p>
                  <a:pPr>
                    <a:defRPr sz="900" b="0" i="0" u="none" strike="noStrike" baseline="0">
                      <a:solidFill>
                        <a:srgbClr val="000000"/>
                      </a:solidFill>
                      <a:latin typeface="Ebrima"/>
                      <a:ea typeface="Ebrima"/>
                      <a:cs typeface="Ebrima"/>
                    </a:defRPr>
                  </a:pPr>
                  <a:endParaRPr lang="es-PE"/>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919B-428B-9DBC-D5331E071408}"/>
                </c:ext>
              </c:extLst>
            </c:dLbl>
            <c:dLbl>
              <c:idx val="8"/>
              <c:layout>
                <c:manualLayout>
                  <c:x val="-1.4390896921017403E-2"/>
                  <c:y val="-2.870279146141215E-2"/>
                </c:manualLayout>
              </c:layout>
              <c:spPr>
                <a:noFill/>
                <a:ln w="25400">
                  <a:noFill/>
                </a:ln>
              </c:spPr>
              <c:txPr>
                <a:bodyPr/>
                <a:lstStyle/>
                <a:p>
                  <a:pPr>
                    <a:defRPr sz="900" b="0" i="0" u="none" strike="noStrike" baseline="0">
                      <a:solidFill>
                        <a:srgbClr val="000000"/>
                      </a:solidFill>
                      <a:latin typeface="Ebrima"/>
                      <a:ea typeface="Ebrima"/>
                      <a:cs typeface="Ebrima"/>
                    </a:defRPr>
                  </a:pPr>
                  <a:endParaRPr lang="es-PE"/>
                </a:p>
              </c:txPr>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919B-428B-9DBC-D5331E071408}"/>
                </c:ext>
              </c:extLst>
            </c:dLbl>
            <c:spPr>
              <a:noFill/>
              <a:ln w="25400">
                <a:noFill/>
              </a:ln>
            </c:spPr>
            <c:txPr>
              <a:bodyPr wrap="square" lIns="38100" tIns="19050" rIns="38100" bIns="19050" anchor="ctr">
                <a:spAutoFit/>
              </a:bodyPr>
              <a:lstStyle/>
              <a:p>
                <a:pPr>
                  <a:defRPr sz="900" b="0" i="0" u="none" strike="noStrike" baseline="0">
                    <a:solidFill>
                      <a:srgbClr val="000000"/>
                    </a:solidFill>
                    <a:latin typeface="Ebrima"/>
                    <a:ea typeface="Ebrima"/>
                    <a:cs typeface="Ebrima"/>
                  </a:defRPr>
                </a:pPr>
                <a:endParaRPr lang="es-PE"/>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'GRAF LEISHMANIOSIS'!$L$37:$L$46</c:f>
              <c:numCache>
                <c:formatCode>0.00</c:formatCode>
                <c:ptCount val="10"/>
                <c:pt idx="0">
                  <c:v>0.60966567252714665</c:v>
                </c:pt>
                <c:pt idx="1">
                  <c:v>0.80824903867349185</c:v>
                </c:pt>
                <c:pt idx="2">
                  <c:v>0.6475163700232297</c:v>
                </c:pt>
                <c:pt idx="3">
                  <c:v>0.51336761131654729</c:v>
                </c:pt>
                <c:pt idx="4">
                  <c:v>0.43315392204833675</c:v>
                </c:pt>
                <c:pt idx="5">
                  <c:v>0.5240414073333548</c:v>
                </c:pt>
                <c:pt idx="6">
                  <c:v>0.27525266783354979</c:v>
                </c:pt>
                <c:pt idx="7">
                  <c:v>0.38908960971929962</c:v>
                </c:pt>
                <c:pt idx="8">
                  <c:v>0.30651220547320768</c:v>
                </c:pt>
                <c:pt idx="9">
                  <c:v>9.4311447837910053E-2</c:v>
                </c:pt>
              </c:numCache>
            </c:numRef>
          </c:val>
          <c:smooth val="1"/>
          <c:extLst>
            <c:ext xmlns:c16="http://schemas.microsoft.com/office/drawing/2014/chart" uri="{C3380CC4-5D6E-409C-BE32-E72D297353CC}">
              <c16:uniqueId val="{0000001B-919B-428B-9DBC-D5331E071408}"/>
            </c:ext>
          </c:extLst>
        </c:ser>
        <c:dLbls>
          <c:showLegendKey val="0"/>
          <c:showVal val="0"/>
          <c:showCatName val="0"/>
          <c:showSerName val="0"/>
          <c:showPercent val="0"/>
          <c:showBubbleSize val="0"/>
        </c:dLbls>
        <c:marker val="1"/>
        <c:smooth val="0"/>
        <c:axId val="3"/>
        <c:axId val="4"/>
      </c:lineChart>
      <c:catAx>
        <c:axId val="842288896"/>
        <c:scaling>
          <c:orientation val="minMax"/>
        </c:scaling>
        <c:delete val="0"/>
        <c:axPos val="b"/>
        <c:title>
          <c:tx>
            <c:rich>
              <a:bodyPr/>
              <a:lstStyle/>
              <a:p>
                <a:pPr>
                  <a:defRPr sz="1200" b="1" i="0" u="none" strike="noStrike" baseline="0">
                    <a:solidFill>
                      <a:srgbClr val="000000"/>
                    </a:solidFill>
                    <a:latin typeface="Calibri"/>
                    <a:ea typeface="Calibri"/>
                    <a:cs typeface="Calibri"/>
                  </a:defRPr>
                </a:pPr>
                <a:r>
                  <a:rPr lang="es-PE"/>
                  <a:t>Años</a:t>
                </a:r>
              </a:p>
            </c:rich>
          </c:tx>
          <c:layout>
            <c:manualLayout>
              <c:xMode val="edge"/>
              <c:yMode val="edge"/>
              <c:x val="0.47102489935271386"/>
              <c:y val="0.91413258866394509"/>
            </c:manualLayout>
          </c:layout>
          <c:overlay val="0"/>
          <c:spPr>
            <a:noFill/>
            <a:ln w="25400">
              <a:noFill/>
            </a:ln>
          </c:spPr>
        </c:title>
        <c:numFmt formatCode="General" sourceLinked="1"/>
        <c:majorTickMark val="out"/>
        <c:minorTickMark val="none"/>
        <c:tickLblPos val="low"/>
        <c:spPr>
          <a:ln w="3175">
            <a:solidFill>
              <a:srgbClr val="000000"/>
            </a:solidFill>
            <a:prstDash val="solid"/>
          </a:ln>
        </c:spPr>
        <c:txPr>
          <a:bodyPr rot="0" vert="horz"/>
          <a:lstStyle/>
          <a:p>
            <a:pPr>
              <a:defRPr sz="1000" b="0" i="0" u="none" strike="noStrike" baseline="0">
                <a:solidFill>
                  <a:srgbClr val="000000"/>
                </a:solidFill>
                <a:latin typeface="Ebrima"/>
                <a:ea typeface="Ebrima"/>
                <a:cs typeface="Ebrima"/>
              </a:defRPr>
            </a:pPr>
            <a:endParaRPr lang="es-PE"/>
          </a:p>
        </c:txPr>
        <c:crossAx val="1"/>
        <c:crosses val="autoZero"/>
        <c:auto val="1"/>
        <c:lblAlgn val="ctr"/>
        <c:lblOffset val="100"/>
        <c:tickLblSkip val="1"/>
        <c:tickMarkSkip val="1"/>
        <c:noMultiLvlLbl val="0"/>
      </c:catAx>
      <c:valAx>
        <c:axId val="1"/>
        <c:scaling>
          <c:orientation val="minMax"/>
          <c:max val="160"/>
        </c:scaling>
        <c:delete val="0"/>
        <c:axPos val="l"/>
        <c:majorGridlines>
          <c:spPr>
            <a:ln w="0">
              <a:solidFill>
                <a:schemeClr val="bg1"/>
              </a:solidFill>
              <a:prstDash val="solid"/>
            </a:ln>
          </c:spPr>
        </c:majorGridlines>
        <c:title>
          <c:tx>
            <c:rich>
              <a:bodyPr/>
              <a:lstStyle/>
              <a:p>
                <a:pPr>
                  <a:defRPr sz="1100" b="0" i="0" u="none" strike="noStrike" baseline="0">
                    <a:solidFill>
                      <a:srgbClr val="000000"/>
                    </a:solidFill>
                    <a:latin typeface="Calibri"/>
                    <a:ea typeface="Calibri"/>
                    <a:cs typeface="Calibri"/>
                  </a:defRPr>
                </a:pPr>
                <a:r>
                  <a:rPr lang="es-PE" sz="1100" b="1" i="0" u="none" strike="noStrike" baseline="0">
                    <a:solidFill>
                      <a:srgbClr val="000000"/>
                    </a:solidFill>
                    <a:latin typeface="Ebrima"/>
                    <a:ea typeface="Ebrima"/>
                    <a:cs typeface="Ebrima"/>
                  </a:rPr>
                  <a:t>N° de casos</a:t>
                </a:r>
              </a:p>
            </c:rich>
          </c:tx>
          <c:layout>
            <c:manualLayout>
              <c:xMode val="edge"/>
              <c:yMode val="edge"/>
              <c:x val="3.7102927272876667E-2"/>
              <c:y val="0.4731432699547492"/>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Ebrima"/>
                <a:ea typeface="Ebrima"/>
                <a:cs typeface="Ebrima"/>
              </a:defRPr>
            </a:pPr>
            <a:endParaRPr lang="es-PE"/>
          </a:p>
        </c:txPr>
        <c:crossAx val="842288896"/>
        <c:crosses val="autoZero"/>
        <c:crossBetween val="between"/>
      </c:valAx>
      <c:catAx>
        <c:axId val="3"/>
        <c:scaling>
          <c:orientation val="minMax"/>
        </c:scaling>
        <c:delete val="1"/>
        <c:axPos val="b"/>
        <c:majorTickMark val="out"/>
        <c:minorTickMark val="none"/>
        <c:tickLblPos val="nextTo"/>
        <c:crossAx val="4"/>
        <c:crosses val="autoZero"/>
        <c:auto val="1"/>
        <c:lblAlgn val="ctr"/>
        <c:lblOffset val="100"/>
        <c:noMultiLvlLbl val="0"/>
      </c:catAx>
      <c:valAx>
        <c:axId val="4"/>
        <c:scaling>
          <c:orientation val="minMax"/>
          <c:max val="0.9"/>
        </c:scaling>
        <c:delete val="0"/>
        <c:axPos val="r"/>
        <c:title>
          <c:tx>
            <c:rich>
              <a:bodyPr/>
              <a:lstStyle/>
              <a:p>
                <a:pPr>
                  <a:defRPr sz="1100" b="1" i="0" u="none" strike="noStrike" baseline="0">
                    <a:solidFill>
                      <a:srgbClr val="000000"/>
                    </a:solidFill>
                    <a:latin typeface="Ebrima"/>
                    <a:ea typeface="Ebrima"/>
                    <a:cs typeface="Ebrima"/>
                  </a:defRPr>
                </a:pPr>
                <a:r>
                  <a:rPr lang="es-PE"/>
                  <a:t>IA X 1000  Hab.</a:t>
                </a:r>
              </a:p>
            </c:rich>
          </c:tx>
          <c:layout>
            <c:manualLayout>
              <c:xMode val="edge"/>
              <c:yMode val="edge"/>
              <c:x val="0.94007531218616036"/>
              <c:y val="0.4115144585131098"/>
            </c:manualLayout>
          </c:layout>
          <c:overlay val="0"/>
        </c:title>
        <c:numFmt formatCode="0.00" sourceLinked="1"/>
        <c:majorTickMark val="out"/>
        <c:minorTickMark val="none"/>
        <c:tickLblPos val="nextTo"/>
        <c:txPr>
          <a:bodyPr rot="0" vert="horz"/>
          <a:lstStyle/>
          <a:p>
            <a:pPr>
              <a:defRPr sz="1000" b="0" i="0" u="none" strike="noStrike" baseline="0">
                <a:solidFill>
                  <a:srgbClr val="000000"/>
                </a:solidFill>
                <a:latin typeface="Ebrima"/>
                <a:ea typeface="Ebrima"/>
                <a:cs typeface="Ebrima"/>
              </a:defRPr>
            </a:pPr>
            <a:endParaRPr lang="es-PE"/>
          </a:p>
        </c:txPr>
        <c:crossAx val="3"/>
        <c:crosses val="max"/>
        <c:crossBetween val="between"/>
      </c:valAx>
      <c:spPr>
        <a:solidFill>
          <a:schemeClr val="bg1"/>
        </a:solidFill>
        <a:ln w="9525">
          <a:solidFill>
            <a:schemeClr val="bg1"/>
          </a:solidFill>
          <a:prstDash val="solid"/>
        </a:ln>
        <a:scene3d>
          <a:camera prst="orthographicFront"/>
          <a:lightRig rig="threePt" dir="t"/>
        </a:scene3d>
        <a:sp3d/>
      </c:spPr>
    </c:plotArea>
    <c:legend>
      <c:legendPos val="r"/>
      <c:layout>
        <c:manualLayout>
          <c:xMode val="edge"/>
          <c:yMode val="edge"/>
          <c:x val="0.58880825137821624"/>
          <c:y val="0.16027375888358783"/>
          <c:w val="0.31607047613024275"/>
          <c:h val="0.17720216007481823"/>
        </c:manualLayout>
      </c:layout>
      <c:overlay val="0"/>
      <c:txPr>
        <a:bodyPr/>
        <a:lstStyle/>
        <a:p>
          <a:pPr>
            <a:defRPr sz="1400" b="0" i="0" u="none" strike="noStrike" baseline="0">
              <a:solidFill>
                <a:srgbClr val="000000"/>
              </a:solidFill>
              <a:latin typeface="Calibri"/>
              <a:ea typeface="Calibri"/>
              <a:cs typeface="Calibri"/>
            </a:defRPr>
          </a:pPr>
          <a:endParaRPr lang="es-PE"/>
        </a:p>
      </c:txPr>
    </c:legend>
    <c:plotVisOnly val="1"/>
    <c:dispBlanksAs val="gap"/>
    <c:showDLblsOverMax val="0"/>
  </c:chart>
  <c:spPr>
    <a:solidFill>
      <a:schemeClr val="bg1"/>
    </a:solidFill>
    <a:ln w="3175">
      <a:noFill/>
      <a:prstDash val="solid"/>
    </a:ln>
    <a:effectLst/>
  </c:spPr>
  <c:txPr>
    <a:bodyPr/>
    <a:lstStyle/>
    <a:p>
      <a:pPr>
        <a:defRPr sz="1200" b="0" i="0" u="none" strike="noStrike" baseline="0">
          <a:solidFill>
            <a:srgbClr val="000000"/>
          </a:solidFill>
          <a:latin typeface="Calibri"/>
          <a:ea typeface="Calibri"/>
          <a:cs typeface="Calibri"/>
        </a:defRPr>
      </a:pPr>
      <a:endParaRPr lang="es-PE"/>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3843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50003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17E204B-6798-42E6-939C-6D584C16F018}"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85612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17E204B-6798-42E6-939C-6D584C16F018}"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559433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17E204B-6798-42E6-939C-6D584C16F018}" type="datetimeFigureOut">
              <a:rPr lang="en-US" smtClean="0"/>
              <a:t>5/8/2025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147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17E204B-6798-42E6-939C-6D584C16F018}" type="datetimeFigureOut">
              <a:rPr lang="en-US" smtClean="0"/>
              <a:t>5/8/2025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24871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7E204B-6798-42E6-939C-6D584C16F018}" type="datetimeFigureOut">
              <a:rPr lang="en-US" smtClean="0"/>
              <a:t>5/8/2025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907760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07204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4955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584864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43529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E204B-6798-42E6-939C-6D584C16F018}" type="datetimeFigureOut">
              <a:rPr lang="en-US" smtClean="0"/>
              <a:t>5/8/2025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E895EA-8ACC-4FF7-922D-C2FCE1BCF8FA}" type="slidenum">
              <a:rPr lang="en-US" smtClean="0"/>
              <a:t>‹Nº›</a:t>
            </a:fld>
            <a:endParaRPr lang="en-US"/>
          </a:p>
        </p:txBody>
      </p:sp>
    </p:spTree>
    <p:extLst>
      <p:ext uri="{BB962C8B-B14F-4D97-AF65-F5344CB8AC3E}">
        <p14:creationId xmlns:p14="http://schemas.microsoft.com/office/powerpoint/2010/main" val="859422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8368932" y="212614"/>
            <a:ext cx="1235603" cy="947495"/>
          </a:xfrm>
          <a:prstGeom prst="rect">
            <a:avLst/>
          </a:prstGeom>
        </p:spPr>
      </p:pic>
      <p:pic>
        <p:nvPicPr>
          <p:cNvPr id="8" name="Imagen 7"/>
          <p:cNvPicPr>
            <a:picLocks noChangeAspect="1"/>
          </p:cNvPicPr>
          <p:nvPr/>
        </p:nvPicPr>
        <p:blipFill>
          <a:blip r:embed="rId3"/>
          <a:stretch>
            <a:fillRect/>
          </a:stretch>
        </p:blipFill>
        <p:spPr>
          <a:xfrm>
            <a:off x="9896224" y="144642"/>
            <a:ext cx="1235603" cy="1015467"/>
          </a:xfrm>
          <a:prstGeom prst="rect">
            <a:avLst/>
          </a:prstGeom>
        </p:spPr>
      </p:pic>
      <p:sp>
        <p:nvSpPr>
          <p:cNvPr id="9" name="CuadroTexto 8"/>
          <p:cNvSpPr txBox="1"/>
          <p:nvPr/>
        </p:nvSpPr>
        <p:spPr>
          <a:xfrm>
            <a:off x="1249774" y="1654976"/>
            <a:ext cx="9692451" cy="3785652"/>
          </a:xfrm>
          <a:prstGeom prst="rect">
            <a:avLst/>
          </a:prstGeom>
          <a:noFill/>
          <a:ln w="28575">
            <a:noFill/>
            <a:prstDash val="sysDash"/>
          </a:ln>
        </p:spPr>
        <p:txBody>
          <a:bodyPr wrap="square" rtlCol="0">
            <a:spAutoFit/>
          </a:bodyPr>
          <a:lstStyle/>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SITUACIÓN EPIDEMIOLÓGICA DE LEISHMANIOSIS EN  LA PROVINCIA DE ALTO AMAZONAS</a:t>
            </a:r>
          </a:p>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(S.E. 18), 2025</a:t>
            </a:r>
            <a:endParaRPr lang="en-US" sz="4800" b="1" dirty="0">
              <a:solidFill>
                <a:srgbClr val="002060"/>
              </a:solidFill>
              <a:latin typeface="Ebrima" panose="02000000000000000000" pitchFamily="2" charset="0"/>
              <a:ea typeface="Ebrima" panose="02000000000000000000" pitchFamily="2" charset="0"/>
              <a:cs typeface="Ebrima" panose="02000000000000000000" pitchFamily="2" charset="0"/>
            </a:endParaRPr>
          </a:p>
        </p:txBody>
      </p:sp>
      <p:pic>
        <p:nvPicPr>
          <p:cNvPr id="2" name="Imagen 1">
            <a:extLst>
              <a:ext uri="{FF2B5EF4-FFF2-40B4-BE49-F238E27FC236}">
                <a16:creationId xmlns:a16="http://schemas.microsoft.com/office/drawing/2014/main" id="{BD20A467-1953-1A72-8F7C-501BB1CA28FB}"/>
              </a:ext>
            </a:extLst>
          </p:cNvPr>
          <p:cNvPicPr>
            <a:picLocks noChangeAspect="1"/>
          </p:cNvPicPr>
          <p:nvPr/>
        </p:nvPicPr>
        <p:blipFill rotWithShape="1">
          <a:blip r:embed="rId4">
            <a:extLst>
              <a:ext uri="{28A0092B-C50C-407E-A947-70E740481C1C}">
                <a14:useLocalDpi xmlns:a14="http://schemas.microsoft.com/office/drawing/2010/main" val="0"/>
              </a:ext>
            </a:extLst>
          </a:blip>
          <a:srcRect l="3784" t="2878" r="29157" b="90545"/>
          <a:stretch/>
        </p:blipFill>
        <p:spPr bwMode="auto">
          <a:xfrm>
            <a:off x="602933" y="178627"/>
            <a:ext cx="5035827" cy="1015467"/>
          </a:xfrm>
          <a:prstGeom prst="rect">
            <a:avLst/>
          </a:prstGeom>
          <a:noFill/>
          <a:ln>
            <a:noFill/>
          </a:ln>
          <a:extLst>
            <a:ext uri="{53640926-AAD7-44D8-BBD7-CCE9431645EC}">
              <a14:shadowObscured xmlns:a14="http://schemas.microsoft.com/office/drawing/2010/main"/>
            </a:ext>
          </a:extLst>
        </p:spPr>
      </p:pic>
      <p:pic>
        <p:nvPicPr>
          <p:cNvPr id="3" name="Imagen 2">
            <a:extLst>
              <a:ext uri="{FF2B5EF4-FFF2-40B4-BE49-F238E27FC236}">
                <a16:creationId xmlns:a16="http://schemas.microsoft.com/office/drawing/2014/main" id="{262E41C6-A181-4872-9755-E4A23931D39F}"/>
              </a:ext>
            </a:extLst>
          </p:cNvPr>
          <p:cNvPicPr>
            <a:picLocks noChangeAspect="1"/>
          </p:cNvPicPr>
          <p:nvPr/>
        </p:nvPicPr>
        <p:blipFill>
          <a:blip r:embed="rId5"/>
          <a:stretch>
            <a:fillRect/>
          </a:stretch>
        </p:blipFill>
        <p:spPr>
          <a:xfrm>
            <a:off x="6333108" y="40128"/>
            <a:ext cx="914479" cy="1292464"/>
          </a:xfrm>
          <a:prstGeom prst="rect">
            <a:avLst/>
          </a:prstGeom>
        </p:spPr>
      </p:pic>
    </p:spTree>
    <p:extLst>
      <p:ext uri="{BB962C8B-B14F-4D97-AF65-F5344CB8AC3E}">
        <p14:creationId xmlns:p14="http://schemas.microsoft.com/office/powerpoint/2010/main" val="977369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D98DED8E-8F8E-4FA5-86C3-E86776F2D52F}"/>
              </a:ext>
            </a:extLst>
          </p:cNvPr>
          <p:cNvSpPr txBox="1"/>
          <p:nvPr/>
        </p:nvSpPr>
        <p:spPr>
          <a:xfrm>
            <a:off x="331305" y="501395"/>
            <a:ext cx="11529392" cy="400110"/>
          </a:xfrm>
          <a:prstGeom prst="rect">
            <a:avLst/>
          </a:prstGeom>
          <a:noFill/>
          <a:ln w="28575">
            <a:solidFill>
              <a:srgbClr val="00B0F0"/>
            </a:solidFill>
          </a:ln>
        </p:spPr>
        <p:txBody>
          <a:bodyPr wrap="square" rtlCol="0">
            <a:spAutoFit/>
          </a:bodyPr>
          <a:lstStyle/>
          <a:p>
            <a:pPr algn="ctr"/>
            <a:r>
              <a:rPr lang="es-MX" sz="2000" b="1" dirty="0">
                <a:latin typeface="Arial Narrow" panose="020B0606020202030204" pitchFamily="34" charset="0"/>
                <a:cs typeface="Arial" panose="020B0604020202020204" pitchFamily="34" charset="0"/>
              </a:rPr>
              <a:t>CASOS DE LEISHMANIOSIS EN LA PROVINCIA DE ALTO AMAZONAS  2016 – 2025</a:t>
            </a:r>
            <a:r>
              <a:rPr lang="es-MX" sz="2000" b="1" dirty="0">
                <a:latin typeface="Arial" panose="020B0604020202020204" pitchFamily="34" charset="0"/>
                <a:cs typeface="Arial" panose="020B0604020202020204" pitchFamily="34" charset="0"/>
              </a:rPr>
              <a:t>*; </a:t>
            </a:r>
            <a:r>
              <a:rPr lang="es-MX" b="1" dirty="0">
                <a:latin typeface="Arial" panose="020B0604020202020204" pitchFamily="34" charset="0"/>
                <a:cs typeface="Arial" panose="020B0604020202020204" pitchFamily="34" charset="0"/>
              </a:rPr>
              <a:t>SE-18</a:t>
            </a:r>
            <a:endParaRPr lang="es-PE" b="1" dirty="0">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id="{F68A364C-FDB7-5450-1690-E945C56CA15E}"/>
              </a:ext>
            </a:extLst>
          </p:cNvPr>
          <p:cNvPicPr>
            <a:picLocks noChangeAspect="1"/>
          </p:cNvPicPr>
          <p:nvPr/>
        </p:nvPicPr>
        <p:blipFill>
          <a:blip r:embed="rId2"/>
          <a:stretch>
            <a:fillRect/>
          </a:stretch>
        </p:blipFill>
        <p:spPr>
          <a:xfrm>
            <a:off x="331304" y="6452075"/>
            <a:ext cx="2651990" cy="304826"/>
          </a:xfrm>
          <a:prstGeom prst="rect">
            <a:avLst/>
          </a:prstGeom>
        </p:spPr>
      </p:pic>
      <p:graphicFrame>
        <p:nvGraphicFramePr>
          <p:cNvPr id="7" name="Chart 1">
            <a:extLst>
              <a:ext uri="{FF2B5EF4-FFF2-40B4-BE49-F238E27FC236}">
                <a16:creationId xmlns:a16="http://schemas.microsoft.com/office/drawing/2014/main" id="{918F9587-A1E4-4589-90CC-2888D67A03AD}"/>
              </a:ext>
            </a:extLst>
          </p:cNvPr>
          <p:cNvGraphicFramePr>
            <a:graphicFrameLocks/>
          </p:cNvGraphicFramePr>
          <p:nvPr>
            <p:extLst>
              <p:ext uri="{D42A27DB-BD31-4B8C-83A1-F6EECF244321}">
                <p14:modId xmlns:p14="http://schemas.microsoft.com/office/powerpoint/2010/main" val="124852201"/>
              </p:ext>
            </p:extLst>
          </p:nvPr>
        </p:nvGraphicFramePr>
        <p:xfrm>
          <a:off x="331305" y="1278467"/>
          <a:ext cx="11529392" cy="469899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81800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D120AD4D-5864-4532-865B-FAE15FAA9BA7}"/>
              </a:ext>
            </a:extLst>
          </p:cNvPr>
          <p:cNvPicPr>
            <a:picLocks noChangeAspect="1"/>
          </p:cNvPicPr>
          <p:nvPr/>
        </p:nvPicPr>
        <p:blipFill>
          <a:blip r:embed="rId2"/>
          <a:stretch>
            <a:fillRect/>
          </a:stretch>
        </p:blipFill>
        <p:spPr>
          <a:xfrm>
            <a:off x="688741" y="6575739"/>
            <a:ext cx="2651990" cy="304826"/>
          </a:xfrm>
          <a:prstGeom prst="rect">
            <a:avLst/>
          </a:prstGeom>
        </p:spPr>
      </p:pic>
      <p:sp>
        <p:nvSpPr>
          <p:cNvPr id="6" name="Rectángulo 5">
            <a:extLst>
              <a:ext uri="{FF2B5EF4-FFF2-40B4-BE49-F238E27FC236}">
                <a16:creationId xmlns:a16="http://schemas.microsoft.com/office/drawing/2014/main" id="{6232C527-190C-456B-850D-984F04F87006}"/>
              </a:ext>
            </a:extLst>
          </p:cNvPr>
          <p:cNvSpPr/>
          <p:nvPr/>
        </p:nvSpPr>
        <p:spPr>
          <a:xfrm>
            <a:off x="160866" y="349983"/>
            <a:ext cx="11870267" cy="869217"/>
          </a:xfrm>
          <a:prstGeom prst="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Narrow" panose="020B0606020202030204" pitchFamily="34" charset="0"/>
                <a:cs typeface="Arial" panose="020B0604020202020204" pitchFamily="34" charset="0"/>
              </a:rPr>
              <a:t>CASOS DE LEISHMANIOSIS POR SEMANAS EPIDEMIOLÓGICAS, PROVINCIA ALTO AMAZONAS, 2024 – 2025* ; SE-18</a:t>
            </a:r>
            <a:endParaRPr lang="es-PE" sz="2000" b="1" dirty="0">
              <a:solidFill>
                <a:schemeClr val="tx1"/>
              </a:solidFill>
              <a:latin typeface="Arial Narrow" panose="020B0606020202030204" pitchFamily="34" charset="0"/>
              <a:cs typeface="Arial" panose="020B0604020202020204" pitchFamily="34" charset="0"/>
            </a:endParaRPr>
          </a:p>
        </p:txBody>
      </p:sp>
      <p:pic>
        <p:nvPicPr>
          <p:cNvPr id="4" name="Imagen 3">
            <a:extLst>
              <a:ext uri="{FF2B5EF4-FFF2-40B4-BE49-F238E27FC236}">
                <a16:creationId xmlns:a16="http://schemas.microsoft.com/office/drawing/2014/main" id="{CA4BD8E5-F214-4AA1-A187-07483A1C977F}"/>
              </a:ext>
            </a:extLst>
          </p:cNvPr>
          <p:cNvPicPr>
            <a:picLocks noChangeAspect="1"/>
          </p:cNvPicPr>
          <p:nvPr/>
        </p:nvPicPr>
        <p:blipFill>
          <a:blip r:embed="rId3"/>
          <a:stretch>
            <a:fillRect/>
          </a:stretch>
        </p:blipFill>
        <p:spPr>
          <a:xfrm>
            <a:off x="778934" y="1514902"/>
            <a:ext cx="10557933" cy="4809697"/>
          </a:xfrm>
          <a:prstGeom prst="rect">
            <a:avLst/>
          </a:prstGeom>
        </p:spPr>
      </p:pic>
    </p:spTree>
    <p:extLst>
      <p:ext uri="{BB962C8B-B14F-4D97-AF65-F5344CB8AC3E}">
        <p14:creationId xmlns:p14="http://schemas.microsoft.com/office/powerpoint/2010/main" val="761576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65652" y="385815"/>
            <a:ext cx="11860696" cy="827571"/>
          </a:xfrm>
          <a:ln w="28575">
            <a:solidFill>
              <a:schemeClr val="accent5">
                <a:lumMod val="60000"/>
                <a:lumOff val="40000"/>
              </a:schemeClr>
            </a:solidFill>
          </a:ln>
        </p:spPr>
        <p:txBody>
          <a:bodyPr>
            <a:normAutofit fontScale="90000"/>
          </a:bodyPr>
          <a:lstStyle/>
          <a:p>
            <a:pPr algn="ctr" defTabSz="457200"/>
            <a:br>
              <a:rPr lang="es-PE" sz="2000" b="1" dirty="0">
                <a:latin typeface="Arial Narrow" panose="020B0606020202030204" pitchFamily="34" charset="0"/>
                <a:ea typeface="+mn-ea"/>
                <a:cs typeface="Arial" panose="020B0604020202020204" pitchFamily="34" charset="0"/>
              </a:rPr>
            </a:br>
            <a:r>
              <a:rPr lang="es-PE" sz="2700" b="1" dirty="0">
                <a:latin typeface="Arial Narrow" panose="020B0606020202030204" pitchFamily="34" charset="0"/>
                <a:ea typeface="+mn-ea"/>
                <a:cs typeface="Arial" panose="020B0604020202020204" pitchFamily="34" charset="0"/>
              </a:rPr>
              <a:t>CASOS DE LEISHMANIOSIS EN LA PROVINCIA DE ALTO AMAZONAS POR DISTRITOS 2024-2025 (S.E.18)</a:t>
            </a:r>
            <a:br>
              <a:rPr lang="es-PE" sz="2700" b="1" dirty="0">
                <a:latin typeface="Arial Narrow" panose="020B0606020202030204" pitchFamily="34" charset="0"/>
                <a:ea typeface="+mn-ea"/>
                <a:cs typeface="Arial" panose="020B0604020202020204" pitchFamily="34" charset="0"/>
              </a:rPr>
            </a:br>
            <a:endParaRPr lang="es-PE" sz="2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165652" y="4207933"/>
            <a:ext cx="2414225" cy="287906"/>
          </a:xfrm>
          <a:prstGeom prst="rect">
            <a:avLst/>
          </a:prstGeom>
        </p:spPr>
      </p:pic>
      <p:sp>
        <p:nvSpPr>
          <p:cNvPr id="7" name="CuadroTexto 6">
            <a:extLst>
              <a:ext uri="{FF2B5EF4-FFF2-40B4-BE49-F238E27FC236}">
                <a16:creationId xmlns:a16="http://schemas.microsoft.com/office/drawing/2014/main" id="{EC17EED2-F134-2159-3729-2A6E7083536A}"/>
              </a:ext>
            </a:extLst>
          </p:cNvPr>
          <p:cNvSpPr txBox="1"/>
          <p:nvPr/>
        </p:nvSpPr>
        <p:spPr>
          <a:xfrm>
            <a:off x="165652" y="5049333"/>
            <a:ext cx="11860696" cy="954107"/>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s-PE" sz="1400" dirty="0">
                <a:effectLst/>
                <a:latin typeface="Arial" panose="020B0604020202020204" pitchFamily="34" charset="0"/>
                <a:ea typeface="Calibri" panose="020F0502020204030204" pitchFamily="34" charset="0"/>
              </a:rPr>
              <a:t>En la Provincia de Alto Amazonas según el cuadro comparativo del comportamiento de casos de Leishmaniasis por inicio de síntomas en comparación del año 2024 al 2025, nos indica que en (4) distritos de la Provincia de Alto Amazonas presenta </a:t>
            </a:r>
            <a:r>
              <a:rPr lang="es-PE" sz="1400" b="1" u="sng" dirty="0">
                <a:solidFill>
                  <a:srgbClr val="FF0000"/>
                </a:solidFill>
                <a:effectLst/>
                <a:latin typeface="Arial" panose="020B0604020202020204" pitchFamily="34" charset="0"/>
                <a:ea typeface="Calibri" panose="020F0502020204030204" pitchFamily="34" charset="0"/>
              </a:rPr>
              <a:t>Incremento</a:t>
            </a:r>
            <a:r>
              <a:rPr lang="es-PE" sz="1400" dirty="0">
                <a:effectLst/>
                <a:latin typeface="Arial" panose="020B0604020202020204" pitchFamily="34" charset="0"/>
                <a:ea typeface="Calibri" panose="020F0502020204030204" pitchFamily="34" charset="0"/>
              </a:rPr>
              <a:t> de casos en Jeberos, Lagunas, Santa Cruz, </a:t>
            </a:r>
            <a:r>
              <a:rPr lang="es-PE" sz="1400" dirty="0" err="1">
                <a:effectLst/>
                <a:latin typeface="Arial" panose="020B0604020202020204" pitchFamily="34" charset="0"/>
                <a:ea typeface="Calibri" panose="020F0502020204030204" pitchFamily="34" charset="0"/>
              </a:rPr>
              <a:t>Tnte</a:t>
            </a:r>
            <a:r>
              <a:rPr lang="es-PE" sz="1400" dirty="0">
                <a:effectLst/>
                <a:latin typeface="Arial" panose="020B0604020202020204" pitchFamily="34" charset="0"/>
                <a:ea typeface="Calibri" panose="020F0502020204030204" pitchFamily="34" charset="0"/>
              </a:rPr>
              <a:t>. César López Rojas, en (2) distritos presenta </a:t>
            </a:r>
            <a:r>
              <a:rPr lang="es-PE" sz="1400" u="sng" dirty="0">
                <a:solidFill>
                  <a:srgbClr val="00B050"/>
                </a:solidFill>
                <a:effectLst/>
                <a:latin typeface="Arial" panose="020B0604020202020204" pitchFamily="34" charset="0"/>
                <a:ea typeface="Calibri" panose="020F0502020204030204" pitchFamily="34" charset="0"/>
              </a:rPr>
              <a:t>Disminución</a:t>
            </a:r>
            <a:r>
              <a:rPr lang="es-PE" sz="1400" dirty="0">
                <a:solidFill>
                  <a:srgbClr val="00B050"/>
                </a:solidFill>
                <a:effectLst/>
                <a:latin typeface="Arial" panose="020B0604020202020204" pitchFamily="34" charset="0"/>
                <a:ea typeface="Calibri" panose="020F0502020204030204" pitchFamily="34" charset="0"/>
              </a:rPr>
              <a:t> </a:t>
            </a:r>
            <a:r>
              <a:rPr lang="es-PE" sz="1400" dirty="0">
                <a:solidFill>
                  <a:schemeClr val="tx1"/>
                </a:solidFill>
                <a:latin typeface="Arial" panose="020B0604020202020204" pitchFamily="34" charset="0"/>
                <a:ea typeface="Calibri" panose="020F0502020204030204" pitchFamily="34" charset="0"/>
              </a:rPr>
              <a:t>de casos en Balsapuerto y Yurimaguas, </a:t>
            </a:r>
            <a:r>
              <a:rPr lang="es-PE" sz="1400" dirty="0">
                <a:effectLst/>
                <a:latin typeface="Arial" panose="020B0604020202020204" pitchFamily="34" charset="0"/>
                <a:ea typeface="Calibri" panose="020F0502020204030204" pitchFamily="34" charset="0"/>
              </a:rPr>
              <a:t>teniendo en cuenta que hasta la SE-18 del 2025, se notificó </a:t>
            </a:r>
            <a:r>
              <a:rPr lang="es-PE" sz="1400" dirty="0">
                <a:latin typeface="Arial" panose="020B0604020202020204" pitchFamily="34" charset="0"/>
                <a:ea typeface="Calibri" panose="020F0502020204030204" pitchFamily="34" charset="0"/>
              </a:rPr>
              <a:t>7</a:t>
            </a:r>
            <a:r>
              <a:rPr lang="es-PE" sz="1400" dirty="0">
                <a:effectLst/>
                <a:latin typeface="Arial" panose="020B0604020202020204" pitchFamily="34" charset="0"/>
                <a:ea typeface="Calibri" panose="020F0502020204030204" pitchFamily="34" charset="0"/>
              </a:rPr>
              <a:t> casos menos que en el acumulado de la SE-18 del año 2024.</a:t>
            </a:r>
            <a:endParaRPr lang="es-MX" sz="1400" dirty="0">
              <a:latin typeface="Arial Narrow" panose="020B0606020202030204" pitchFamily="34" charset="0"/>
            </a:endParaRPr>
          </a:p>
        </p:txBody>
      </p:sp>
      <p:pic>
        <p:nvPicPr>
          <p:cNvPr id="3" name="Imagen 2">
            <a:extLst>
              <a:ext uri="{FF2B5EF4-FFF2-40B4-BE49-F238E27FC236}">
                <a16:creationId xmlns:a16="http://schemas.microsoft.com/office/drawing/2014/main" id="{7C136181-7EF4-4655-81A6-844928F037CB}"/>
              </a:ext>
            </a:extLst>
          </p:cNvPr>
          <p:cNvPicPr>
            <a:picLocks noChangeAspect="1"/>
          </p:cNvPicPr>
          <p:nvPr/>
        </p:nvPicPr>
        <p:blipFill>
          <a:blip r:embed="rId3"/>
          <a:stretch>
            <a:fillRect/>
          </a:stretch>
        </p:blipFill>
        <p:spPr>
          <a:xfrm>
            <a:off x="165652" y="1608667"/>
            <a:ext cx="11860696" cy="2429933"/>
          </a:xfrm>
          <a:prstGeom prst="rect">
            <a:avLst/>
          </a:prstGeom>
        </p:spPr>
      </p:pic>
    </p:spTree>
    <p:extLst>
      <p:ext uri="{BB962C8B-B14F-4D97-AF65-F5344CB8AC3E}">
        <p14:creationId xmlns:p14="http://schemas.microsoft.com/office/powerpoint/2010/main" val="95896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159933" y="194681"/>
            <a:ext cx="10007600" cy="827571"/>
          </a:xfrm>
          <a:ln w="28575">
            <a:solidFill>
              <a:schemeClr val="accent5">
                <a:lumMod val="60000"/>
                <a:lumOff val="40000"/>
              </a:schemeClr>
            </a:solidFill>
          </a:ln>
        </p:spPr>
        <p:txBody>
          <a:bodyPr>
            <a:noAutofit/>
          </a:bodyPr>
          <a:lstStyle/>
          <a:p>
            <a:pPr algn="ctr" defTabSz="457200"/>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CASOS DE LEISHMANIOSIS EN LA PROVINCIA DE ALTO AMAZONAS POR DISTRITOS; ACUMULADOS  </a:t>
            </a:r>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(S.E.1 AL 18), 2025*</a:t>
            </a:r>
            <a:br>
              <a:rPr lang="es-PE" sz="1700" b="1" dirty="0">
                <a:latin typeface="Arial Narrow" panose="020B0606020202030204" pitchFamily="34" charset="0"/>
                <a:ea typeface="+mn-ea"/>
                <a:cs typeface="Arial" panose="020B0604020202020204" pitchFamily="34" charset="0"/>
              </a:rPr>
            </a:br>
            <a:endParaRPr lang="es-PE" sz="1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216452" y="6358493"/>
            <a:ext cx="2414225" cy="304826"/>
          </a:xfrm>
          <a:prstGeom prst="rect">
            <a:avLst/>
          </a:prstGeom>
        </p:spPr>
      </p:pic>
      <p:pic>
        <p:nvPicPr>
          <p:cNvPr id="3" name="Imagen 2">
            <a:extLst>
              <a:ext uri="{FF2B5EF4-FFF2-40B4-BE49-F238E27FC236}">
                <a16:creationId xmlns:a16="http://schemas.microsoft.com/office/drawing/2014/main" id="{CB58DFC3-4C45-43DB-9847-2F39BFD37A26}"/>
              </a:ext>
            </a:extLst>
          </p:cNvPr>
          <p:cNvPicPr>
            <a:picLocks noChangeAspect="1"/>
          </p:cNvPicPr>
          <p:nvPr/>
        </p:nvPicPr>
        <p:blipFill>
          <a:blip r:embed="rId3"/>
          <a:stretch>
            <a:fillRect/>
          </a:stretch>
        </p:blipFill>
        <p:spPr>
          <a:xfrm>
            <a:off x="1371600" y="1456240"/>
            <a:ext cx="9575800" cy="4004733"/>
          </a:xfrm>
          <a:prstGeom prst="rect">
            <a:avLst/>
          </a:prstGeom>
        </p:spPr>
      </p:pic>
    </p:spTree>
    <p:extLst>
      <p:ext uri="{BB962C8B-B14F-4D97-AF65-F5344CB8AC3E}">
        <p14:creationId xmlns:p14="http://schemas.microsoft.com/office/powerpoint/2010/main" val="3466399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277282"/>
            <a:ext cx="2652854" cy="302508"/>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618067" y="278210"/>
            <a:ext cx="10515599"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MX" sz="2000" b="1" dirty="0">
                <a:latin typeface="Arial Narrow" panose="020B0606020202030204" pitchFamily="34" charset="0"/>
                <a:ea typeface="+mn-ea"/>
                <a:cs typeface="Arial" panose="020B0604020202020204" pitchFamily="34" charset="0"/>
              </a:rPr>
              <a:t>LOCALIDADES AFECTADAS POR LEISHMANIOSIS EN LA PROVINCIA DE ALTO AMAZONAS, </a:t>
            </a:r>
            <a:br>
              <a:rPr lang="es-MX" sz="2000" b="1" dirty="0">
                <a:latin typeface="Arial Narrow" panose="020B0606020202030204" pitchFamily="34" charset="0"/>
                <a:ea typeface="+mn-ea"/>
                <a:cs typeface="Arial" panose="020B0604020202020204" pitchFamily="34" charset="0"/>
              </a:rPr>
            </a:br>
            <a:r>
              <a:rPr lang="es-MX" sz="2000" b="1" dirty="0">
                <a:latin typeface="Arial Narrow" panose="020B0606020202030204" pitchFamily="34" charset="0"/>
                <a:ea typeface="+mn-ea"/>
                <a:cs typeface="Arial" panose="020B0604020202020204" pitchFamily="34" charset="0"/>
              </a:rPr>
              <a:t>(S.E. 01 – 18), 2025</a:t>
            </a:r>
            <a:endParaRPr lang="es-PE" sz="2000" b="1" dirty="0">
              <a:latin typeface="Arial Narrow" panose="020B0606020202030204" pitchFamily="34" charset="0"/>
              <a:ea typeface="+mn-ea"/>
              <a:cs typeface="Arial" panose="020B0604020202020204" pitchFamily="34" charset="0"/>
            </a:endParaRPr>
          </a:p>
        </p:txBody>
      </p:sp>
      <p:sp>
        <p:nvSpPr>
          <p:cNvPr id="3" name="CuadroTexto 2">
            <a:extLst>
              <a:ext uri="{FF2B5EF4-FFF2-40B4-BE49-F238E27FC236}">
                <a16:creationId xmlns:a16="http://schemas.microsoft.com/office/drawing/2014/main" id="{25CBB7C3-0A30-472B-A9AC-2A1E6B741AB1}"/>
              </a:ext>
            </a:extLst>
          </p:cNvPr>
          <p:cNvSpPr txBox="1"/>
          <p:nvPr/>
        </p:nvSpPr>
        <p:spPr>
          <a:xfrm>
            <a:off x="1185334" y="5272354"/>
            <a:ext cx="9821332" cy="338554"/>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s-PE" sz="1600" dirty="0"/>
              <a:t>El distrito que más casos de leishmaniosis reporta hasta la S. E. 18 del año 2025 es Lagunas.</a:t>
            </a:r>
          </a:p>
        </p:txBody>
      </p:sp>
      <p:pic>
        <p:nvPicPr>
          <p:cNvPr id="4" name="Imagen 3">
            <a:extLst>
              <a:ext uri="{FF2B5EF4-FFF2-40B4-BE49-F238E27FC236}">
                <a16:creationId xmlns:a16="http://schemas.microsoft.com/office/drawing/2014/main" id="{2B663E61-64CC-4844-A865-FF990E213335}"/>
              </a:ext>
            </a:extLst>
          </p:cNvPr>
          <p:cNvPicPr>
            <a:picLocks noChangeAspect="1"/>
          </p:cNvPicPr>
          <p:nvPr/>
        </p:nvPicPr>
        <p:blipFill>
          <a:blip r:embed="rId3"/>
          <a:stretch>
            <a:fillRect/>
          </a:stretch>
        </p:blipFill>
        <p:spPr>
          <a:xfrm>
            <a:off x="1119187" y="1583268"/>
            <a:ext cx="9574213" cy="3183466"/>
          </a:xfrm>
          <a:prstGeom prst="rect">
            <a:avLst/>
          </a:prstGeom>
        </p:spPr>
      </p:pic>
    </p:spTree>
    <p:extLst>
      <p:ext uri="{BB962C8B-B14F-4D97-AF65-F5344CB8AC3E}">
        <p14:creationId xmlns:p14="http://schemas.microsoft.com/office/powerpoint/2010/main" val="3150387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112550"/>
            <a:ext cx="2652854" cy="304826"/>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848139" y="416708"/>
            <a:ext cx="10349947"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BALSAPUERTO, HASTA LA SE-18, 2024-2025.</a:t>
            </a:r>
          </a:p>
        </p:txBody>
      </p:sp>
      <p:pic>
        <p:nvPicPr>
          <p:cNvPr id="3" name="Imagen 2">
            <a:extLst>
              <a:ext uri="{FF2B5EF4-FFF2-40B4-BE49-F238E27FC236}">
                <a16:creationId xmlns:a16="http://schemas.microsoft.com/office/drawing/2014/main" id="{91568A5C-4F3D-4AD1-A4F2-635BB1AD4E68}"/>
              </a:ext>
            </a:extLst>
          </p:cNvPr>
          <p:cNvPicPr>
            <a:picLocks noChangeAspect="1"/>
          </p:cNvPicPr>
          <p:nvPr/>
        </p:nvPicPr>
        <p:blipFill>
          <a:blip r:embed="rId3"/>
          <a:stretch>
            <a:fillRect/>
          </a:stretch>
        </p:blipFill>
        <p:spPr>
          <a:xfrm>
            <a:off x="848140" y="1608666"/>
            <a:ext cx="10349946" cy="4207933"/>
          </a:xfrm>
          <a:prstGeom prst="rect">
            <a:avLst/>
          </a:prstGeom>
          <a:ln w="3175">
            <a:solidFill>
              <a:schemeClr val="tx1"/>
            </a:solidFill>
          </a:ln>
        </p:spPr>
      </p:pic>
    </p:spTree>
    <p:extLst>
      <p:ext uri="{BB962C8B-B14F-4D97-AF65-F5344CB8AC3E}">
        <p14:creationId xmlns:p14="http://schemas.microsoft.com/office/powerpoint/2010/main" val="2233857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481457"/>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JEBEROS HASTA LA SE-18, 2024-2025.</a:t>
            </a:r>
          </a:p>
        </p:txBody>
      </p:sp>
      <p:pic>
        <p:nvPicPr>
          <p:cNvPr id="2" name="Imagen 1">
            <a:extLst>
              <a:ext uri="{FF2B5EF4-FFF2-40B4-BE49-F238E27FC236}">
                <a16:creationId xmlns:a16="http://schemas.microsoft.com/office/drawing/2014/main" id="{EEDAC4FA-6A05-4283-BC2C-6CF85F8131CC}"/>
              </a:ext>
            </a:extLst>
          </p:cNvPr>
          <p:cNvPicPr>
            <a:picLocks noChangeAspect="1"/>
          </p:cNvPicPr>
          <p:nvPr/>
        </p:nvPicPr>
        <p:blipFill>
          <a:blip r:embed="rId3"/>
          <a:stretch>
            <a:fillRect/>
          </a:stretch>
        </p:blipFill>
        <p:spPr>
          <a:xfrm>
            <a:off x="601309" y="1432387"/>
            <a:ext cx="11003667" cy="4477346"/>
          </a:xfrm>
          <a:prstGeom prst="rect">
            <a:avLst/>
          </a:prstGeom>
          <a:ln w="3175">
            <a:solidFill>
              <a:schemeClr val="tx1"/>
            </a:solidFill>
          </a:ln>
        </p:spPr>
      </p:pic>
    </p:spTree>
    <p:extLst>
      <p:ext uri="{BB962C8B-B14F-4D97-AF65-F5344CB8AC3E}">
        <p14:creationId xmlns:p14="http://schemas.microsoft.com/office/powerpoint/2010/main" val="464297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00062" y="702851"/>
            <a:ext cx="11191875" cy="646331"/>
          </a:xfrm>
          <a:prstGeom prst="rect">
            <a:avLst/>
          </a:prstGeom>
          <a:noFill/>
          <a:ln w="28575">
            <a:solidFill>
              <a:schemeClr val="accent5">
                <a:lumMod val="40000"/>
                <a:lumOff val="60000"/>
              </a:schemeClr>
            </a:solidFill>
          </a:ln>
        </p:spPr>
        <p:txBody>
          <a:bodyPr wrap="square">
            <a:spAutoFit/>
          </a:bodyPr>
          <a:lstStyle/>
          <a:p>
            <a:pPr algn="ctr"/>
            <a:r>
              <a:rPr lang="es-PE" b="1" dirty="0">
                <a:latin typeface="Ebrima" panose="02000000000000000000" pitchFamily="2" charset="0"/>
                <a:ea typeface="Ebrima" panose="02000000000000000000" pitchFamily="2" charset="0"/>
                <a:cs typeface="Ebrima" panose="02000000000000000000" pitchFamily="2" charset="0"/>
              </a:rPr>
              <a:t>TENDENCIA DE CASOS DE LEISHMANIOSIS, DISTRITO DE LAGUNAS HASTA LA SE-18, 2024-2025.</a:t>
            </a:r>
          </a:p>
          <a:p>
            <a:pPr algn="ctr"/>
            <a:endParaRPr lang="es-PE"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07296" y="6154516"/>
            <a:ext cx="2651990" cy="304826"/>
          </a:xfrm>
          <a:prstGeom prst="rect">
            <a:avLst/>
          </a:prstGeom>
        </p:spPr>
      </p:pic>
      <p:pic>
        <p:nvPicPr>
          <p:cNvPr id="2" name="Imagen 1">
            <a:extLst>
              <a:ext uri="{FF2B5EF4-FFF2-40B4-BE49-F238E27FC236}">
                <a16:creationId xmlns:a16="http://schemas.microsoft.com/office/drawing/2014/main" id="{3B943E95-3A5C-4653-8EB6-4F117A3AF9A1}"/>
              </a:ext>
            </a:extLst>
          </p:cNvPr>
          <p:cNvPicPr>
            <a:picLocks noChangeAspect="1"/>
          </p:cNvPicPr>
          <p:nvPr/>
        </p:nvPicPr>
        <p:blipFill>
          <a:blip r:embed="rId3"/>
          <a:stretch>
            <a:fillRect/>
          </a:stretch>
        </p:blipFill>
        <p:spPr>
          <a:xfrm>
            <a:off x="787399" y="1710267"/>
            <a:ext cx="10574867" cy="4242696"/>
          </a:xfrm>
          <a:prstGeom prst="rect">
            <a:avLst/>
          </a:prstGeom>
          <a:ln w="3175">
            <a:solidFill>
              <a:schemeClr val="tx1"/>
            </a:solidFill>
          </a:ln>
        </p:spPr>
      </p:pic>
    </p:spTree>
    <p:extLst>
      <p:ext uri="{BB962C8B-B14F-4D97-AF65-F5344CB8AC3E}">
        <p14:creationId xmlns:p14="http://schemas.microsoft.com/office/powerpoint/2010/main" val="126904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519252"/>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SANTA CRUZ HASTA LA SE-18, 2024-2025.</a:t>
            </a:r>
          </a:p>
        </p:txBody>
      </p:sp>
      <p:pic>
        <p:nvPicPr>
          <p:cNvPr id="2" name="Imagen 1">
            <a:extLst>
              <a:ext uri="{FF2B5EF4-FFF2-40B4-BE49-F238E27FC236}">
                <a16:creationId xmlns:a16="http://schemas.microsoft.com/office/drawing/2014/main" id="{2B5ACC56-51AA-4258-8DB3-BDA6289E8634}"/>
              </a:ext>
            </a:extLst>
          </p:cNvPr>
          <p:cNvPicPr>
            <a:picLocks noChangeAspect="1"/>
          </p:cNvPicPr>
          <p:nvPr/>
        </p:nvPicPr>
        <p:blipFill>
          <a:blip r:embed="rId3"/>
          <a:stretch>
            <a:fillRect/>
          </a:stretch>
        </p:blipFill>
        <p:spPr>
          <a:xfrm>
            <a:off x="719667" y="1662727"/>
            <a:ext cx="10885309" cy="4120006"/>
          </a:xfrm>
          <a:prstGeom prst="rect">
            <a:avLst/>
          </a:prstGeom>
          <a:ln w="3175">
            <a:solidFill>
              <a:schemeClr val="tx1"/>
            </a:solidFill>
          </a:ln>
        </p:spPr>
      </p:pic>
    </p:spTree>
    <p:extLst>
      <p:ext uri="{BB962C8B-B14F-4D97-AF65-F5344CB8AC3E}">
        <p14:creationId xmlns:p14="http://schemas.microsoft.com/office/powerpoint/2010/main" val="3336131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587025"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8" y="441390"/>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Teniente C. López, hasta la SE-18, </a:t>
            </a:r>
          </a:p>
          <a:p>
            <a:pPr algn="ctr"/>
            <a:r>
              <a:rPr lang="es-PE" sz="2000" b="1" dirty="0">
                <a:latin typeface="Ebrima" panose="02000000000000000000" pitchFamily="2" charset="0"/>
                <a:ea typeface="Ebrima" panose="02000000000000000000" pitchFamily="2" charset="0"/>
                <a:cs typeface="Ebrima" panose="02000000000000000000" pitchFamily="2" charset="0"/>
              </a:rPr>
              <a:t>2024-2025.</a:t>
            </a:r>
          </a:p>
        </p:txBody>
      </p:sp>
      <p:pic>
        <p:nvPicPr>
          <p:cNvPr id="2" name="Imagen 1">
            <a:extLst>
              <a:ext uri="{FF2B5EF4-FFF2-40B4-BE49-F238E27FC236}">
                <a16:creationId xmlns:a16="http://schemas.microsoft.com/office/drawing/2014/main" id="{D10909B1-9EFF-456E-8F60-48473894EBB8}"/>
              </a:ext>
            </a:extLst>
          </p:cNvPr>
          <p:cNvPicPr>
            <a:picLocks noChangeAspect="1"/>
          </p:cNvPicPr>
          <p:nvPr/>
        </p:nvPicPr>
        <p:blipFill>
          <a:blip r:embed="rId3"/>
          <a:stretch>
            <a:fillRect/>
          </a:stretch>
        </p:blipFill>
        <p:spPr>
          <a:xfrm>
            <a:off x="601308" y="1395807"/>
            <a:ext cx="11003666" cy="4513925"/>
          </a:xfrm>
          <a:prstGeom prst="rect">
            <a:avLst/>
          </a:prstGeom>
          <a:ln w="3175">
            <a:solidFill>
              <a:schemeClr val="tx1"/>
            </a:solidFill>
          </a:ln>
        </p:spPr>
      </p:pic>
    </p:spTree>
    <p:extLst>
      <p:ext uri="{BB962C8B-B14F-4D97-AF65-F5344CB8AC3E}">
        <p14:creationId xmlns:p14="http://schemas.microsoft.com/office/powerpoint/2010/main" val="33485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68083" y="471487"/>
            <a:ext cx="11191875" cy="1015663"/>
          </a:xfrm>
          <a:prstGeom prst="rect">
            <a:avLst/>
          </a:prstGeom>
          <a:noFill/>
          <a:ln w="28575">
            <a:solidFill>
              <a:schemeClr val="accent5">
                <a:lumMod val="40000"/>
                <a:lumOff val="60000"/>
              </a:schemeClr>
            </a:solidFill>
          </a:ln>
        </p:spPr>
        <p:txBody>
          <a:bodyPr wrap="square">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YURIMAGUAS, HASTA LA SE-18, 2024-2025.</a:t>
            </a:r>
          </a:p>
          <a:p>
            <a:pPr algn="ctr"/>
            <a:endParaRPr lang="es-PE" sz="2000"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18585" y="6504845"/>
            <a:ext cx="2651990" cy="304826"/>
          </a:xfrm>
          <a:prstGeom prst="rect">
            <a:avLst/>
          </a:prstGeom>
        </p:spPr>
      </p:pic>
      <p:pic>
        <p:nvPicPr>
          <p:cNvPr id="2" name="Imagen 1">
            <a:extLst>
              <a:ext uri="{FF2B5EF4-FFF2-40B4-BE49-F238E27FC236}">
                <a16:creationId xmlns:a16="http://schemas.microsoft.com/office/drawing/2014/main" id="{92A1832E-B5F0-4580-A26E-A2798CBD5B7F}"/>
              </a:ext>
            </a:extLst>
          </p:cNvPr>
          <p:cNvPicPr>
            <a:picLocks noChangeAspect="1"/>
          </p:cNvPicPr>
          <p:nvPr/>
        </p:nvPicPr>
        <p:blipFill>
          <a:blip r:embed="rId3"/>
          <a:stretch>
            <a:fillRect/>
          </a:stretch>
        </p:blipFill>
        <p:spPr>
          <a:xfrm>
            <a:off x="568082" y="1656849"/>
            <a:ext cx="11191875" cy="4528815"/>
          </a:xfrm>
          <a:prstGeom prst="rect">
            <a:avLst/>
          </a:prstGeom>
          <a:ln w="3175">
            <a:solidFill>
              <a:schemeClr val="tx1"/>
            </a:solidFill>
          </a:ln>
        </p:spPr>
      </p:pic>
    </p:spTree>
    <p:extLst>
      <p:ext uri="{BB962C8B-B14F-4D97-AF65-F5344CB8AC3E}">
        <p14:creationId xmlns:p14="http://schemas.microsoft.com/office/powerpoint/2010/main" val="2871843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8">
            <a:extLst>
              <a:ext uri="{FF2B5EF4-FFF2-40B4-BE49-F238E27FC236}">
                <a16:creationId xmlns:a16="http://schemas.microsoft.com/office/drawing/2014/main" id="{1F87C45D-B33B-B2E7-8663-7E1DBD303D3C}"/>
              </a:ext>
            </a:extLst>
          </p:cNvPr>
          <p:cNvSpPr txBox="1">
            <a:spLocks/>
          </p:cNvSpPr>
          <p:nvPr/>
        </p:nvSpPr>
        <p:spPr>
          <a:xfrm>
            <a:off x="510208" y="555207"/>
            <a:ext cx="10849941" cy="646331"/>
          </a:xfrm>
          <a:prstGeom prst="rect">
            <a:avLst/>
          </a:prstGeom>
          <a:noFill/>
          <a:ln w="28575">
            <a:solidFill>
              <a:schemeClr val="accent5">
                <a:lumMod val="40000"/>
                <a:lumOff val="60000"/>
              </a:schemeClr>
            </a:solidFill>
          </a:ln>
        </p:spPr>
        <p:txBody>
          <a:bodyPr wrap="square"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DESDE EL AÑO 2022 - 2025</a:t>
            </a:r>
          </a:p>
        </p:txBody>
      </p:sp>
      <p:pic>
        <p:nvPicPr>
          <p:cNvPr id="7" name="Imagen 6">
            <a:extLst>
              <a:ext uri="{FF2B5EF4-FFF2-40B4-BE49-F238E27FC236}">
                <a16:creationId xmlns:a16="http://schemas.microsoft.com/office/drawing/2014/main" id="{2C9D629E-5D34-5E67-8AF5-4FC82C7FC92D}"/>
              </a:ext>
            </a:extLst>
          </p:cNvPr>
          <p:cNvPicPr>
            <a:picLocks noChangeAspect="1"/>
          </p:cNvPicPr>
          <p:nvPr/>
        </p:nvPicPr>
        <p:blipFill>
          <a:blip r:embed="rId2"/>
          <a:stretch>
            <a:fillRect/>
          </a:stretch>
        </p:blipFill>
        <p:spPr>
          <a:xfrm>
            <a:off x="378627" y="6186311"/>
            <a:ext cx="2651990" cy="304826"/>
          </a:xfrm>
          <a:prstGeom prst="rect">
            <a:avLst/>
          </a:prstGeom>
        </p:spPr>
      </p:pic>
      <p:pic>
        <p:nvPicPr>
          <p:cNvPr id="2" name="Imagen 1">
            <a:extLst>
              <a:ext uri="{FF2B5EF4-FFF2-40B4-BE49-F238E27FC236}">
                <a16:creationId xmlns:a16="http://schemas.microsoft.com/office/drawing/2014/main" id="{B2497639-875D-4C53-AF16-C389B630822A}"/>
              </a:ext>
            </a:extLst>
          </p:cNvPr>
          <p:cNvPicPr>
            <a:picLocks noChangeAspect="1"/>
          </p:cNvPicPr>
          <p:nvPr/>
        </p:nvPicPr>
        <p:blipFill>
          <a:blip r:embed="rId3"/>
          <a:stretch>
            <a:fillRect/>
          </a:stretch>
        </p:blipFill>
        <p:spPr>
          <a:xfrm>
            <a:off x="584200" y="1691215"/>
            <a:ext cx="10775949" cy="4005419"/>
          </a:xfrm>
          <a:prstGeom prst="rect">
            <a:avLst/>
          </a:prstGeom>
        </p:spPr>
      </p:pic>
    </p:spTree>
    <p:extLst>
      <p:ext uri="{BB962C8B-B14F-4D97-AF65-F5344CB8AC3E}">
        <p14:creationId xmlns:p14="http://schemas.microsoft.com/office/powerpoint/2010/main" val="2267277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5F348B3-B3E9-4458-8889-43C2232B4C3C}"/>
              </a:ext>
            </a:extLst>
          </p:cNvPr>
          <p:cNvPicPr>
            <a:picLocks noChangeAspect="1"/>
          </p:cNvPicPr>
          <p:nvPr/>
        </p:nvPicPr>
        <p:blipFill>
          <a:blip r:embed="rId2"/>
          <a:stretch>
            <a:fillRect/>
          </a:stretch>
        </p:blipFill>
        <p:spPr>
          <a:xfrm>
            <a:off x="339839" y="6246474"/>
            <a:ext cx="2651990" cy="304826"/>
          </a:xfrm>
          <a:prstGeom prst="rect">
            <a:avLst/>
          </a:prstGeom>
        </p:spPr>
      </p:pic>
      <p:sp>
        <p:nvSpPr>
          <p:cNvPr id="8" name="CuadroTexto 7">
            <a:extLst>
              <a:ext uri="{FF2B5EF4-FFF2-40B4-BE49-F238E27FC236}">
                <a16:creationId xmlns:a16="http://schemas.microsoft.com/office/drawing/2014/main" id="{3D219E21-5ACD-1B97-E7B0-D45B6A879F5D}"/>
              </a:ext>
            </a:extLst>
          </p:cNvPr>
          <p:cNvSpPr txBox="1"/>
          <p:nvPr/>
        </p:nvSpPr>
        <p:spPr>
          <a:xfrm>
            <a:off x="444617" y="331150"/>
            <a:ext cx="11306058" cy="707886"/>
          </a:xfrm>
          <a:prstGeom prst="rect">
            <a:avLst/>
          </a:prstGeom>
          <a:noFill/>
          <a:ln w="12700">
            <a:solidFill>
              <a:schemeClr val="accent5">
                <a:lumMod val="60000"/>
                <a:lumOff val="40000"/>
              </a:schemeClr>
            </a:solidFill>
          </a:ln>
        </p:spPr>
        <p:txBody>
          <a:bodyPr wrap="square" rtlCol="0">
            <a:spAutoFit/>
          </a:bodyPr>
          <a:lstStyle/>
          <a:p>
            <a:pPr algn="ctr"/>
            <a:r>
              <a:rPr lang="es-MX" sz="2000" b="1" dirty="0">
                <a:latin typeface="Ebrima" panose="02000000000000000000" pitchFamily="2" charset="0"/>
                <a:ea typeface="Ebrima" panose="02000000000000000000" pitchFamily="2" charset="0"/>
                <a:cs typeface="Ebrima" panose="02000000000000000000" pitchFamily="2" charset="0"/>
              </a:rPr>
              <a:t>CASOS DE LEISHMANIOSIS POR ETAPAS DE VIDA, PROVINCIA DE ALTO AMAZONAS, 2025 (S.E. 18)</a:t>
            </a:r>
            <a:endParaRPr lang="es-PE" sz="2000" b="1" dirty="0">
              <a:latin typeface="Ebrima" panose="02000000000000000000" pitchFamily="2" charset="0"/>
              <a:ea typeface="Ebrima" panose="02000000000000000000" pitchFamily="2" charset="0"/>
              <a:cs typeface="Ebrima" panose="02000000000000000000" pitchFamily="2" charset="0"/>
            </a:endParaRPr>
          </a:p>
        </p:txBody>
      </p:sp>
      <p:pic>
        <p:nvPicPr>
          <p:cNvPr id="3" name="Imagen 2">
            <a:extLst>
              <a:ext uri="{FF2B5EF4-FFF2-40B4-BE49-F238E27FC236}">
                <a16:creationId xmlns:a16="http://schemas.microsoft.com/office/drawing/2014/main" id="{DA264208-D22E-40E7-BE53-061A1313A83C}"/>
              </a:ext>
            </a:extLst>
          </p:cNvPr>
          <p:cNvPicPr>
            <a:picLocks noChangeAspect="1"/>
          </p:cNvPicPr>
          <p:nvPr/>
        </p:nvPicPr>
        <p:blipFill rotWithShape="1">
          <a:blip r:embed="rId3"/>
          <a:srcRect l="24788" t="2152" r="3679" b="3785"/>
          <a:stretch/>
        </p:blipFill>
        <p:spPr>
          <a:xfrm>
            <a:off x="444617" y="1684866"/>
            <a:ext cx="5249333" cy="3759200"/>
          </a:xfrm>
          <a:prstGeom prst="rect">
            <a:avLst/>
          </a:prstGeom>
          <a:ln w="3175">
            <a:solidFill>
              <a:schemeClr val="tx1"/>
            </a:solidFill>
          </a:ln>
        </p:spPr>
      </p:pic>
      <p:pic>
        <p:nvPicPr>
          <p:cNvPr id="6" name="Imagen 5">
            <a:extLst>
              <a:ext uri="{FF2B5EF4-FFF2-40B4-BE49-F238E27FC236}">
                <a16:creationId xmlns:a16="http://schemas.microsoft.com/office/drawing/2014/main" id="{D49A5313-3630-49FA-AD34-679BF9349C14}"/>
              </a:ext>
            </a:extLst>
          </p:cNvPr>
          <p:cNvPicPr>
            <a:picLocks noChangeAspect="1"/>
          </p:cNvPicPr>
          <p:nvPr/>
        </p:nvPicPr>
        <p:blipFill>
          <a:blip r:embed="rId4"/>
          <a:stretch>
            <a:fillRect/>
          </a:stretch>
        </p:blipFill>
        <p:spPr>
          <a:xfrm>
            <a:off x="5943601" y="2057400"/>
            <a:ext cx="6151562" cy="2666999"/>
          </a:xfrm>
          <a:prstGeom prst="rect">
            <a:avLst/>
          </a:prstGeom>
        </p:spPr>
      </p:pic>
    </p:spTree>
    <p:extLst>
      <p:ext uri="{BB962C8B-B14F-4D97-AF65-F5344CB8AC3E}">
        <p14:creationId xmlns:p14="http://schemas.microsoft.com/office/powerpoint/2010/main" val="3807969912"/>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16939</TotalTime>
  <Words>386</Words>
  <Application>Microsoft Office PowerPoint</Application>
  <PresentationFormat>Panorámica</PresentationFormat>
  <Paragraphs>24</Paragraphs>
  <Slides>14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14</vt:i4>
      </vt:variant>
    </vt:vector>
  </HeadingPairs>
  <TitlesOfParts>
    <vt:vector size="20" baseType="lpstr">
      <vt:lpstr>Arial</vt:lpstr>
      <vt:lpstr>Arial Narrow</vt:lpstr>
      <vt:lpstr>Calibri</vt:lpstr>
      <vt:lpstr>Calibri Light</vt:lpstr>
      <vt:lpstr>Ebrima</vt:lpstr>
      <vt:lpstr>Tema de Office</vt:lpstr>
      <vt:lpstr>Presentación de PowerPoint</vt:lpstr>
      <vt:lpstr>Presentación de PowerPoint</vt:lpstr>
      <vt:lpstr>Presentación de PowerPoint</vt:lpstr>
      <vt:lpstr> CASOS DE LEISHMANIOSIS EN LA PROVINCIA DE ALTO AMAZONAS POR DISTRITOS 2024-2025 (S.E.18) </vt:lpstr>
      <vt:lpstr> CASOS DE LEISHMANIOSIS EN LA PROVINCIA DE ALTO AMAZONAS POR DISTRITOS; ACUMULADOS   (S.E.1 AL 18), 2025* </vt:lpstr>
      <vt:lpstr> LOCALIDADES AFECTADAS POR LEISHMANIOSIS EN LA PROVINCIA DE ALTO AMAZONAS,  (S.E. 01 – 18), 2025</vt:lpstr>
      <vt:lpstr> TENDENCIA DE CASOS DE LEISHMANIOSIS, DISTRITO DE BALSAPUERTO, HASTA LA SE-18, 2024-2025.</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User</dc:creator>
  <cp:lastModifiedBy>EPI-ONE</cp:lastModifiedBy>
  <cp:revision>1430</cp:revision>
  <cp:lastPrinted>2024-04-19T12:48:51Z</cp:lastPrinted>
  <dcterms:created xsi:type="dcterms:W3CDTF">2022-03-02T03:55:23Z</dcterms:created>
  <dcterms:modified xsi:type="dcterms:W3CDTF">2025-05-08T19:16:51Z</dcterms:modified>
</cp:coreProperties>
</file>