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89" r:id="rId3"/>
    <p:sldId id="281" r:id="rId4"/>
    <p:sldId id="307" r:id="rId5"/>
    <p:sldId id="317" r:id="rId6"/>
    <p:sldId id="306" r:id="rId7"/>
    <p:sldId id="309" r:id="rId8"/>
    <p:sldId id="310" r:id="rId9"/>
    <p:sldId id="311" r:id="rId10"/>
    <p:sldId id="313" r:id="rId11"/>
    <p:sldId id="314" r:id="rId12"/>
    <p:sldId id="316" r:id="rId13"/>
    <p:sldId id="318" r:id="rId14"/>
    <p:sldId id="286" r:id="rId15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sith guerra de dahua" initials="lgdd" lastIdx="1" clrIdx="0">
    <p:extLst>
      <p:ext uri="{19B8F6BF-5375-455C-9EA6-DF929625EA0E}">
        <p15:presenceInfo xmlns:p15="http://schemas.microsoft.com/office/powerpoint/2012/main" userId="77b9e4bb668a0b6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3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3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7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6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4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5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9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204B-6798-42E6-939C-6D584C16F018}" type="datetimeFigureOut">
              <a:rPr lang="en-US" smtClean="0"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AF%20LEISHMANIOSIS!%5bLeishmania%20-mayaro%20y%20oropuche.xlsx%5dGRAF%20LEISHMANIOSIS%20Chart%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SE%20!%5bLeishmania%20-mayaro%20y%20oropuche.xlsx%5dSE%20%202%20Gr&#225;fico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CUADRO%20LEISH%202023-2024!F7C3:F17C19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X%20IS!F33C22:F50C26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CUADRO%20MANUAL%20LOC!F35C2:F46C17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BALSA!%5bLeishmania%20-mayaro%20y%20oropuche.xlsx%5dLEISH%20BALSA%20Gr&#225;fico%205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JEB!%5bLeishmania%20-mayaro%20y%20oropuche.xlsx%5dLEISH%20JEB%20Gr&#225;fico%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LAG!%5bLeishmania%20-mayaro%20y%20oropuche.xlsx%5dLEISH%20LAG%20Gr&#225;fico%201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SC!%5bLeishmania%20-mayaro%20y%20oropuche.xlsx%5dLEISH%20SC%20Gr&#225;fico%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TCL!%5bLeishmania%20-mayaro%20y%20oropuche.xlsx%5dLEISH%20TCL%20Gr&#225;fico%202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DIST%20YGS!%5bLeishmania%20-mayaro%20y%20oropuche.xlsx%5dLEISH%20DIST%20YGS%20Gr&#225;fico%201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leish%20a&#241;os!%5bLeishmania%20-mayaro%20y%20oropuche.xlsx%5dleish%20a&#241;os%20Gr&#225;fico%201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UPO%20DE%20VIDA%20LEISH!%5bLeishmania%20-mayaro%20y%20oropuche.xlsx%5dGRUPO%20DE%20VIDA%20LEISH%20Gr&#225;fico%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emf"/><Relationship Id="rId5" Type="http://schemas.openxmlformats.org/officeDocument/2006/relationships/oleObject" Target="file:///D:\Leishmania%20-mayaro%20y%20oropuche.xlsx!GRUPO%20DE%20VIDA%20LEISH!F24C17:F32C21" TargetMode="External"/><Relationship Id="rId4" Type="http://schemas.openxmlformats.org/officeDocument/2006/relationships/image" Target="../media/image2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932" y="212614"/>
            <a:ext cx="1235603" cy="9474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6224" y="144642"/>
            <a:ext cx="1235603" cy="10154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439376" y="2366176"/>
            <a:ext cx="9692451" cy="3785652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SITUACIÓN EPIDEMIOLÓGICA DE LEISHMANIOSIS EN  LA PROVINCIA DE ALTO AMAZONAS</a:t>
            </a:r>
          </a:p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12), 2025</a:t>
            </a:r>
            <a:endParaRPr lang="en-US" sz="4800" b="1" dirty="0">
              <a:solidFill>
                <a:srgbClr val="00206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20A467-1953-1A72-8F7C-501BB1CA28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878" r="4209" b="90545"/>
          <a:stretch/>
        </p:blipFill>
        <p:spPr bwMode="auto">
          <a:xfrm>
            <a:off x="1060173" y="144642"/>
            <a:ext cx="6909368" cy="1015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77369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D98DED8E-8F8E-4FA5-86C3-E86776F2D52F}"/>
              </a:ext>
            </a:extLst>
          </p:cNvPr>
          <p:cNvSpPr txBox="1"/>
          <p:nvPr/>
        </p:nvSpPr>
        <p:spPr>
          <a:xfrm>
            <a:off x="331305" y="501395"/>
            <a:ext cx="11529392" cy="400110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Casos de Leishmaniosis en la Provincia de Alto Amazonas  2016 – 2025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*; 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SE-12</a:t>
            </a:r>
            <a:endParaRPr lang="es-PE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68A364C-FDB7-5450-1690-E945C56CA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4" y="6452075"/>
            <a:ext cx="2651990" cy="304826"/>
          </a:xfrm>
          <a:prstGeom prst="rect">
            <a:avLst/>
          </a:prstGeom>
        </p:spPr>
      </p:pic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A3DC6155-6FC3-43BF-8019-B2D1AA416E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863634"/>
              </p:ext>
            </p:extLst>
          </p:nvPr>
        </p:nvGraphicFramePr>
        <p:xfrm>
          <a:off x="338138" y="1138238"/>
          <a:ext cx="11514137" cy="490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8840482" imgH="6591291" progId="Excel.Sheet.12">
                  <p:link updateAutomatic="1"/>
                </p:oleObj>
              </mc:Choice>
              <mc:Fallback>
                <p:oleObj name="Worksheet" r:id="rId3" imgW="18840482" imgH="659129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8138" y="1138238"/>
                        <a:ext cx="11514137" cy="4906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1800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20AD4D-5864-4532-865B-FAE15FAA9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741" y="6575739"/>
            <a:ext cx="2651990" cy="30482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232C527-190C-456B-850D-984F04F87006}"/>
              </a:ext>
            </a:extLst>
          </p:cNvPr>
          <p:cNvSpPr/>
          <p:nvPr/>
        </p:nvSpPr>
        <p:spPr>
          <a:xfrm>
            <a:off x="688742" y="146756"/>
            <a:ext cx="10588858" cy="869217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Casos de Leishmaniosis por semanas epidemiológicas, Provincia Alto Amazonas, 2024 – 2025* ; SE-12</a:t>
            </a:r>
            <a:endParaRPr lang="es-PE" sz="20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B507FF5E-76BB-4740-89CD-8B091E250B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6082066"/>
              </p:ext>
            </p:extLst>
          </p:nvPr>
        </p:nvGraphicFramePr>
        <p:xfrm>
          <a:off x="688741" y="1219200"/>
          <a:ext cx="10588858" cy="503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9703266" imgH="5655777" progId="Excel.Sheet.12">
                  <p:link updateAutomatic="1"/>
                </p:oleObj>
              </mc:Choice>
              <mc:Fallback>
                <p:oleObj name="Worksheet" r:id="rId3" imgW="9703266" imgH="5655777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741" y="1219200"/>
                        <a:ext cx="10588858" cy="5037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1576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194681"/>
            <a:ext cx="11860696" cy="827571"/>
          </a:xfr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Leishmaniosis en la Provincia de Alto Amazonas por Distritos 2024-2025 (S.E.12)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23" y="4905094"/>
            <a:ext cx="2414225" cy="304826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C17EED2-F134-2159-3729-2A6E7083536A}"/>
              </a:ext>
            </a:extLst>
          </p:cNvPr>
          <p:cNvSpPr txBox="1"/>
          <p:nvPr/>
        </p:nvSpPr>
        <p:spPr>
          <a:xfrm>
            <a:off x="915227" y="5339880"/>
            <a:ext cx="9964807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latin typeface="Arial Narrow" panose="020B0606020202030204" pitchFamily="34" charset="0"/>
              </a:rPr>
              <a:t>El cuadro nos detalla, según el comportamiento de casos de Leishmaniosis de los años 2024-2025, lo cual nos reporta en 6 distritos de la Provincia de Alto Amazonas, en relación al año anterior, según el reporte nos indica que  en el distrito de Jeberos y Lagunas va en  </a:t>
            </a:r>
            <a:r>
              <a:rPr lang="es-MX" sz="1600" b="1" dirty="0">
                <a:latin typeface="Arial Narrow" panose="020B0606020202030204" pitchFamily="34" charset="0"/>
              </a:rPr>
              <a:t>INCREMENTO.</a:t>
            </a:r>
            <a:r>
              <a:rPr lang="es-MX" sz="1600" dirty="0">
                <a:latin typeface="Arial Narrow" panose="020B0606020202030204" pitchFamily="34" charset="0"/>
              </a:rPr>
              <a:t> </a:t>
            </a: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E94C28E5-C444-4814-A45E-A09928A83B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668711"/>
              </p:ext>
            </p:extLst>
          </p:nvPr>
        </p:nvGraphicFramePr>
        <p:xfrm>
          <a:off x="503583" y="1152212"/>
          <a:ext cx="11330608" cy="380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2087316" imgH="3057584" progId="Excel.Sheet.12">
                  <p:link updateAutomatic="1"/>
                </p:oleObj>
              </mc:Choice>
              <mc:Fallback>
                <p:oleObj name="Worksheet" r:id="rId3" imgW="12087316" imgH="305758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3583" y="1152212"/>
                        <a:ext cx="11330608" cy="3803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8968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624" y="194681"/>
            <a:ext cx="10522227" cy="827571"/>
          </a:xfr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Leishmaniosis en la Provincia de Alto Amazonas por Distritos; Acumulados  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(S.E.1 al 12), 2025*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52" y="6358493"/>
            <a:ext cx="2414225" cy="304826"/>
          </a:xfrm>
          <a:prstGeom prst="rect">
            <a:avLst/>
          </a:prstGeom>
        </p:spPr>
      </p:pic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DFB12363-B8CD-4C46-A393-E0E4964EBC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26390"/>
              </p:ext>
            </p:extLst>
          </p:nvPr>
        </p:nvGraphicFramePr>
        <p:xfrm>
          <a:off x="768626" y="1311966"/>
          <a:ext cx="10522226" cy="4025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867746" imgH="3819549" progId="Excel.Sheet.12">
                  <p:link updateAutomatic="1"/>
                </p:oleObj>
              </mc:Choice>
              <mc:Fallback>
                <p:oleObj name="Worksheet" r:id="rId3" imgW="7867746" imgH="38195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8626" y="1311966"/>
                        <a:ext cx="10522226" cy="4025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6399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F6A80376-4004-8D6F-4629-6ED0912D0429}"/>
              </a:ext>
            </a:extLst>
          </p:cNvPr>
          <p:cNvSpPr txBox="1"/>
          <p:nvPr/>
        </p:nvSpPr>
        <p:spPr>
          <a:xfrm>
            <a:off x="10566400" y="2562330"/>
            <a:ext cx="1366446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dirty="0"/>
              <a:t> El Distrito que mas casos reporta hasta la semana 12 es Lagunas, con tres casos.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8980921-5959-9A9F-2D48-97E0099A9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97" y="6277282"/>
            <a:ext cx="2652854" cy="302508"/>
          </a:xfrm>
          <a:prstGeom prst="rect">
            <a:avLst/>
          </a:prstGeom>
        </p:spPr>
      </p:pic>
      <p:sp>
        <p:nvSpPr>
          <p:cNvPr id="19" name="Título 18">
            <a:extLst>
              <a:ext uri="{FF2B5EF4-FFF2-40B4-BE49-F238E27FC236}">
                <a16:creationId xmlns:a16="http://schemas.microsoft.com/office/drawing/2014/main" id="{8D85FEB6-F492-D405-AA86-43A76A96CD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0209" y="278209"/>
            <a:ext cx="9886858" cy="1200329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b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Localidades Afectadas por Leishmaniosis en la Provincia de Alto Amazonas, </a:t>
            </a:r>
            <a:b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01 – 12), 2025</a:t>
            </a:r>
            <a:b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ED8174E8-1104-464E-9CF8-3A2F3EFCDC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321310"/>
              </p:ext>
            </p:extLst>
          </p:nvPr>
        </p:nvGraphicFramePr>
        <p:xfrm>
          <a:off x="510209" y="1749287"/>
          <a:ext cx="9886858" cy="3675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286617" imgH="2342978" progId="Excel.Sheet.12">
                  <p:link updateAutomatic="1"/>
                </p:oleObj>
              </mc:Choice>
              <mc:Fallback>
                <p:oleObj name="Worksheet" r:id="rId3" imgW="6286617" imgH="234297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0209" y="1749287"/>
                        <a:ext cx="9886858" cy="36753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0387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08980921-5959-9A9F-2D48-97E0099A9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97" y="6112550"/>
            <a:ext cx="2652854" cy="304826"/>
          </a:xfrm>
          <a:prstGeom prst="rect">
            <a:avLst/>
          </a:prstGeom>
        </p:spPr>
      </p:pic>
      <p:sp>
        <p:nvSpPr>
          <p:cNvPr id="19" name="Título 18">
            <a:extLst>
              <a:ext uri="{FF2B5EF4-FFF2-40B4-BE49-F238E27FC236}">
                <a16:creationId xmlns:a16="http://schemas.microsoft.com/office/drawing/2014/main" id="{8D85FEB6-F492-D405-AA86-43A76A96CD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8139" y="416708"/>
            <a:ext cx="10349947" cy="923330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457200"/>
            <a:b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Balsapuerto, hasta la SE-12, 2024-2025.</a:t>
            </a: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7B0BBEC8-5E2D-41CF-8B51-51085872E8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498675"/>
              </p:ext>
            </p:extLst>
          </p:nvPr>
        </p:nvGraphicFramePr>
        <p:xfrm>
          <a:off x="848139" y="1497496"/>
          <a:ext cx="10349947" cy="42254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288064" imgH="4589010" progId="Excel.Sheet.12">
                  <p:link updateAutomatic="1"/>
                </p:oleObj>
              </mc:Choice>
              <mc:Fallback>
                <p:oleObj name="Worksheet" r:id="rId3" imgW="7288064" imgH="458901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8139" y="1497496"/>
                        <a:ext cx="10349947" cy="42254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3857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0D245988-1967-0264-A495-CDBB86070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09" y="6111784"/>
            <a:ext cx="2652854" cy="30482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08DB573-E727-222D-8657-F551CD2676A3}"/>
              </a:ext>
            </a:extLst>
          </p:cNvPr>
          <p:cNvSpPr txBox="1"/>
          <p:nvPr/>
        </p:nvSpPr>
        <p:spPr>
          <a:xfrm>
            <a:off x="601309" y="921181"/>
            <a:ext cx="11003667" cy="400110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Jeberos hasta la SE-12, 2024-2025.</a:t>
            </a:r>
          </a:p>
        </p:txBody>
      </p:sp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F7D2C623-AB3E-47E2-B964-E8EAE38DBD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027395"/>
              </p:ext>
            </p:extLst>
          </p:nvPr>
        </p:nvGraphicFramePr>
        <p:xfrm>
          <a:off x="601310" y="1431925"/>
          <a:ext cx="11003666" cy="3992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476977" imgH="3993077" progId="Excel.Sheet.12">
                  <p:link updateAutomatic="1"/>
                </p:oleObj>
              </mc:Choice>
              <mc:Fallback>
                <p:oleObj name="Worksheet" r:id="rId3" imgW="7476977" imgH="3993077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310" y="1431925"/>
                        <a:ext cx="11003666" cy="3992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4297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DB00A8C-7E38-9F0E-4FF2-CA3CD4002608}"/>
              </a:ext>
            </a:extLst>
          </p:cNvPr>
          <p:cNvSpPr txBox="1"/>
          <p:nvPr/>
        </p:nvSpPr>
        <p:spPr>
          <a:xfrm>
            <a:off x="500062" y="702851"/>
            <a:ext cx="11191875" cy="707886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Lagunas hasta la SE-12, 2024-2025.</a:t>
            </a:r>
          </a:p>
          <a:p>
            <a:pPr algn="ctr"/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7328B2EE-7A2F-3F84-D735-58DE30324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96" y="6154516"/>
            <a:ext cx="2651990" cy="304826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AC9ADC39-1ED4-4E97-81E3-15A9DD5087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649076"/>
              </p:ext>
            </p:extLst>
          </p:nvPr>
        </p:nvGraphicFramePr>
        <p:xfrm>
          <a:off x="500062" y="1855304"/>
          <a:ext cx="11191875" cy="4096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8301355" imgH="5046144" progId="Excel.Sheet.12">
                  <p:link updateAutomatic="1"/>
                </p:oleObj>
              </mc:Choice>
              <mc:Fallback>
                <p:oleObj name="Worksheet" r:id="rId3" imgW="8301355" imgH="504614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0062" y="1855304"/>
                        <a:ext cx="11191875" cy="4096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9049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0D245988-1967-0264-A495-CDBB86070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09" y="6111784"/>
            <a:ext cx="2652854" cy="30482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08DB573-E727-222D-8657-F551CD2676A3}"/>
              </a:ext>
            </a:extLst>
          </p:cNvPr>
          <p:cNvSpPr txBox="1"/>
          <p:nvPr/>
        </p:nvSpPr>
        <p:spPr>
          <a:xfrm>
            <a:off x="601309" y="921181"/>
            <a:ext cx="11003667" cy="400110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Santa Cruz hasta la SE-12, 2024-2025.</a:t>
            </a: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02AA2373-151C-45B1-80E9-E5FBF16A77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6593675"/>
              </p:ext>
            </p:extLst>
          </p:nvPr>
        </p:nvGraphicFramePr>
        <p:xfrm>
          <a:off x="601309" y="1550503"/>
          <a:ext cx="11003667" cy="4080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850507" imgH="4405868" progId="Excel.Sheet.12">
                  <p:link updateAutomatic="1"/>
                </p:oleObj>
              </mc:Choice>
              <mc:Fallback>
                <p:oleObj name="Worksheet" r:id="rId3" imgW="6850507" imgH="440586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309" y="1550503"/>
                        <a:ext cx="11003667" cy="40803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6131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0D245988-1967-0264-A495-CDBB86070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025" y="6111784"/>
            <a:ext cx="2652854" cy="30482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08DB573-E727-222D-8657-F551CD2676A3}"/>
              </a:ext>
            </a:extLst>
          </p:cNvPr>
          <p:cNvSpPr txBox="1"/>
          <p:nvPr/>
        </p:nvSpPr>
        <p:spPr>
          <a:xfrm>
            <a:off x="601308" y="441390"/>
            <a:ext cx="11003667" cy="707886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Teniente C. </a:t>
            </a:r>
            <a:r>
              <a:rPr lang="es-PE" sz="2000" b="1" dirty="0" err="1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Lopez</a:t>
            </a:r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, hasta la SE-12, </a:t>
            </a:r>
          </a:p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2024-2025.</a:t>
            </a: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F2DE5DB3-973E-4241-A6C0-02B3F9916DF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928612"/>
              </p:ext>
            </p:extLst>
          </p:nvPr>
        </p:nvGraphicFramePr>
        <p:xfrm>
          <a:off x="601309" y="1397000"/>
          <a:ext cx="11003666" cy="406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783578" imgH="4063017" progId="Excel.Sheet.12">
                  <p:link updateAutomatic="1"/>
                </p:oleObj>
              </mc:Choice>
              <mc:Fallback>
                <p:oleObj name="Worksheet" r:id="rId3" imgW="6783578" imgH="4063017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309" y="1397000"/>
                        <a:ext cx="11003666" cy="4062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855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DB00A8C-7E38-9F0E-4FF2-CA3CD4002608}"/>
              </a:ext>
            </a:extLst>
          </p:cNvPr>
          <p:cNvSpPr txBox="1"/>
          <p:nvPr/>
        </p:nvSpPr>
        <p:spPr>
          <a:xfrm>
            <a:off x="500062" y="702851"/>
            <a:ext cx="11191875" cy="707886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Distrito de Yurimaguas, hasta la SE-12, 2024-2025.</a:t>
            </a:r>
          </a:p>
          <a:p>
            <a:pPr algn="ctr"/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7328B2EE-7A2F-3F84-D735-58DE30324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85" y="6504845"/>
            <a:ext cx="2651990" cy="304826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3B217E9E-5061-4B3A-96AE-DFB9B848EF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429769"/>
              </p:ext>
            </p:extLst>
          </p:nvPr>
        </p:nvGraphicFramePr>
        <p:xfrm>
          <a:off x="636104" y="1683026"/>
          <a:ext cx="11055834" cy="470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1843194" imgH="5914628" progId="Excel.Sheet.12">
                  <p:link updateAutomatic="1"/>
                </p:oleObj>
              </mc:Choice>
              <mc:Fallback>
                <p:oleObj name="Worksheet" r:id="rId3" imgW="11843194" imgH="591462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6104" y="1683026"/>
                        <a:ext cx="11055834" cy="4703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1843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8">
            <a:extLst>
              <a:ext uri="{FF2B5EF4-FFF2-40B4-BE49-F238E27FC236}">
                <a16:creationId xmlns:a16="http://schemas.microsoft.com/office/drawing/2014/main" id="{1F87C45D-B33B-B2E7-8663-7E1DBD303D3C}"/>
              </a:ext>
            </a:extLst>
          </p:cNvPr>
          <p:cNvSpPr txBox="1">
            <a:spLocks/>
          </p:cNvSpPr>
          <p:nvPr/>
        </p:nvSpPr>
        <p:spPr>
          <a:xfrm>
            <a:off x="510209" y="555207"/>
            <a:ext cx="10846412" cy="646331"/>
          </a:xfrm>
          <a:prstGeom prst="rect">
            <a:avLst/>
          </a:prstGeom>
          <a:noFill/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457200"/>
            <a:b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s-PE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Tendencia de casos de Leishmaniosis, desde el año 2022 - 2025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C9D629E-5D34-5E67-8AF5-4FC82C7FC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27" y="6186311"/>
            <a:ext cx="2651990" cy="304826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E0A92349-FB9B-44C7-B70D-742B8459F6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737168"/>
              </p:ext>
            </p:extLst>
          </p:nvPr>
        </p:nvGraphicFramePr>
        <p:xfrm>
          <a:off x="508000" y="1427163"/>
          <a:ext cx="10852150" cy="400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562889" imgH="4000526" progId="Excel.Sheet.12">
                  <p:link updateAutomatic="1"/>
                </p:oleObj>
              </mc:Choice>
              <mc:Fallback>
                <p:oleObj name="Worksheet" r:id="rId3" imgW="7562889" imgH="400052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8000" y="1427163"/>
                        <a:ext cx="10852150" cy="400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27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5F348B3-B3E9-4458-8889-43C2232B4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06" y="6523091"/>
            <a:ext cx="2651990" cy="30482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D219E21-5ACD-1B97-E7B0-D45B6A879F5D}"/>
              </a:ext>
            </a:extLst>
          </p:cNvPr>
          <p:cNvSpPr txBox="1"/>
          <p:nvPr/>
        </p:nvSpPr>
        <p:spPr>
          <a:xfrm>
            <a:off x="444617" y="331150"/>
            <a:ext cx="11306058" cy="400110"/>
          </a:xfrm>
          <a:prstGeom prst="rect">
            <a:avLst/>
          </a:prstGeom>
          <a:noFill/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Casos de Leishmaniosis por etapas de vida, Provincia de Alto Amazonas, 2025 (S.E. 12)</a:t>
            </a: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AB47B616-DB74-4CE6-AF99-2940243CEE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5714881"/>
              </p:ext>
            </p:extLst>
          </p:nvPr>
        </p:nvGraphicFramePr>
        <p:xfrm>
          <a:off x="441325" y="1614487"/>
          <a:ext cx="5548658" cy="4136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9900094" imgH="3625711" progId="Excel.Sheet.12">
                  <p:link updateAutomatic="1"/>
                </p:oleObj>
              </mc:Choice>
              <mc:Fallback>
                <p:oleObj name="Worksheet" r:id="rId3" imgW="9900094" imgH="362571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1325" y="1614487"/>
                        <a:ext cx="5548658" cy="41369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1F1EE677-0E94-4F1E-857A-A7B1E931F6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5108709"/>
              </p:ext>
            </p:extLst>
          </p:nvPr>
        </p:nvGraphicFramePr>
        <p:xfrm>
          <a:off x="6202019" y="1961322"/>
          <a:ext cx="5548656" cy="3790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5791014" imgH="1723935" progId="Excel.Sheet.12">
                  <p:link updateAutomatic="1"/>
                </p:oleObj>
              </mc:Choice>
              <mc:Fallback>
                <p:oleObj name="Worksheet" r:id="rId5" imgW="5791014" imgH="172393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02019" y="1961322"/>
                        <a:ext cx="5548656" cy="37901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79699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16883</TotalTime>
  <Words>325</Words>
  <Application>Microsoft Office PowerPoint</Application>
  <PresentationFormat>Panorámica</PresentationFormat>
  <Paragraphs>18</Paragraphs>
  <Slides>14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Vínculos</vt:lpstr>
      </vt:variant>
      <vt:variant>
        <vt:i4>14</vt:i4>
      </vt:variant>
      <vt:variant>
        <vt:lpstr>Títulos de diapositiva</vt:lpstr>
      </vt:variant>
      <vt:variant>
        <vt:i4>14</vt:i4>
      </vt:variant>
    </vt:vector>
  </HeadingPairs>
  <TitlesOfParts>
    <vt:vector size="34" baseType="lpstr">
      <vt:lpstr>Arial</vt:lpstr>
      <vt:lpstr>Arial Narrow</vt:lpstr>
      <vt:lpstr>Calibri</vt:lpstr>
      <vt:lpstr>Calibri Light</vt:lpstr>
      <vt:lpstr>Ebrima</vt:lpstr>
      <vt:lpstr>Tema de Office</vt:lpstr>
      <vt:lpstr>file:///D:\Leishmania%20-mayaro%20y%20oropuche.xlsx!GRAF%20LEISHMANIOSIS!%5bLeishmania%20-mayaro%20y%20oropuche.xlsx%5dGRAF%20LEISHMANIOSIS%20Chart%201</vt:lpstr>
      <vt:lpstr>file:///D:\Leishmania%20-mayaro%20y%20oropuche.xlsx!SE%20!%5bLeishmania%20-mayaro%20y%20oropuche.xlsx%5dSE%20%202%20Gráfico</vt:lpstr>
      <vt:lpstr>file:///D:\Leishmania%20-mayaro%20y%20oropuche.xlsx!CUADRO%20LEISH%202023-2024!F7C3:F17C19</vt:lpstr>
      <vt:lpstr>file:///D:\Leishmania%20-mayaro%20y%20oropuche.xlsx!LEISH%20X%20IS!F33C22:F50C26</vt:lpstr>
      <vt:lpstr>file:///D:\Leishmania%20-mayaro%20y%20oropuche.xlsx!CUADRO%20MANUAL%20LOC!F35C2:F46C17</vt:lpstr>
      <vt:lpstr>file:///D:\Leishmania%20-mayaro%20y%20oropuche.xlsx!LEISH%20BALSA!%5bLeishmania%20-mayaro%20y%20oropuche.xlsx%5dLEISH%20BALSA%20Gráfico%205</vt:lpstr>
      <vt:lpstr>file:///D:\Leishmania%20-mayaro%20y%20oropuche.xlsx!LEISH%20JEB!%5bLeishmania%20-mayaro%20y%20oropuche.xlsx%5dLEISH%20JEB%20Gráfico%201</vt:lpstr>
      <vt:lpstr>file:///D:\Leishmania%20-mayaro%20y%20oropuche.xlsx!LEISH%20LAG!%5bLeishmania%20-mayaro%20y%20oropuche.xlsx%5dLEISH%20LAG%20Gráfico%201</vt:lpstr>
      <vt:lpstr>file:///D:\Leishmania%20-mayaro%20y%20oropuche.xlsx!LEISH%20SC!%5bLeishmania%20-mayaro%20y%20oropuche.xlsx%5dLEISH%20SC%20Gráfico%201</vt:lpstr>
      <vt:lpstr>file:///D:\Leishmania%20-mayaro%20y%20oropuche.xlsx!LEISH%20TCL!%5bLeishmania%20-mayaro%20y%20oropuche.xlsx%5dLEISH%20TCL%20Gráfico%202</vt:lpstr>
      <vt:lpstr>file:///D:\Leishmania%20-mayaro%20y%20oropuche.xlsx!LEISH%20DIST%20YGS!%5bLeishmania%20-mayaro%20y%20oropuche.xlsx%5dLEISH%20DIST%20YGS%20Gráfico%201</vt:lpstr>
      <vt:lpstr>file:///D:\Leishmania%20-mayaro%20y%20oropuche.xlsx!leish%20años!%5bLeishmania%20-mayaro%20y%20oropuche.xlsx%5dleish%20años%20Gráfico%201</vt:lpstr>
      <vt:lpstr>file:///D:\Leishmania%20-mayaro%20y%20oropuche.xlsx!GRUPO%20DE%20VIDA%20LEISH!%5bLeishmania%20-mayaro%20y%20oropuche.xlsx%5dGRUPO%20DE%20VIDA%20LEISH%20Gráfico%201</vt:lpstr>
      <vt:lpstr>file:///D:\Leishmania%20-mayaro%20y%20oropuche.xlsx!GRUPO%20DE%20VIDA%20LEISH!F24C17:F32C21</vt:lpstr>
      <vt:lpstr>Presentación de PowerPoint</vt:lpstr>
      <vt:lpstr>Presentación de PowerPoint</vt:lpstr>
      <vt:lpstr>Presentación de PowerPoint</vt:lpstr>
      <vt:lpstr> Casos de Leishmaniosis en la Provincia de Alto Amazonas por Distritos 2024-2025 (S.E.12) </vt:lpstr>
      <vt:lpstr> Casos de Leishmaniosis en la Provincia de Alto Amazonas por Distritos; Acumulados   (S.E.1 al 12), 2025* </vt:lpstr>
      <vt:lpstr> Localidades Afectadas por Leishmaniosis en la Provincia de Alto Amazonas,  (S.E. 01 – 12), 2025 </vt:lpstr>
      <vt:lpstr> Tendencia de casos de Leishmaniosis, distrito de Balsapuerto, hasta la SE-12, 2024-2025.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EPI-ONE</cp:lastModifiedBy>
  <cp:revision>1425</cp:revision>
  <cp:lastPrinted>2024-04-19T12:48:51Z</cp:lastPrinted>
  <dcterms:created xsi:type="dcterms:W3CDTF">2022-03-02T03:55:23Z</dcterms:created>
  <dcterms:modified xsi:type="dcterms:W3CDTF">2025-03-28T18:37:50Z</dcterms:modified>
</cp:coreProperties>
</file>