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4" r:id="rId2"/>
    <p:sldId id="322" r:id="rId3"/>
    <p:sldId id="317" r:id="rId4"/>
    <p:sldId id="318" r:id="rId5"/>
    <p:sldId id="316" r:id="rId6"/>
    <p:sldId id="319" r:id="rId7"/>
    <p:sldId id="323" r:id="rId8"/>
    <p:sldId id="320" r:id="rId9"/>
  </p:sldIdLst>
  <p:sldSz cx="12192000" cy="6858000"/>
  <p:notesSz cx="688816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usith guerra de dahua" initials="lgdd" lastIdx="1" clrIdx="0">
    <p:extLst>
      <p:ext uri="{19B8F6BF-5375-455C-9EA6-DF929625EA0E}">
        <p15:presenceInfo xmlns:p15="http://schemas.microsoft.com/office/powerpoint/2012/main" userId="77b9e4bb668a0b68" providerId="Windows Live"/>
      </p:ext>
    </p:extLst>
  </p:cmAuthor>
  <p:cmAuthor id="2" name="milamoresgatomax@gmail.com" initials="" lastIdx="1" clrIdx="1">
    <p:extLst>
      <p:ext uri="{19B8F6BF-5375-455C-9EA6-DF929625EA0E}">
        <p15:presenceInfo xmlns:p15="http://schemas.microsoft.com/office/powerpoint/2012/main" userId="f4482172822813cb" providerId="Windows Live"/>
      </p:ext>
    </p:extLst>
  </p:cmAuthor>
  <p:cmAuthor id="3" name="USER" initials="U" lastIdx="1" clrIdx="2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59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3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43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003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121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433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47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871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76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045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555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864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299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E204B-6798-42E6-939C-6D584C16F018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422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GRAFICO%20X%20ZONA!F49C1:F60C18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GRAFICO%20X%20ZONA!F49C1:F58C17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GRAFICO%20X%20ZONA!F49C1:F60C18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GRUPO%20DE%20VIDA%20OROPUCHE%20(3)!F24C17:F32C21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oleObject" Target="file:///D:\Leishmania%20-mayaro%20y%20oropuche.xlsx!GRUPO%20DE%20VIDA%20OROPUCHE%20(3)!%5bLeishmania%20-mayaro%20y%20oropuche.xlsx%5dGRUPO%20DE%20VIDA%20OROPUCHE%20(3)%20Gr&#225;fico%201" TargetMode="External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file:///D:\Leishmania%20-mayaro%20y%20oropuche.xlsx!Gestantes%20oropouche!F3C1:F7C15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8932" y="212614"/>
            <a:ext cx="1235603" cy="94749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6224" y="144642"/>
            <a:ext cx="1235603" cy="1015467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354709" y="2103710"/>
            <a:ext cx="9692451" cy="3046988"/>
          </a:xfrm>
          <a:prstGeom prst="rect">
            <a:avLst/>
          </a:prstGeom>
          <a:noFill/>
          <a:ln w="28575">
            <a:noFill/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>
                <a:solidFill>
                  <a:srgbClr val="00206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SITUACIÓN EPIDEMIOLÓGICA DE OROPOUCHE EN  LA PROVINCIA DE ALTO AMAZONAS</a:t>
            </a:r>
          </a:p>
          <a:p>
            <a:pPr algn="ctr"/>
            <a:r>
              <a:rPr lang="es-ES" sz="4800" b="1" dirty="0">
                <a:solidFill>
                  <a:srgbClr val="00206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(S.E. 13), 2025</a:t>
            </a:r>
            <a:endParaRPr lang="en-US" sz="4800" b="1" dirty="0">
              <a:solidFill>
                <a:srgbClr val="00206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D20A467-1953-1A72-8F7C-501BB1CA28F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4" t="2878" r="32089" b="90545"/>
          <a:stretch/>
        </p:blipFill>
        <p:spPr bwMode="auto">
          <a:xfrm>
            <a:off x="1060173" y="144642"/>
            <a:ext cx="4815694" cy="101546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9E9F1FE9-88FD-4D4B-AAE1-3AE894FD49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4327" y="212614"/>
            <a:ext cx="1114140" cy="10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017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B2C3F4-2497-4338-CCA5-22AB5BD9E6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E216D6-A41D-1DAA-43B7-18C92561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133" y="578338"/>
            <a:ext cx="10774017" cy="1098694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defTabSz="457200"/>
            <a:b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CASOS DE OROPOUCHE; PROVINCIA DE ALTO AMAZONAS, HASTA LA S.E.13 - 2025</a:t>
            </a:r>
            <a:b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endParaRPr lang="es-PE" sz="2700" b="1" dirty="0">
              <a:latin typeface="Arial Narrow" panose="020B0606020202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532A43C-86A6-D1BA-63EC-189A41F02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30" y="6024730"/>
            <a:ext cx="2414225" cy="304826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2E717D09-F677-4F4A-9448-D54EF2765D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407" y="2573866"/>
            <a:ext cx="10041467" cy="1710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936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0B81DE-DBB7-936D-F0FB-3E852A6D9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652" y="616580"/>
            <a:ext cx="11860696" cy="511375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defTabSz="457200"/>
            <a:b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CASOS DE OROPOUCHE; </a:t>
            </a:r>
            <a:r>
              <a:rPr lang="es-PE" sz="2700" b="1" dirty="0">
                <a:latin typeface="Arial Narrow" panose="020B0606020202030204" pitchFamily="34" charset="0"/>
                <a:cs typeface="Arial" panose="020B0604020202020204" pitchFamily="34" charset="0"/>
              </a:rPr>
              <a:t>PROVINCIA DE ALTO AMAZONAS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; ZONAS HASTA LA S.E.</a:t>
            </a:r>
            <a:r>
              <a:rPr lang="es-PE" sz="2700" b="1" dirty="0">
                <a:latin typeface="Arial Narrow" panose="020B0606020202030204" pitchFamily="34" charset="0"/>
                <a:cs typeface="Arial" panose="020B0604020202020204" pitchFamily="34" charset="0"/>
              </a:rPr>
              <a:t> 13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 - 2025</a:t>
            </a:r>
            <a:b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endParaRPr lang="es-PE" sz="2700" b="1" dirty="0">
              <a:latin typeface="Arial Narrow" panose="020B0606020202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FDF966D-6517-FAE4-78C2-EAD4BE096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0" y="6553174"/>
            <a:ext cx="2414225" cy="304826"/>
          </a:xfrm>
          <a:prstGeom prst="rect">
            <a:avLst/>
          </a:prstGeom>
        </p:spPr>
      </p:pic>
      <p:graphicFrame>
        <p:nvGraphicFramePr>
          <p:cNvPr id="3" name="Objeto 2">
            <a:extLst>
              <a:ext uri="{FF2B5EF4-FFF2-40B4-BE49-F238E27FC236}">
                <a16:creationId xmlns:a16="http://schemas.microsoft.com/office/drawing/2014/main" id="{0D5AC88B-5427-4D0A-B338-64733846597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4894258"/>
              </p:ext>
            </p:extLst>
          </p:nvPr>
        </p:nvGraphicFramePr>
        <p:xfrm>
          <a:off x="491067" y="1642533"/>
          <a:ext cx="11125200" cy="365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10467885" imgH="2305192" progId="Excel.Sheet.12">
                  <p:link updateAutomatic="1"/>
                </p:oleObj>
              </mc:Choice>
              <mc:Fallback>
                <p:oleObj name="Worksheet" r:id="rId3" imgW="10467885" imgH="230519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1067" y="1642533"/>
                        <a:ext cx="11125200" cy="3657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38702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0B81DE-DBB7-936D-F0FB-3E852A6D9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652" y="132523"/>
            <a:ext cx="11860696" cy="1098694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defTabSz="457200"/>
            <a:b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C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asos de oropouche; Distrito de Yurimaguas; hasta la S.E.1</a:t>
            </a:r>
            <a:r>
              <a:rPr lang="es-PE" sz="2700" b="1" dirty="0">
                <a:latin typeface="Arial Narrow" panose="020B0606020202030204" pitchFamily="34" charset="0"/>
                <a:cs typeface="Arial" panose="020B0604020202020204" pitchFamily="34" charset="0"/>
              </a:rPr>
              <a:t>2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 - 2025</a:t>
            </a:r>
            <a:b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endParaRPr lang="es-PE" sz="2700" b="1" dirty="0">
              <a:latin typeface="Arial Narrow" panose="020B0606020202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FDF966D-6517-FAE4-78C2-EAD4BE096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30" y="6414052"/>
            <a:ext cx="2414225" cy="311424"/>
          </a:xfrm>
          <a:prstGeom prst="rect">
            <a:avLst/>
          </a:prstGeom>
        </p:spPr>
      </p:pic>
      <p:graphicFrame>
        <p:nvGraphicFramePr>
          <p:cNvPr id="4" name="Objeto 3">
            <a:extLst>
              <a:ext uri="{FF2B5EF4-FFF2-40B4-BE49-F238E27FC236}">
                <a16:creationId xmlns:a16="http://schemas.microsoft.com/office/drawing/2014/main" id="{8123BFA1-0F37-430A-98C2-29B556DED65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3331783"/>
              </p:ext>
            </p:extLst>
          </p:nvPr>
        </p:nvGraphicFramePr>
        <p:xfrm>
          <a:off x="307975" y="1789113"/>
          <a:ext cx="11574463" cy="3922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9963316" imgH="1923947" progId="Excel.Sheet.12">
                  <p:link updateAutomatic="1"/>
                </p:oleObj>
              </mc:Choice>
              <mc:Fallback>
                <p:oleObj name="Worksheet" r:id="rId3" imgW="9963316" imgH="1923947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7975" y="1789113"/>
                        <a:ext cx="11574463" cy="3922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08134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120AD4D-5864-4532-865B-FAE15FAA9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23" y="6155267"/>
            <a:ext cx="2651990" cy="412493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6232C527-190C-456B-850D-984F04F87006}"/>
              </a:ext>
            </a:extLst>
          </p:cNvPr>
          <p:cNvSpPr/>
          <p:nvPr/>
        </p:nvSpPr>
        <p:spPr>
          <a:xfrm>
            <a:off x="823901" y="526118"/>
            <a:ext cx="10300252" cy="86122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lang="es-MX" sz="2400" b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asos de oropouche, Distrito de Santa Cruz,  2025* ; Hasta la SE-13</a:t>
            </a:r>
            <a:endParaRPr lang="es-PE" sz="2400" b="1" dirty="0">
              <a:solidFill>
                <a:schemeClr val="tx1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Objeto 2">
            <a:extLst>
              <a:ext uri="{FF2B5EF4-FFF2-40B4-BE49-F238E27FC236}">
                <a16:creationId xmlns:a16="http://schemas.microsoft.com/office/drawing/2014/main" id="{7BE99CEC-D626-45C9-9085-A3ABFA46109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5101913"/>
              </p:ext>
            </p:extLst>
          </p:nvPr>
        </p:nvGraphicFramePr>
        <p:xfrm>
          <a:off x="618067" y="1964266"/>
          <a:ext cx="10711921" cy="31834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10467885" imgH="2305192" progId="Excel.Sheet.12">
                  <p:link updateAutomatic="1"/>
                </p:oleObj>
              </mc:Choice>
              <mc:Fallback>
                <p:oleObj name="Worksheet" r:id="rId3" imgW="10467885" imgH="230519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8067" y="1964266"/>
                        <a:ext cx="10711921" cy="31834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2559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5F348B3-B3E9-4458-8889-43C2232B4C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506" y="6443133"/>
            <a:ext cx="2651990" cy="384784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D219E21-5ACD-1B97-E7B0-D45B6A879F5D}"/>
              </a:ext>
            </a:extLst>
          </p:cNvPr>
          <p:cNvSpPr txBox="1"/>
          <p:nvPr/>
        </p:nvSpPr>
        <p:spPr>
          <a:xfrm>
            <a:off x="444616" y="579505"/>
            <a:ext cx="11160362" cy="707886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CASOS DE OROPOUCHE POR ETAPAS DE VIDA, PROVINCIA DE ALTO AMAZONAS, 2025 (S.E. 13)</a:t>
            </a:r>
            <a:endParaRPr lang="es-PE" sz="2000" b="1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8BAEB8BE-2E69-4036-B1F3-A8086FB0D19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4523388"/>
              </p:ext>
            </p:extLst>
          </p:nvPr>
        </p:nvGraphicFramePr>
        <p:xfrm>
          <a:off x="444616" y="1893888"/>
          <a:ext cx="5346584" cy="32792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791084" imgH="1724115" progId="Excel.Sheet.12">
                  <p:link updateAutomatic="1"/>
                </p:oleObj>
              </mc:Choice>
              <mc:Fallback>
                <p:oleObj name="Worksheet" r:id="rId3" imgW="5791084" imgH="1724115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4616" y="1893888"/>
                        <a:ext cx="5346584" cy="32792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E8B44C2C-0267-43AB-A34F-86003DCDFEF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2208791"/>
              </p:ext>
            </p:extLst>
          </p:nvPr>
        </p:nvGraphicFramePr>
        <p:xfrm>
          <a:off x="5918553" y="1893888"/>
          <a:ext cx="5686425" cy="32792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5" imgW="9906058" imgH="3962233" progId="Excel.Sheet.12">
                  <p:link updateAutomatic="1"/>
                </p:oleObj>
              </mc:Choice>
              <mc:Fallback>
                <p:oleObj name="Worksheet" r:id="rId5" imgW="9906058" imgH="3962233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18553" y="1893888"/>
                        <a:ext cx="5686425" cy="3279245"/>
                      </a:xfrm>
                      <a:prstGeom prst="rect">
                        <a:avLst/>
                      </a:prstGeom>
                      <a:ln w="3175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1702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0918450D-CFC5-4533-9472-8C0BDDD19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866" y="365126"/>
            <a:ext cx="10456333" cy="104880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lang="es-MX" sz="2400" b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ASOS DE OROPOUCHE, EN GESTANTES EN LA PROVINCIA DE ALTO AMAZONAS,  2025* ; HASTA LA SE-13</a:t>
            </a:r>
            <a:endParaRPr lang="es-PE" sz="2400" b="1" dirty="0">
              <a:solidFill>
                <a:schemeClr val="tx1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EED4D26-5517-4A85-8544-393CDDB2B2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0" y="6492874"/>
            <a:ext cx="2414225" cy="365126"/>
          </a:xfrm>
          <a:prstGeom prst="rect">
            <a:avLst/>
          </a:prstGeom>
        </p:spPr>
      </p:pic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6438C1C4-CFB2-47BE-83DC-704FFA54EA9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0703012"/>
              </p:ext>
            </p:extLst>
          </p:nvPr>
        </p:nvGraphicFramePr>
        <p:xfrm>
          <a:off x="1524000" y="2328333"/>
          <a:ext cx="9042400" cy="19727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505486" imgH="1076312" progId="Excel.Sheet.12">
                  <p:link updateAutomatic="1"/>
                </p:oleObj>
              </mc:Choice>
              <mc:Fallback>
                <p:oleObj name="Worksheet" r:id="rId3" imgW="5505486" imgH="10763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24000" y="2328333"/>
                        <a:ext cx="9042400" cy="19727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3286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76B0B5-FDCD-96EE-4BC5-9F553E4B6D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001" y="2077420"/>
            <a:ext cx="10515600" cy="4351338"/>
          </a:xfrm>
          <a:ln>
            <a:noFill/>
          </a:ln>
        </p:spPr>
        <p:txBody>
          <a:bodyPr/>
          <a:lstStyle/>
          <a:p>
            <a:pPr marL="0" indent="0" algn="ctr">
              <a:buNone/>
            </a:pPr>
            <a:r>
              <a:rPr lang="es-MX" sz="12000" u="sng" dirty="0">
                <a:solidFill>
                  <a:schemeClr val="accent4">
                    <a:lumMod val="75000"/>
                  </a:schemeClr>
                </a:solidFill>
                <a:latin typeface="Arial Rounded MT Bold" panose="020F0704030504030204" pitchFamily="34" charset="0"/>
              </a:rPr>
              <a:t>GRACIAS</a:t>
            </a:r>
            <a:r>
              <a:rPr lang="es-MX" sz="12000" dirty="0">
                <a:solidFill>
                  <a:schemeClr val="accent4">
                    <a:lumMod val="75000"/>
                  </a:schemeClr>
                </a:solidFill>
                <a:latin typeface="Arial Rounded MT Bold" panose="020F070403050403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es-MX" b="1" dirty="0"/>
              <a:t>Equipo de Epidemiologia-DRSAA</a:t>
            </a:r>
            <a:endParaRPr lang="es-PE" b="1" dirty="0"/>
          </a:p>
        </p:txBody>
      </p:sp>
    </p:spTree>
    <p:extLst>
      <p:ext uri="{BB962C8B-B14F-4D97-AF65-F5344CB8AC3E}">
        <p14:creationId xmlns:p14="http://schemas.microsoft.com/office/powerpoint/2010/main" val="22338121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16762</TotalTime>
  <Words>138</Words>
  <Application>Microsoft Office PowerPoint</Application>
  <PresentationFormat>Panorámica</PresentationFormat>
  <Paragraphs>10</Paragraphs>
  <Slides>8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Vínculos</vt:lpstr>
      </vt:variant>
      <vt:variant>
        <vt:i4>6</vt:i4>
      </vt:variant>
      <vt:variant>
        <vt:lpstr>Títulos de diapositiva</vt:lpstr>
      </vt:variant>
      <vt:variant>
        <vt:i4>8</vt:i4>
      </vt:variant>
    </vt:vector>
  </HeadingPairs>
  <TitlesOfParts>
    <vt:vector size="21" baseType="lpstr">
      <vt:lpstr>Arial</vt:lpstr>
      <vt:lpstr>Arial Narrow</vt:lpstr>
      <vt:lpstr>Arial Rounded MT Bold</vt:lpstr>
      <vt:lpstr>Calibri</vt:lpstr>
      <vt:lpstr>Calibri Light</vt:lpstr>
      <vt:lpstr>Ebrima</vt:lpstr>
      <vt:lpstr>Tema de Office</vt:lpstr>
      <vt:lpstr>D:\Leishmania -mayaro y oropuche.xlsx!GRAFICO X ZONA!F49C1:F58C17</vt:lpstr>
      <vt:lpstr>D:\Leishmania -mayaro y oropuche.xlsx!GRUPO DE VIDA OROPUCHE (3)!F24C17:F32C21</vt:lpstr>
      <vt:lpstr>D:\Leishmania -mayaro y oropuche.xlsx!GRUPO DE VIDA OROPUCHE (3)![Leishmania -mayaro y oropuche.xlsx]GRUPO DE VIDA OROPUCHE (3) Gráfico 1</vt:lpstr>
      <vt:lpstr>D:\Leishmania -mayaro y oropuche.xlsx!GRAFICO X ZONA!F49C1:F60C18</vt:lpstr>
      <vt:lpstr>D:\Leishmania -mayaro y oropuche.xlsx!Gestantes oropouche!F3C1:F7C15</vt:lpstr>
      <vt:lpstr>D:\Leishmania -mayaro y oropuche.xlsx!GRAFICO X ZONA!F49C1:F60C18</vt:lpstr>
      <vt:lpstr>Presentación de PowerPoint</vt:lpstr>
      <vt:lpstr>  CASOS DE OROPOUCHE; PROVINCIA DE ALTO AMAZONAS, HASTA LA S.E.13 - 2025 </vt:lpstr>
      <vt:lpstr> CASOS DE OROPOUCHE; PROVINCIA DE ALTO AMAZONAS; ZONAS HASTA LA S.E. 13 - 2025 </vt:lpstr>
      <vt:lpstr> Casos de oropouche; Distrito de Yurimaguas; hasta la S.E.12 - 2025 </vt:lpstr>
      <vt:lpstr>Presentación de PowerPoint</vt:lpstr>
      <vt:lpstr>Presentación de PowerPoint</vt:lpstr>
      <vt:lpstr>CASOS DE OROPOUCHE, EN GESTANTES EN LA PROVINCIA DE ALTO AMAZONAS,  2025* ; HASTA LA SE-13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EPI-ONE</cp:lastModifiedBy>
  <cp:revision>1430</cp:revision>
  <cp:lastPrinted>2024-04-19T12:48:51Z</cp:lastPrinted>
  <dcterms:created xsi:type="dcterms:W3CDTF">2022-03-02T03:55:23Z</dcterms:created>
  <dcterms:modified xsi:type="dcterms:W3CDTF">2025-04-03T19:52:24Z</dcterms:modified>
</cp:coreProperties>
</file>