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4" r:id="rId2"/>
    <p:sldId id="322" r:id="rId3"/>
    <p:sldId id="317" r:id="rId4"/>
    <p:sldId id="318" r:id="rId5"/>
    <p:sldId id="316" r:id="rId6"/>
    <p:sldId id="319" r:id="rId7"/>
    <p:sldId id="323" r:id="rId8"/>
    <p:sldId id="320" r:id="rId9"/>
  </p:sldIdLst>
  <p:sldSz cx="12192000" cy="6858000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sith guerra de dahua" initials="lgdd" lastIdx="1" clrIdx="0">
    <p:extLst>
      <p:ext uri="{19B8F6BF-5375-455C-9EA6-DF929625EA0E}">
        <p15:presenceInfo xmlns:p15="http://schemas.microsoft.com/office/powerpoint/2012/main" userId="77b9e4bb668a0b68" providerId="Windows Live"/>
      </p:ext>
    </p:extLst>
  </p:cmAuthor>
  <p:cmAuthor id="2" name="milamoresgatomax@gmail.com" initials="" lastIdx="1" clrIdx="1">
    <p:extLst>
      <p:ext uri="{19B8F6BF-5375-455C-9EA6-DF929625EA0E}">
        <p15:presenceInfo xmlns:p15="http://schemas.microsoft.com/office/powerpoint/2012/main" userId="f4482172822813cb" providerId="Windows Live"/>
      </p:ext>
    </p:extLst>
  </p:cmAuthor>
  <p:cmAuthor id="3" name="USER" initials="U" lastIdx="1" clrIdx="2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7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43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003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121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33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47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871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76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045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555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864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299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E204B-6798-42E6-939C-6D584C16F018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422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file:///D:\Leishmania%20-mayaro%20y%20oropuche.xlsx!OROPUCHE%20SEMANA!F16C29:F20C42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emf"/><Relationship Id="rId4" Type="http://schemas.openxmlformats.org/officeDocument/2006/relationships/oleObject" Target="file:///D:\Leishmania%20-mayaro%20y%20oropuche.xlsx!GRAFICO%20X%20ZONA!F49C1:F59C17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emf"/><Relationship Id="rId4" Type="http://schemas.openxmlformats.org/officeDocument/2006/relationships/oleObject" Target="file:///D:\Leishmania%20-mayaro%20y%20oropuche.xlsx!GRAFICO%20X%20ZONA!F49C1:F58C17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oleObject" Target="file:///D:\Leishmania%20-mayaro%20y%20oropuche.xlsx!GRAFICO%20X%20ZONA!F49C1:F53C17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file:///D:\Leishmania%20-mayaro%20y%20oropuche.xlsx!GRUPO%20DE%20VIDA%20OROPUCHE%20(3)!%5bLeishmania%20-mayaro%20y%20oropuche.xlsx%5dGRUPO%20DE%20VIDA%20OROPUCHE%20(3)%20Gr&#225;fico%201" TargetMode="External"/><Relationship Id="rId5" Type="http://schemas.openxmlformats.org/officeDocument/2006/relationships/image" Target="../media/image10.emf"/><Relationship Id="rId4" Type="http://schemas.openxmlformats.org/officeDocument/2006/relationships/oleObject" Target="file:///D:\Leishmania%20-mayaro%20y%20oropuche.xlsx!GRUPO%20DE%20VIDA%20OROPUCHE%20(3)!F24C17:F32C21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2.emf"/><Relationship Id="rId4" Type="http://schemas.openxmlformats.org/officeDocument/2006/relationships/oleObject" Target="file:///D:\Leishmania%20-mayaro%20y%20oropuche.xlsx!Hoja3%20(2)!F3C1:F7C14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8932" y="212614"/>
            <a:ext cx="1235603" cy="94749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6224" y="144642"/>
            <a:ext cx="1235603" cy="1015467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439376" y="2366176"/>
            <a:ext cx="9692451" cy="3046988"/>
          </a:xfrm>
          <a:prstGeom prst="rect">
            <a:avLst/>
          </a:prstGeom>
          <a:noFill/>
          <a:ln w="28575">
            <a:noFill/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>
                <a:solidFill>
                  <a:srgbClr val="00206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SITUACIÓN EPIDEMIOLÓGICA DE OROPOUCHE EN  LA PROVINCIA DE ALTO AMAZONAS</a:t>
            </a:r>
          </a:p>
          <a:p>
            <a:pPr algn="ctr"/>
            <a:r>
              <a:rPr lang="es-ES" sz="4800" b="1" dirty="0">
                <a:solidFill>
                  <a:srgbClr val="00206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(S.E. 12), 2025</a:t>
            </a:r>
            <a:endParaRPr lang="en-US" sz="4800" b="1" dirty="0">
              <a:solidFill>
                <a:srgbClr val="00206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D20A467-1953-1A72-8F7C-501BB1CA28F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" t="2878" r="4209" b="90545"/>
          <a:stretch/>
        </p:blipFill>
        <p:spPr bwMode="auto">
          <a:xfrm>
            <a:off x="1060173" y="144642"/>
            <a:ext cx="6909368" cy="101546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83017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2C3F4-2497-4338-CCA5-22AB5BD9E6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E216D6-A41D-1DAA-43B7-18C92561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32523"/>
            <a:ext cx="10774017" cy="1098694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defTabSz="457200"/>
            <a:b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Casos de oropouche; Provincia de alto amazonas, hasta la S.E.1</a:t>
            </a:r>
            <a:r>
              <a:rPr lang="es-PE" sz="2700" b="1" dirty="0">
                <a:latin typeface="Arial Narrow" panose="020B0606020202030204" pitchFamily="34" charset="0"/>
                <a:cs typeface="Arial" panose="020B0604020202020204" pitchFamily="34" charset="0"/>
              </a:rPr>
              <a:t>2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 - 2025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endParaRPr lang="es-PE" sz="2700" b="1" dirty="0"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532A43C-86A6-D1BA-63EC-189A41F029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30" y="6024730"/>
            <a:ext cx="2414225" cy="304826"/>
          </a:xfrm>
          <a:prstGeom prst="rect">
            <a:avLst/>
          </a:prstGeom>
        </p:spPr>
      </p:pic>
      <p:graphicFrame>
        <p:nvGraphicFramePr>
          <p:cNvPr id="4" name="Objeto 3">
            <a:extLst>
              <a:ext uri="{FF2B5EF4-FFF2-40B4-BE49-F238E27FC236}">
                <a16:creationId xmlns:a16="http://schemas.microsoft.com/office/drawing/2014/main" id="{6403D65F-312F-4EE3-AFF7-2D1F16886B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7739791"/>
              </p:ext>
            </p:extLst>
          </p:nvPr>
        </p:nvGraphicFramePr>
        <p:xfrm>
          <a:off x="609600" y="1961322"/>
          <a:ext cx="10774017" cy="30347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Worksheet" r:id="rId4" imgW="5305517" imgH="1152673" progId="Excel.Sheet.12">
                  <p:link updateAutomatic="1"/>
                </p:oleObj>
              </mc:Choice>
              <mc:Fallback>
                <p:oleObj name="Worksheet" r:id="rId4" imgW="5305517" imgH="1152673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9600" y="1961322"/>
                        <a:ext cx="10774017" cy="30347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0936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0B81DE-DBB7-936D-F0FB-3E852A6D9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52" y="240698"/>
            <a:ext cx="11860696" cy="511375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defTabSz="457200"/>
            <a:b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Casos de oropouche; </a:t>
            </a:r>
            <a:r>
              <a:rPr lang="es-PE" sz="2700" b="1" dirty="0">
                <a:latin typeface="Arial Narrow" panose="020B0606020202030204" pitchFamily="34" charset="0"/>
                <a:cs typeface="Arial" panose="020B0604020202020204" pitchFamily="34" charset="0"/>
              </a:rPr>
              <a:t>Provincia de Alto Amazonas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; Zonas hasta la S.E.</a:t>
            </a:r>
            <a:r>
              <a:rPr lang="es-PE" sz="2700" b="1" dirty="0">
                <a:latin typeface="Arial Narrow" panose="020B0606020202030204" pitchFamily="34" charset="0"/>
                <a:cs typeface="Arial" panose="020B0604020202020204" pitchFamily="34" charset="0"/>
              </a:rPr>
              <a:t> 12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 - 2025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endParaRPr lang="es-PE" sz="2700" b="1" dirty="0"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FDF966D-6517-FAE4-78C2-EAD4BE096E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10" y="6553174"/>
            <a:ext cx="2414225" cy="304826"/>
          </a:xfrm>
          <a:prstGeom prst="rect">
            <a:avLst/>
          </a:prstGeom>
        </p:spPr>
      </p:pic>
      <p:graphicFrame>
        <p:nvGraphicFramePr>
          <p:cNvPr id="4" name="Objeto 3">
            <a:extLst>
              <a:ext uri="{FF2B5EF4-FFF2-40B4-BE49-F238E27FC236}">
                <a16:creationId xmlns:a16="http://schemas.microsoft.com/office/drawing/2014/main" id="{DDE32545-9633-4272-BEF5-38935615E0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7658261"/>
              </p:ext>
            </p:extLst>
          </p:nvPr>
        </p:nvGraphicFramePr>
        <p:xfrm>
          <a:off x="165100" y="914400"/>
          <a:ext cx="11861800" cy="484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Worksheet" r:id="rId4" imgW="10210595" imgH="2114642" progId="Excel.Sheet.12">
                  <p:link updateAutomatic="1"/>
                </p:oleObj>
              </mc:Choice>
              <mc:Fallback>
                <p:oleObj name="Worksheet" r:id="rId4" imgW="10210595" imgH="211464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5100" y="914400"/>
                        <a:ext cx="11861800" cy="48498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38702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0B81DE-DBB7-936D-F0FB-3E852A6D9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52" y="132523"/>
            <a:ext cx="11860696" cy="1098694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defTabSz="457200"/>
            <a:b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C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asos de oropouche; Distrito de Yurimaguas; hasta la S.E.1</a:t>
            </a:r>
            <a:r>
              <a:rPr lang="es-PE" sz="2700" b="1" dirty="0">
                <a:latin typeface="Arial Narrow" panose="020B0606020202030204" pitchFamily="34" charset="0"/>
                <a:cs typeface="Arial" panose="020B0604020202020204" pitchFamily="34" charset="0"/>
              </a:rPr>
              <a:t>2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 - 2025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endParaRPr lang="es-PE" sz="2700" b="1" dirty="0"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FDF966D-6517-FAE4-78C2-EAD4BE096E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30" y="6414052"/>
            <a:ext cx="2414225" cy="311424"/>
          </a:xfrm>
          <a:prstGeom prst="rect">
            <a:avLst/>
          </a:prstGeom>
        </p:spPr>
      </p:pic>
      <p:graphicFrame>
        <p:nvGraphicFramePr>
          <p:cNvPr id="4" name="Objeto 3">
            <a:extLst>
              <a:ext uri="{FF2B5EF4-FFF2-40B4-BE49-F238E27FC236}">
                <a16:creationId xmlns:a16="http://schemas.microsoft.com/office/drawing/2014/main" id="{8123BFA1-0F37-430A-98C2-29B556DED65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8596933"/>
              </p:ext>
            </p:extLst>
          </p:nvPr>
        </p:nvGraphicFramePr>
        <p:xfrm>
          <a:off x="165100" y="1789113"/>
          <a:ext cx="11861800" cy="3922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Worksheet" r:id="rId4" imgW="10210595" imgH="1923940" progId="Excel.Sheet.12">
                  <p:link updateAutomatic="1"/>
                </p:oleObj>
              </mc:Choice>
              <mc:Fallback>
                <p:oleObj name="Worksheet" r:id="rId4" imgW="10210595" imgH="192394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5100" y="1789113"/>
                        <a:ext cx="11861800" cy="3922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08134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120AD4D-5864-4532-865B-FAE15FAA9B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23" y="6387548"/>
            <a:ext cx="2651990" cy="180212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6232C527-190C-456B-850D-984F04F87006}"/>
              </a:ext>
            </a:extLst>
          </p:cNvPr>
          <p:cNvSpPr/>
          <p:nvPr/>
        </p:nvSpPr>
        <p:spPr>
          <a:xfrm>
            <a:off x="901148" y="290240"/>
            <a:ext cx="10300252" cy="86122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lang="es-MX" sz="24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asos de oropouche, Distrito de Santa Cruz,  2025* ; Hasta la SE-12</a:t>
            </a:r>
            <a:endParaRPr lang="es-PE" sz="2400" b="1" dirty="0">
              <a:solidFill>
                <a:schemeClr val="tx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7F86C77F-A117-4AFF-A27F-722CDAC97BB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1871647"/>
              </p:ext>
            </p:extLst>
          </p:nvPr>
        </p:nvGraphicFramePr>
        <p:xfrm>
          <a:off x="901148" y="1444487"/>
          <a:ext cx="10300252" cy="3538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name="Worksheet" r:id="rId4" imgW="10210595" imgH="971695" progId="Excel.Sheet.12">
                  <p:link updateAutomatic="1"/>
                </p:oleObj>
              </mc:Choice>
              <mc:Fallback>
                <p:oleObj name="Worksheet" r:id="rId4" imgW="10210595" imgH="971695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01148" y="1444487"/>
                        <a:ext cx="10300252" cy="35383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2559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5F348B3-B3E9-4458-8889-43C2232B4C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506" y="6523091"/>
            <a:ext cx="2651990" cy="304826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D219E21-5ACD-1B97-E7B0-D45B6A879F5D}"/>
              </a:ext>
            </a:extLst>
          </p:cNvPr>
          <p:cNvSpPr txBox="1"/>
          <p:nvPr/>
        </p:nvSpPr>
        <p:spPr>
          <a:xfrm>
            <a:off x="444616" y="579505"/>
            <a:ext cx="11160362" cy="40011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Casos de Oropouche por etapas de vida, Provincia de Alto Amazonas, 2025 (S.E. 12)</a:t>
            </a:r>
            <a:endParaRPr lang="es-PE" sz="2000" b="1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8BAEB8BE-2E69-4036-B1F3-A8086FB0D19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7197094"/>
              </p:ext>
            </p:extLst>
          </p:nvPr>
        </p:nvGraphicFramePr>
        <p:xfrm>
          <a:off x="444616" y="1614488"/>
          <a:ext cx="5346584" cy="42959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6" name="Worksheet" r:id="rId4" imgW="5791014" imgH="1723935" progId="Excel.Sheet.12">
                  <p:link updateAutomatic="1"/>
                </p:oleObj>
              </mc:Choice>
              <mc:Fallback>
                <p:oleObj name="Worksheet" r:id="rId4" imgW="5791014" imgH="1723935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44616" y="1614488"/>
                        <a:ext cx="5346584" cy="42959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to 5">
            <a:extLst>
              <a:ext uri="{FF2B5EF4-FFF2-40B4-BE49-F238E27FC236}">
                <a16:creationId xmlns:a16="http://schemas.microsoft.com/office/drawing/2014/main" id="{E8B44C2C-0267-43AB-A34F-86003DCDFEF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1270739"/>
              </p:ext>
            </p:extLst>
          </p:nvPr>
        </p:nvGraphicFramePr>
        <p:xfrm>
          <a:off x="5921375" y="1416050"/>
          <a:ext cx="5686425" cy="469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7" name="Worksheet" r:id="rId6" imgW="9906159" imgH="3962470" progId="Excel.Sheet.12">
                  <p:link updateAutomatic="1"/>
                </p:oleObj>
              </mc:Choice>
              <mc:Fallback>
                <p:oleObj name="Worksheet" r:id="rId6" imgW="9906159" imgH="396247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921375" y="1416050"/>
                        <a:ext cx="5686425" cy="4694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1702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0918450D-CFC5-4533-9472-8C0BDDD19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2209" y="365125"/>
            <a:ext cx="9647582" cy="1325563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lang="es-MX" sz="24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asos de oropouche, en Gestantes en la Provincia de Alto Amazonas,  2025* ; Hasta la SE-12</a:t>
            </a:r>
            <a:endParaRPr lang="es-PE" sz="2400" b="1" dirty="0">
              <a:solidFill>
                <a:schemeClr val="tx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EED4D26-5517-4A85-8544-393CDDB2B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10" y="6553174"/>
            <a:ext cx="2414225" cy="304826"/>
          </a:xfrm>
          <a:prstGeom prst="rect">
            <a:avLst/>
          </a:prstGeom>
        </p:spPr>
      </p:pic>
      <p:graphicFrame>
        <p:nvGraphicFramePr>
          <p:cNvPr id="3" name="Objeto 2">
            <a:extLst>
              <a:ext uri="{FF2B5EF4-FFF2-40B4-BE49-F238E27FC236}">
                <a16:creationId xmlns:a16="http://schemas.microsoft.com/office/drawing/2014/main" id="{FE3D9B98-C3D7-4623-B759-C6C374CF09E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0702036"/>
              </p:ext>
            </p:extLst>
          </p:nvPr>
        </p:nvGraphicFramePr>
        <p:xfrm>
          <a:off x="1272209" y="2001078"/>
          <a:ext cx="9647582" cy="30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name="Worksheet" r:id="rId4" imgW="5086560" imgH="1076138" progId="Excel.Sheet.12">
                  <p:link updateAutomatic="1"/>
                </p:oleObj>
              </mc:Choice>
              <mc:Fallback>
                <p:oleObj name="Worksheet" r:id="rId4" imgW="5086560" imgH="1076138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72209" y="2001078"/>
                        <a:ext cx="9647582" cy="304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3286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76B0B5-FDCD-96EE-4BC5-9F553E4B6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001" y="2077420"/>
            <a:ext cx="10515600" cy="4351338"/>
          </a:xfrm>
          <a:ln>
            <a:noFill/>
          </a:ln>
        </p:spPr>
        <p:txBody>
          <a:bodyPr/>
          <a:lstStyle/>
          <a:p>
            <a:pPr marL="0" indent="0" algn="ctr">
              <a:buNone/>
            </a:pPr>
            <a:r>
              <a:rPr lang="es-MX" sz="12000" u="sng" dirty="0">
                <a:solidFill>
                  <a:schemeClr val="accent4">
                    <a:lumMod val="75000"/>
                  </a:schemeClr>
                </a:solidFill>
                <a:latin typeface="Arial Rounded MT Bold" panose="020F0704030504030204" pitchFamily="34" charset="0"/>
              </a:rPr>
              <a:t>GRACIAS</a:t>
            </a:r>
            <a:r>
              <a:rPr lang="es-MX" sz="12000" dirty="0">
                <a:solidFill>
                  <a:schemeClr val="accent4">
                    <a:lumMod val="75000"/>
                  </a:schemeClr>
                </a:solidFill>
                <a:latin typeface="Arial Rounded MT Bold" panose="020F070403050403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s-MX" b="1" dirty="0"/>
              <a:t>Equipo de Epidemiologia-DRSAA</a:t>
            </a:r>
            <a:endParaRPr lang="es-PE" b="1" dirty="0"/>
          </a:p>
        </p:txBody>
      </p:sp>
    </p:spTree>
    <p:extLst>
      <p:ext uri="{BB962C8B-B14F-4D97-AF65-F5344CB8AC3E}">
        <p14:creationId xmlns:p14="http://schemas.microsoft.com/office/powerpoint/2010/main" val="22338121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16738</TotalTime>
  <Words>138</Words>
  <Application>Microsoft Office PowerPoint</Application>
  <PresentationFormat>Panorámica</PresentationFormat>
  <Paragraphs>10</Paragraphs>
  <Slides>8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Vínculos</vt:lpstr>
      </vt:variant>
      <vt:variant>
        <vt:i4>7</vt:i4>
      </vt:variant>
      <vt:variant>
        <vt:lpstr>Títulos de diapositiva</vt:lpstr>
      </vt:variant>
      <vt:variant>
        <vt:i4>8</vt:i4>
      </vt:variant>
    </vt:vector>
  </HeadingPairs>
  <TitlesOfParts>
    <vt:vector size="22" baseType="lpstr">
      <vt:lpstr>Arial</vt:lpstr>
      <vt:lpstr>Arial Narrow</vt:lpstr>
      <vt:lpstr>Arial Rounded MT Bold</vt:lpstr>
      <vt:lpstr>Calibri</vt:lpstr>
      <vt:lpstr>Calibri Light</vt:lpstr>
      <vt:lpstr>Ebrima</vt:lpstr>
      <vt:lpstr>Tema de Office</vt:lpstr>
      <vt:lpstr>D:\Leishmania -mayaro y oropuche.xlsx!OROPUCHE SEMANA!F16C29:F20C42</vt:lpstr>
      <vt:lpstr>D:\Leishmania -mayaro y oropuche.xlsx!GRAFICO X ZONA!F49C1:F59C17</vt:lpstr>
      <vt:lpstr>D:\Leishmania -mayaro y oropuche.xlsx!GRAFICO X ZONA!F49C1:F58C17</vt:lpstr>
      <vt:lpstr>D:\Leishmania -mayaro y oropuche.xlsx!GRAFICO X ZONA!F49C1:F53C17</vt:lpstr>
      <vt:lpstr>D:\Leishmania -mayaro y oropuche.xlsx!GRUPO DE VIDA OROPUCHE (3)!F24C17:F32C21</vt:lpstr>
      <vt:lpstr>D:\Leishmania -mayaro y oropuche.xlsx!GRUPO DE VIDA OROPUCHE (3)![Leishmania -mayaro y oropuche.xlsx]GRUPO DE VIDA OROPUCHE (3) Gráfico 1</vt:lpstr>
      <vt:lpstr>D:\Leishmania -mayaro y oropuche.xlsx!Hoja3 (2)!F3C1:F7C14</vt:lpstr>
      <vt:lpstr>Presentación de PowerPoint</vt:lpstr>
      <vt:lpstr>  Casos de oropouche; Provincia de alto amazonas, hasta la S.E.12 - 2025 </vt:lpstr>
      <vt:lpstr> Casos de oropouche; Provincia de Alto Amazonas; Zonas hasta la S.E. 12 - 2025 </vt:lpstr>
      <vt:lpstr> Casos de oropouche; Distrito de Yurimaguas; hasta la S.E.12 - 2025 </vt:lpstr>
      <vt:lpstr>Presentación de PowerPoint</vt:lpstr>
      <vt:lpstr>Presentación de PowerPoint</vt:lpstr>
      <vt:lpstr>Casos de oropouche, en Gestantes en la Provincia de Alto Amazonas,  2025* ; Hasta la SE-12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1429</cp:revision>
  <cp:lastPrinted>2024-04-19T12:48:51Z</cp:lastPrinted>
  <dcterms:created xsi:type="dcterms:W3CDTF">2022-03-02T03:55:23Z</dcterms:created>
  <dcterms:modified xsi:type="dcterms:W3CDTF">2025-03-27T13:02:50Z</dcterms:modified>
</cp:coreProperties>
</file>