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89" r:id="rId3"/>
    <p:sldId id="281" r:id="rId4"/>
    <p:sldId id="280" r:id="rId5"/>
    <p:sldId id="319" r:id="rId6"/>
    <p:sldId id="304" r:id="rId7"/>
    <p:sldId id="283" r:id="rId8"/>
    <p:sldId id="303" r:id="rId9"/>
    <p:sldId id="321" r:id="rId10"/>
    <p:sldId id="328" r:id="rId11"/>
    <p:sldId id="299" r:id="rId12"/>
    <p:sldId id="300" r:id="rId13"/>
    <p:sldId id="323" r:id="rId14"/>
    <p:sldId id="325" r:id="rId15"/>
    <p:sldId id="330" r:id="rId16"/>
    <p:sldId id="293" r:id="rId17"/>
    <p:sldId id="308" r:id="rId18"/>
    <p:sldId id="309" r:id="rId19"/>
    <p:sldId id="324" r:id="rId20"/>
    <p:sldId id="326" r:id="rId21"/>
    <p:sldId id="329" r:id="rId22"/>
    <p:sldId id="317" r:id="rId23"/>
    <p:sldId id="290" r:id="rId24"/>
    <p:sldId id="327" r:id="rId25"/>
    <p:sldId id="310" r:id="rId26"/>
    <p:sldId id="311" r:id="rId27"/>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D0EC560-D62A-4E79-8ABA-5CB801CDEC42}">
          <p14:sldIdLst>
            <p14:sldId id="258"/>
            <p14:sldId id="289"/>
            <p14:sldId id="281"/>
            <p14:sldId id="280"/>
            <p14:sldId id="319"/>
            <p14:sldId id="304"/>
            <p14:sldId id="283"/>
          </p14:sldIdLst>
        </p14:section>
        <p14:section name="Sección sin título" id="{B702EBD3-0D4C-445A-8CA3-AC4E165AEB4E}">
          <p14:sldIdLst>
            <p14:sldId id="303"/>
            <p14:sldId id="321"/>
            <p14:sldId id="328"/>
            <p14:sldId id="299"/>
            <p14:sldId id="300"/>
            <p14:sldId id="323"/>
            <p14:sldId id="325"/>
            <p14:sldId id="330"/>
            <p14:sldId id="293"/>
            <p14:sldId id="308"/>
            <p14:sldId id="309"/>
            <p14:sldId id="324"/>
            <p14:sldId id="326"/>
            <p14:sldId id="329"/>
            <p14:sldId id="317"/>
            <p14:sldId id="290"/>
            <p14:sldId id="327"/>
            <p14:sldId id="310"/>
            <p14:sldId id="31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sith guerra de dahua" initials="lgdd" lastIdx="1" clrIdx="0">
    <p:extLst>
      <p:ext uri="{19B8F6BF-5375-455C-9EA6-DF929625EA0E}">
        <p15:presenceInfo xmlns:p15="http://schemas.microsoft.com/office/powerpoint/2012/main" userId="77b9e4bb668a0b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176" autoAdjust="0"/>
    <p:restoredTop sz="94660"/>
  </p:normalViewPr>
  <p:slideViewPr>
    <p:cSldViewPr snapToGrid="0">
      <p:cViewPr varScale="1">
        <p:scale>
          <a:sx n="70" d="100"/>
          <a:sy n="70" d="100"/>
        </p:scale>
        <p:origin x="7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17E204B-6798-42E6-939C-6D584C16F018}"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895EA-8ACC-4FF7-922D-C2FCE1BCF8FA}" type="slidenum">
              <a:rPr lang="en-US" smtClean="0"/>
              <a:t>‹Nº›</a:t>
            </a:fld>
            <a:endParaRPr lang="en-US"/>
          </a:p>
        </p:txBody>
      </p:sp>
    </p:spTree>
    <p:extLst>
      <p:ext uri="{BB962C8B-B14F-4D97-AF65-F5344CB8AC3E}">
        <p14:creationId xmlns:p14="http://schemas.microsoft.com/office/powerpoint/2010/main" val="129384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7E204B-6798-42E6-939C-6D584C16F018}"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895EA-8ACC-4FF7-922D-C2FCE1BCF8FA}" type="slidenum">
              <a:rPr lang="en-US" smtClean="0"/>
              <a:t>‹Nº›</a:t>
            </a:fld>
            <a:endParaRPr lang="en-US"/>
          </a:p>
        </p:txBody>
      </p:sp>
    </p:spTree>
    <p:extLst>
      <p:ext uri="{BB962C8B-B14F-4D97-AF65-F5344CB8AC3E}">
        <p14:creationId xmlns:p14="http://schemas.microsoft.com/office/powerpoint/2010/main" val="358486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7E204B-6798-42E6-939C-6D584C16F018}"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895EA-8ACC-4FF7-922D-C2FCE1BCF8FA}" type="slidenum">
              <a:rPr lang="en-US" smtClean="0"/>
              <a:t>‹Nº›</a:t>
            </a:fld>
            <a:endParaRPr lang="en-US"/>
          </a:p>
        </p:txBody>
      </p:sp>
    </p:spTree>
    <p:extLst>
      <p:ext uri="{BB962C8B-B14F-4D97-AF65-F5344CB8AC3E}">
        <p14:creationId xmlns:p14="http://schemas.microsoft.com/office/powerpoint/2010/main" val="43529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7E204B-6798-42E6-939C-6D584C16F018}"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895EA-8ACC-4FF7-922D-C2FCE1BCF8FA}" type="slidenum">
              <a:rPr lang="en-US" smtClean="0"/>
              <a:t>‹Nº›</a:t>
            </a:fld>
            <a:endParaRPr lang="en-US"/>
          </a:p>
        </p:txBody>
      </p:sp>
    </p:spTree>
    <p:extLst>
      <p:ext uri="{BB962C8B-B14F-4D97-AF65-F5344CB8AC3E}">
        <p14:creationId xmlns:p14="http://schemas.microsoft.com/office/powerpoint/2010/main" val="275000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17E204B-6798-42E6-939C-6D584C16F018}"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895EA-8ACC-4FF7-922D-C2FCE1BCF8FA}" type="slidenum">
              <a:rPr lang="en-US" smtClean="0"/>
              <a:t>‹Nº›</a:t>
            </a:fld>
            <a:endParaRPr lang="en-US"/>
          </a:p>
        </p:txBody>
      </p:sp>
    </p:spTree>
    <p:extLst>
      <p:ext uri="{BB962C8B-B14F-4D97-AF65-F5344CB8AC3E}">
        <p14:creationId xmlns:p14="http://schemas.microsoft.com/office/powerpoint/2010/main" val="185612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17E204B-6798-42E6-939C-6D584C16F018}"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895EA-8ACC-4FF7-922D-C2FCE1BCF8FA}" type="slidenum">
              <a:rPr lang="en-US" smtClean="0"/>
              <a:t>‹Nº›</a:t>
            </a:fld>
            <a:endParaRPr lang="en-US"/>
          </a:p>
        </p:txBody>
      </p:sp>
    </p:spTree>
    <p:extLst>
      <p:ext uri="{BB962C8B-B14F-4D97-AF65-F5344CB8AC3E}">
        <p14:creationId xmlns:p14="http://schemas.microsoft.com/office/powerpoint/2010/main" val="55943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17E204B-6798-42E6-939C-6D584C16F018}"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895EA-8ACC-4FF7-922D-C2FCE1BCF8FA}" type="slidenum">
              <a:rPr lang="en-US" smtClean="0"/>
              <a:t>‹Nº›</a:t>
            </a:fld>
            <a:endParaRPr lang="en-US"/>
          </a:p>
        </p:txBody>
      </p:sp>
    </p:spTree>
    <p:extLst>
      <p:ext uri="{BB962C8B-B14F-4D97-AF65-F5344CB8AC3E}">
        <p14:creationId xmlns:p14="http://schemas.microsoft.com/office/powerpoint/2010/main" val="12914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17E204B-6798-42E6-939C-6D584C16F018}"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895EA-8ACC-4FF7-922D-C2FCE1BCF8FA}" type="slidenum">
              <a:rPr lang="en-US" smtClean="0"/>
              <a:t>‹Nº›</a:t>
            </a:fld>
            <a:endParaRPr lang="en-US"/>
          </a:p>
        </p:txBody>
      </p:sp>
    </p:spTree>
    <p:extLst>
      <p:ext uri="{BB962C8B-B14F-4D97-AF65-F5344CB8AC3E}">
        <p14:creationId xmlns:p14="http://schemas.microsoft.com/office/powerpoint/2010/main" val="122487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E204B-6798-42E6-939C-6D584C16F018}"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895EA-8ACC-4FF7-922D-C2FCE1BCF8FA}" type="slidenum">
              <a:rPr lang="en-US" smtClean="0"/>
              <a:t>‹Nº›</a:t>
            </a:fld>
            <a:endParaRPr lang="en-US"/>
          </a:p>
        </p:txBody>
      </p:sp>
    </p:spTree>
    <p:extLst>
      <p:ext uri="{BB962C8B-B14F-4D97-AF65-F5344CB8AC3E}">
        <p14:creationId xmlns:p14="http://schemas.microsoft.com/office/powerpoint/2010/main" val="90776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17E204B-6798-42E6-939C-6D584C16F018}"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895EA-8ACC-4FF7-922D-C2FCE1BCF8FA}" type="slidenum">
              <a:rPr lang="en-US" smtClean="0"/>
              <a:t>‹Nº›</a:t>
            </a:fld>
            <a:endParaRPr lang="en-US"/>
          </a:p>
        </p:txBody>
      </p:sp>
    </p:spTree>
    <p:extLst>
      <p:ext uri="{BB962C8B-B14F-4D97-AF65-F5344CB8AC3E}">
        <p14:creationId xmlns:p14="http://schemas.microsoft.com/office/powerpoint/2010/main" val="307204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17E204B-6798-42E6-939C-6D584C16F018}"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895EA-8ACC-4FF7-922D-C2FCE1BCF8FA}" type="slidenum">
              <a:rPr lang="en-US" smtClean="0"/>
              <a:t>‹Nº›</a:t>
            </a:fld>
            <a:endParaRPr lang="en-US"/>
          </a:p>
        </p:txBody>
      </p:sp>
    </p:spTree>
    <p:extLst>
      <p:ext uri="{BB962C8B-B14F-4D97-AF65-F5344CB8AC3E}">
        <p14:creationId xmlns:p14="http://schemas.microsoft.com/office/powerpoint/2010/main" val="274955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E204B-6798-42E6-939C-6D584C16F018}"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895EA-8ACC-4FF7-922D-C2FCE1BCF8FA}" type="slidenum">
              <a:rPr lang="en-US" smtClean="0"/>
              <a:t>‹Nº›</a:t>
            </a:fld>
            <a:endParaRPr lang="en-US"/>
          </a:p>
        </p:txBody>
      </p:sp>
    </p:spTree>
    <p:extLst>
      <p:ext uri="{BB962C8B-B14F-4D97-AF65-F5344CB8AC3E}">
        <p14:creationId xmlns:p14="http://schemas.microsoft.com/office/powerpoint/2010/main" val="859422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oleObject" Target="file:///E:\INFORME%20MALARIA\MALARIA%20ANPECO\BASE%20ANALISIS%20SEMANAL%20MALARIA\TD%20BASE%20MALARIA%20CSV.xlsx!Balsap_Localid!F9C85:F32C11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7.emf"/><Relationship Id="rId4" Type="http://schemas.openxmlformats.org/officeDocument/2006/relationships/oleObject" Target="file:///E:\INFORME%20MALARIA\MALARIA%20ANPECO\BASE%20ANALISIS%20SEMANAL%20MALARIA\TD%20BASE%20MALARIA%20CSV.xlsx!Lagun_Localid!F9C65:F22C9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8.emf"/><Relationship Id="rId4" Type="http://schemas.openxmlformats.org/officeDocument/2006/relationships/oleObject" Target="file:///E:\INFORME%20MALARIA\MALARIA%20ANPECO\BASE%20ANALISIS%20SEMANAL%20MALARIA\TD%20BASE%20MALARIA%20CSV.xlsx!Yurim_Localid!F9C50:F27C7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0.emf"/><Relationship Id="rId4" Type="http://schemas.openxmlformats.org/officeDocument/2006/relationships/oleObject" Target="file:///E:\INFORME%20MALARIA\MALARIA%20ANPECO\BASE%20ANALISIS%20SEMANAL%20MALARIA\TD%20BASE%20MALARIA%20CSV.xlsx!Jeber_Localid!F9C33:F16C5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1.emf"/><Relationship Id="rId4" Type="http://schemas.openxmlformats.org/officeDocument/2006/relationships/oleObject" Target="file:///E:\INFORME%20MALARIA\MALARIA%20ANPECO\BASE%20ANALISIS%20SEMANAL%20MALARIA\TD%20BASE%20MALARIA%20CSV.xlsx!TTe%20CL.-Localid!F9C33:F15C5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2.emf"/><Relationship Id="rId4" Type="http://schemas.openxmlformats.org/officeDocument/2006/relationships/oleObject" Target="file:///E:\INFORME%20MALARIA\MALARIA%20ANPECO\BASE%20ANALISIS%20SEMANAL%20MALARIA\TD%20BASE%20MALARIA%20CSV.xlsx!SANTA%20C_Localid!F9C33:F15C5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3.wmf"/><Relationship Id="rId4" Type="http://schemas.openxmlformats.org/officeDocument/2006/relationships/oleObject" Target="file:///E:\INFORME%20MALARIA\MALARIA%20ANPECO\BASE%20ANALISIS%20SEMANAL%20MALARIA\TD%20BASE%20MALARIA%20CSV.xlsx!Balsap_IPA!R10C17:R27C2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4.emf"/><Relationship Id="rId4" Type="http://schemas.openxmlformats.org/officeDocument/2006/relationships/oleObject" Target="file:///E:\INFORME%20MALARIA\MALARIA%20ANPECO\BASE%20ANALISIS%20SEMANAL%20MALARIA\TD%20BASE%20MALARIA%20CSV.xlsx!Lagun_IPA!R5C6:R15C1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5.emf"/><Relationship Id="rId4" Type="http://schemas.openxmlformats.org/officeDocument/2006/relationships/oleObject" Target="file:///E:\INFORME%20MALARIA\MALARIA%20ANPECO\BASE%20ANALISIS%20SEMANAL%20MALARIA\TD%20BASE%20MALARIA%20CSV.xlsx!Yurim_IPA!F10C12:F19C2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6.emf"/><Relationship Id="rId4" Type="http://schemas.openxmlformats.org/officeDocument/2006/relationships/oleObject" Target="file:///E:\INFORME%20MALARIA\MALARIA%20ANPECO\BASE%20ANALISIS%20SEMANAL%20MALARIA\TD%20BASE%20MALARIA%20CSV.xlsx!Jeber_IPA!F10C12:F14C2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file:///E:\INFORME%20MALARIA\MALARIA%20ANPECO\BASE%20ANALISIS%20SEMANAL%20MALARIA\TD%20BASE%20MALARIA%20CSV.xlsx!Malaria%20Distrito!F10C12:F17C2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7.emf"/><Relationship Id="rId4" Type="http://schemas.openxmlformats.org/officeDocument/2006/relationships/oleObject" Target="file:///E:\INFORME%20MALARIA\MALARIA%20ANPECO\BASE%20ANALISIS%20SEMANAL%20MALARIA\TD%20BASE%20MALARIA%20CSV.xlsx!Tte.%20CLR_IPA!F10C12:F14C2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8.emf"/><Relationship Id="rId4" Type="http://schemas.openxmlformats.org/officeDocument/2006/relationships/oleObject" Target="file:///E:\INFORME%20MALARIA\MALARIA%20ANPECO\BASE%20ANALISIS%20SEMANAL%20MALARIA\TD%20BASE%20MALARIA%20CSV.xlsx!SANTA%20C_IPA!F10C12:F14C2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file:///E:\INFORME%20MALARIA\MALARIA%20ANPECO\BASE%20ANALISIS%20SEMANAL%20MALARIA\TD%20BASE%20MALARIA%20CSV.xlsx!Grupo_edad!R24C8:R32C11" TargetMode="External"/><Relationship Id="rId5" Type="http://schemas.openxmlformats.org/officeDocument/2006/relationships/image" Target="../media/image29.emf"/><Relationship Id="rId4" Type="http://schemas.openxmlformats.org/officeDocument/2006/relationships/oleObject" Target="file:///E:\INFORME%20MALARIA\MALARIA%20ANPECO\BASE%20ANALISIS%20SEMANAL%20MALARIA\TD%20BASE%20MALARIA%20CSV.xlsx!Grupo_edad!%5bTD%20BASE%20MALARIA%20CSV.xlsx%5dGrupo_edad%20Gr&#225;fico%20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e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file:///E:\INFORME%20MALARIA\MALARIA%20ANPECO\BASE%20ANALISIS%20SEMANAL%20MALARIA\TD%20BASE%20MALARIA%20CSV.xlsx!HOSP%20Y%20GEST!R13C2:R18C10" TargetMode="External"/><Relationship Id="rId5" Type="http://schemas.openxmlformats.org/officeDocument/2006/relationships/image" Target="../media/image32.emf"/><Relationship Id="rId4" Type="http://schemas.openxmlformats.org/officeDocument/2006/relationships/oleObject" Target="file:///E:\INFORME%20MALARIA\MALARIA%20ANPECO\BASE%20ANALISIS%20SEMANAL%20MALARIA\TD%20BASE%20MALARIA%20CSV.xlsx!GESTANTES!F25C11:F30C2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e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file:///E:\INFORME%20MALARIA\MALARIA%20ANPECO\BASE%20ANALISIS%20SEMANAL%20MALARIA\TD%20BASE%20MALARIA%20CSV.xlsx!Tipo_noti!F11C10:F14C12" TargetMode="External"/><Relationship Id="rId5" Type="http://schemas.openxmlformats.org/officeDocument/2006/relationships/image" Target="../media/image34.emf"/><Relationship Id="rId4" Type="http://schemas.openxmlformats.org/officeDocument/2006/relationships/oleObject" Target="file:///E:\INFORME%20MALARIA\MALARIA%20ANPECO\BASE%20ANALISIS%20SEMANAL%20MALARIA\TD%20BASE%20MALARIA%20CSV.xlsx!Tipo_noti!F11C5:F14C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36.emf"/><Relationship Id="rId4" Type="http://schemas.openxmlformats.org/officeDocument/2006/relationships/oleObject" Target="file:///E:\INFORME%20MALARIA\MALARIA%20ANPECO\BASE%20ANALISIS%20SEMANAL%20MALARIA\TD%20BASE%20MALARIA%20CSV.xlsx!CRONOCRAMA%20ACTIVIDADES!F3C9:F7C10"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jpeg"/><Relationship Id="rId7" Type="http://schemas.microsoft.com/office/2007/relationships/hdphoto" Target="../media/hdphoto2.wdp"/><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39.png"/><Relationship Id="rId9"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file:///E:\INFORME%20MALARIA\MALARIA%20ANPECO\BASE%20ANALISIS%20SEMANAL%20MALARIA\TD%20BASE%20MALARIA%20CSV.xlsx!GRAF!%5bTD%20BASE%20MALARIA%20CSV.xlsx%5dGRAF%201%20Gr&#225;fico"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5.png"/><Relationship Id="rId7" Type="http://schemas.openxmlformats.org/officeDocument/2006/relationships/oleObject" Target="file:///E:\INFORME%20MALARIA\MALARIA%20ANPECO\BASE%20ANALISIS%20SEMANAL%20MALARIA\TD%20BASE%20MALARIA%20CSV.xlsx!MAL%20DIS%20MAL-SP-NOTI-SP%20(2)!F14C30:F22C46"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file:///E:\INFORME%20MALARIA\MALARIA%20ANPECO\BASE%20ANALISIS%20SEMANAL%20MALARIA\TD%20BASE%20MALARIA%20CSV.xlsx!MAL%20DIS%20MAL-SP-NOTI-SP%20(2)!F3C30:F11C46" TargetMode="Externa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file:///E:\INFORME%20MALARIA\MALARIA%20ANPECO\BASE%20ANALISIS%20SEMANAL%20MALARIA\TD%20BASE%20MALARIA%20CSV.xlsx!CUADRO%20(2)!F4C2:F12C1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file:///E:\INFORME%20MALARIA\MALARIA%20ANPECO\BASE%20ANALISIS%20SEMANAL%20MALARIA\TD%20BASE%20MALARIA%20CSV.xlsx!TENDE%20SE!%5bTD%20BASE%20MALARIA%20CSV.xlsx%5dTENDE%20SE%204%20Gr&#225;fic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file:///E:\INFORME%20MALARIA\MALARIA%20ANPECO\BASE%20ANALISIS%20SEMANAL%20MALARIA\TD%20BASE%20MALARIA%20CSV.xlsx!TENDE%20SE!%5bTD%20BASE%20MALARIA%20CSV.xlsx%5dTENDE%20SE%202%20Gr&#225;fic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file:///E:\INFORME%20MALARIA\MALARIA%20ANPECO\BASE%20ANALISIS%20SEMANAL%20MALARIA\TD%20BASE%20MALARIA%20CSV.xlsx!R.A.A%20CANAL%20E!%5bTD%20BASE%20MALARIA%20CSV.xlsx%5dR.A.A%20CANAL%20E%20Chart%20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file:///E:\INFORME%20MALARIA\MALARIA%20ANPECO\BASE%20ANALISIS%20SEMANAL%20MALARIA\TD%20BASE%20MALARIA%20CSV.xlsx!Balsap_Localid!F9C56:F38C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8368932" y="212614"/>
            <a:ext cx="1235603" cy="947495"/>
          </a:xfrm>
          <a:prstGeom prst="rect">
            <a:avLst/>
          </a:prstGeom>
        </p:spPr>
      </p:pic>
      <p:pic>
        <p:nvPicPr>
          <p:cNvPr id="8" name="Imagen 7"/>
          <p:cNvPicPr>
            <a:picLocks noChangeAspect="1"/>
          </p:cNvPicPr>
          <p:nvPr/>
        </p:nvPicPr>
        <p:blipFill>
          <a:blip r:embed="rId3"/>
          <a:stretch>
            <a:fillRect/>
          </a:stretch>
        </p:blipFill>
        <p:spPr>
          <a:xfrm>
            <a:off x="9896224" y="144642"/>
            <a:ext cx="1235603" cy="1015467"/>
          </a:xfrm>
          <a:prstGeom prst="rect">
            <a:avLst/>
          </a:prstGeom>
        </p:spPr>
      </p:pic>
      <p:sp>
        <p:nvSpPr>
          <p:cNvPr id="9" name="CuadroTexto 8"/>
          <p:cNvSpPr txBox="1"/>
          <p:nvPr/>
        </p:nvSpPr>
        <p:spPr>
          <a:xfrm>
            <a:off x="1439376" y="2229698"/>
            <a:ext cx="9692451" cy="3046988"/>
          </a:xfrm>
          <a:prstGeom prst="rect">
            <a:avLst/>
          </a:prstGeom>
          <a:noFill/>
          <a:ln w="28575">
            <a:noFill/>
            <a:prstDash val="sysDash"/>
          </a:ln>
        </p:spPr>
        <p:txBody>
          <a:bodyPr wrap="square" rtlCol="0">
            <a:spAutoFit/>
          </a:bodyPr>
          <a:lstStyle/>
          <a:p>
            <a:pPr algn="ctr"/>
            <a:r>
              <a:rPr lang="es-ES" sz="4800" b="1" dirty="0">
                <a:solidFill>
                  <a:srgbClr val="002060"/>
                </a:solidFill>
                <a:latin typeface="Ebrima" panose="02000000000000000000" pitchFamily="2" charset="0"/>
                <a:ea typeface="Ebrima" panose="02000000000000000000" pitchFamily="2" charset="0"/>
                <a:cs typeface="Ebrima" panose="02000000000000000000" pitchFamily="2" charset="0"/>
              </a:rPr>
              <a:t>SITUACIÓN EPIDEMIOLÓGICA DE LA MALARIA EN  LA PROVINCIA DE ALTO AMAZONAS</a:t>
            </a:r>
          </a:p>
          <a:p>
            <a:pPr algn="ctr"/>
            <a:r>
              <a:rPr lang="es-ES" sz="4800" b="1" dirty="0">
                <a:solidFill>
                  <a:srgbClr val="002060"/>
                </a:solidFill>
                <a:latin typeface="Ebrima" panose="02000000000000000000" pitchFamily="2" charset="0"/>
                <a:ea typeface="Ebrima" panose="02000000000000000000" pitchFamily="2" charset="0"/>
                <a:cs typeface="Ebrima" panose="02000000000000000000" pitchFamily="2" charset="0"/>
              </a:rPr>
              <a:t>(S.E. 21), 2025</a:t>
            </a:r>
            <a:endParaRPr lang="en-US" sz="4800" b="1" dirty="0">
              <a:solidFill>
                <a:srgbClr val="002060"/>
              </a:solidFill>
              <a:latin typeface="Ebrima" panose="02000000000000000000" pitchFamily="2" charset="0"/>
              <a:ea typeface="Ebrima" panose="02000000000000000000" pitchFamily="2" charset="0"/>
              <a:cs typeface="Ebrima" panose="02000000000000000000" pitchFamily="2" charset="0"/>
            </a:endParaRPr>
          </a:p>
        </p:txBody>
      </p:sp>
      <p:pic>
        <p:nvPicPr>
          <p:cNvPr id="2" name="Imagen 1">
            <a:extLst>
              <a:ext uri="{FF2B5EF4-FFF2-40B4-BE49-F238E27FC236}">
                <a16:creationId xmlns:a16="http://schemas.microsoft.com/office/drawing/2014/main" id="{BD20A467-1953-1A72-8F7C-501BB1CA28FB}"/>
              </a:ext>
            </a:extLst>
          </p:cNvPr>
          <p:cNvPicPr>
            <a:picLocks noChangeAspect="1"/>
          </p:cNvPicPr>
          <p:nvPr/>
        </p:nvPicPr>
        <p:blipFill rotWithShape="1">
          <a:blip r:embed="rId4">
            <a:extLst>
              <a:ext uri="{28A0092B-C50C-407E-A947-70E740481C1C}">
                <a14:useLocalDpi xmlns:a14="http://schemas.microsoft.com/office/drawing/2010/main" val="0"/>
              </a:ext>
            </a:extLst>
          </a:blip>
          <a:srcRect l="3784" t="2878" r="4209" b="90545"/>
          <a:stretch/>
        </p:blipFill>
        <p:spPr bwMode="auto">
          <a:xfrm>
            <a:off x="1060173" y="144642"/>
            <a:ext cx="6909368" cy="10154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736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08980921-5959-9A9F-2D48-97E0099A9D55}"/>
              </a:ext>
            </a:extLst>
          </p:cNvPr>
          <p:cNvPicPr>
            <a:picLocks noChangeAspect="1"/>
          </p:cNvPicPr>
          <p:nvPr/>
        </p:nvPicPr>
        <p:blipFill>
          <a:blip r:embed="rId3"/>
          <a:stretch>
            <a:fillRect/>
          </a:stretch>
        </p:blipFill>
        <p:spPr>
          <a:xfrm>
            <a:off x="650543" y="6450865"/>
            <a:ext cx="2652854" cy="245163"/>
          </a:xfrm>
          <a:prstGeom prst="rect">
            <a:avLst/>
          </a:prstGeom>
        </p:spPr>
      </p:pic>
      <p:sp>
        <p:nvSpPr>
          <p:cNvPr id="19" name="Título 18">
            <a:extLst>
              <a:ext uri="{FF2B5EF4-FFF2-40B4-BE49-F238E27FC236}">
                <a16:creationId xmlns:a16="http://schemas.microsoft.com/office/drawing/2014/main" id="{8D85FEB6-F492-D405-AA86-43A76A96CDFE}"/>
              </a:ext>
            </a:extLst>
          </p:cNvPr>
          <p:cNvSpPr txBox="1">
            <a:spLocks noGrp="1"/>
          </p:cNvSpPr>
          <p:nvPr>
            <p:ph type="title"/>
          </p:nvPr>
        </p:nvSpPr>
        <p:spPr>
          <a:xfrm>
            <a:off x="1027043" y="161972"/>
            <a:ext cx="10137914" cy="369332"/>
          </a:xfrm>
          <a:prstGeom prst="rect">
            <a:avLst/>
          </a:prstGeom>
          <a:noFill/>
          <a:ln w="9525">
            <a:solidFill>
              <a:schemeClr val="accent5">
                <a:lumMod val="75000"/>
              </a:schemeClr>
            </a:solidFill>
          </a:ln>
        </p:spPr>
        <p:txBody>
          <a:bodyPr wrap="square" rtlCol="0">
            <a:spAutoFit/>
          </a:bodyPr>
          <a:lstStyle/>
          <a:p>
            <a:pPr algn="ctr"/>
            <a:r>
              <a:rPr lang="es-MX" sz="2000" b="1" dirty="0">
                <a:latin typeface="Arial Narrow" panose="020B0606020202030204" pitchFamily="34" charset="0"/>
                <a:cs typeface="Arial" panose="020B0604020202020204" pitchFamily="34" charset="0"/>
              </a:rPr>
              <a:t>Localidades afectadas por Malaria en el distrito de Balsapuerto, S.E. 01-52 (2024) y S.E. 01-21 (2025)</a:t>
            </a:r>
            <a:endParaRPr lang="es-PE" sz="2000" b="1" dirty="0">
              <a:latin typeface="Arial Narrow" panose="020B060602020203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D84DBC24-F103-4E2A-B501-FDE6A71AF8E9}"/>
              </a:ext>
            </a:extLst>
          </p:cNvPr>
          <p:cNvSpPr txBox="1"/>
          <p:nvPr/>
        </p:nvSpPr>
        <p:spPr>
          <a:xfrm>
            <a:off x="650543" y="5495170"/>
            <a:ext cx="10890914" cy="923330"/>
          </a:xfrm>
          <a:prstGeom prst="rect">
            <a:avLst/>
          </a:prstGeom>
          <a:solidFill>
            <a:schemeClr val="accent5">
              <a:lumMod val="20000"/>
              <a:lumOff val="80000"/>
            </a:schemeClr>
          </a:solidFill>
          <a:ln>
            <a:solidFill>
              <a:srgbClr val="0070C0"/>
            </a:solidFill>
          </a:ln>
        </p:spPr>
        <p:txBody>
          <a:bodyPr wrap="square">
            <a:spAutoFit/>
          </a:bodyPr>
          <a:lstStyle/>
          <a:p>
            <a:pPr algn="just"/>
            <a:r>
              <a:rPr lang="es-MX" dirty="0"/>
              <a:t>Las localidades que aportaron más casos el año 2024 son Soledad y Fray Martin. </a:t>
            </a:r>
          </a:p>
          <a:p>
            <a:pPr algn="just"/>
            <a:r>
              <a:rPr lang="es-MX" dirty="0"/>
              <a:t>En las últimas ocho semanas las localidades que vienen presentando casos son: Soledad, San Antonio, Libertad y Villa Alegre.</a:t>
            </a:r>
          </a:p>
        </p:txBody>
      </p:sp>
      <p:graphicFrame>
        <p:nvGraphicFramePr>
          <p:cNvPr id="3" name="Objeto 2">
            <a:extLst>
              <a:ext uri="{FF2B5EF4-FFF2-40B4-BE49-F238E27FC236}">
                <a16:creationId xmlns:a16="http://schemas.microsoft.com/office/drawing/2014/main" id="{D2F3F78C-CD1E-4A30-841E-065FD7AA8F79}"/>
              </a:ext>
            </a:extLst>
          </p:cNvPr>
          <p:cNvGraphicFramePr>
            <a:graphicFrameLocks noChangeAspect="1"/>
          </p:cNvGraphicFramePr>
          <p:nvPr>
            <p:extLst>
              <p:ext uri="{D42A27DB-BD31-4B8C-83A1-F6EECF244321}">
                <p14:modId xmlns:p14="http://schemas.microsoft.com/office/powerpoint/2010/main" val="559082069"/>
              </p:ext>
            </p:extLst>
          </p:nvPr>
        </p:nvGraphicFramePr>
        <p:xfrm>
          <a:off x="2270788" y="1132764"/>
          <a:ext cx="7927269" cy="4114918"/>
        </p:xfrm>
        <a:graphic>
          <a:graphicData uri="http://schemas.openxmlformats.org/presentationml/2006/ole">
            <mc:AlternateContent xmlns:mc="http://schemas.openxmlformats.org/markup-compatibility/2006">
              <mc:Choice xmlns:v="urn:schemas-microsoft-com:vml" Requires="v">
                <p:oleObj spid="_x0000_s45132" name="Worksheet" r:id="rId4" imgW="7486540" imgH="3886234" progId="Excel.Sheet.12">
                  <p:link updateAutomatic="1"/>
                </p:oleObj>
              </mc:Choice>
              <mc:Fallback>
                <p:oleObj name="Worksheet" r:id="rId4" imgW="7486540" imgH="3886234" progId="Excel.Sheet.12">
                  <p:link updateAutomatic="1"/>
                  <p:pic>
                    <p:nvPicPr>
                      <p:cNvPr id="0" name=""/>
                      <p:cNvPicPr/>
                      <p:nvPr/>
                    </p:nvPicPr>
                    <p:blipFill>
                      <a:blip r:embed="rId5"/>
                      <a:stretch>
                        <a:fillRect/>
                      </a:stretch>
                    </p:blipFill>
                    <p:spPr>
                      <a:xfrm>
                        <a:off x="2270788" y="1132764"/>
                        <a:ext cx="7927269" cy="4114918"/>
                      </a:xfrm>
                      <a:prstGeom prst="rect">
                        <a:avLst/>
                      </a:prstGeom>
                    </p:spPr>
                  </p:pic>
                </p:oleObj>
              </mc:Fallback>
            </mc:AlternateContent>
          </a:graphicData>
        </a:graphic>
      </p:graphicFrame>
    </p:spTree>
    <p:extLst>
      <p:ext uri="{BB962C8B-B14F-4D97-AF65-F5344CB8AC3E}">
        <p14:creationId xmlns:p14="http://schemas.microsoft.com/office/powerpoint/2010/main" val="105524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0542C6E-7426-15D4-8CDD-346C64793B04}"/>
              </a:ext>
            </a:extLst>
          </p:cNvPr>
          <p:cNvSpPr txBox="1"/>
          <p:nvPr/>
        </p:nvSpPr>
        <p:spPr>
          <a:xfrm>
            <a:off x="1310364" y="5448505"/>
            <a:ext cx="9793357" cy="1200329"/>
          </a:xfrm>
          <a:prstGeom prst="rect">
            <a:avLst/>
          </a:prstGeom>
          <a:noFill/>
          <a:ln>
            <a:solidFill>
              <a:schemeClr val="accent1">
                <a:lumMod val="60000"/>
                <a:lumOff val="40000"/>
              </a:schemeClr>
            </a:solidFill>
          </a:ln>
        </p:spPr>
        <p:txBody>
          <a:bodyPr wrap="square">
            <a:spAutoFit/>
          </a:bodyPr>
          <a:lstStyle/>
          <a:p>
            <a:pPr algn="just"/>
            <a:r>
              <a:rPr lang="es-MX" dirty="0">
                <a:latin typeface="Arial Narrow" panose="020B0606020202030204" pitchFamily="34" charset="0"/>
              </a:rPr>
              <a:t>Las localidades que aportaron más casos en el año 2024 son H</a:t>
            </a:r>
            <a:r>
              <a:rPr lang="es-MX" sz="1800" dirty="0">
                <a:latin typeface="Arial Narrow" panose="020B0606020202030204" pitchFamily="34" charset="0"/>
              </a:rPr>
              <a:t>uancayo, Unión Zancudo, Nuevo </a:t>
            </a:r>
            <a:r>
              <a:rPr lang="es-MX" sz="1800" dirty="0" err="1">
                <a:latin typeface="Arial Narrow" panose="020B0606020202030204" pitchFamily="34" charset="0"/>
              </a:rPr>
              <a:t>Tinajayo</a:t>
            </a:r>
            <a:r>
              <a:rPr lang="es-MX" sz="1800" dirty="0">
                <a:latin typeface="Arial Narrow" panose="020B0606020202030204" pitchFamily="34" charset="0"/>
              </a:rPr>
              <a:t> y Barranquita.</a:t>
            </a:r>
          </a:p>
          <a:p>
            <a:pPr algn="just"/>
            <a:r>
              <a:rPr lang="es-MX" dirty="0">
                <a:latin typeface="Arial Narrow" panose="020B0606020202030204" pitchFamily="34" charset="0"/>
              </a:rPr>
              <a:t>Lo que va de este año, hasta la semana 21, tenemos dos caso de malaria </a:t>
            </a:r>
            <a:r>
              <a:rPr lang="es-MX" dirty="0" err="1">
                <a:latin typeface="Arial Narrow" panose="020B0606020202030204" pitchFamily="34" charset="0"/>
              </a:rPr>
              <a:t>vivax</a:t>
            </a:r>
            <a:r>
              <a:rPr lang="es-MX" dirty="0">
                <a:latin typeface="Arial Narrow" panose="020B0606020202030204" pitchFamily="34" charset="0"/>
              </a:rPr>
              <a:t>, ambos de la jurisdicción del  Puesto de salud Huancayo.</a:t>
            </a:r>
            <a:endParaRPr lang="es-PE" dirty="0"/>
          </a:p>
        </p:txBody>
      </p:sp>
      <p:pic>
        <p:nvPicPr>
          <p:cNvPr id="8" name="Imagen 7">
            <a:extLst>
              <a:ext uri="{FF2B5EF4-FFF2-40B4-BE49-F238E27FC236}">
                <a16:creationId xmlns:a16="http://schemas.microsoft.com/office/drawing/2014/main" id="{0D245988-1967-0264-A495-CDBB860701E8}"/>
              </a:ext>
            </a:extLst>
          </p:cNvPr>
          <p:cNvPicPr>
            <a:picLocks noChangeAspect="1"/>
          </p:cNvPicPr>
          <p:nvPr/>
        </p:nvPicPr>
        <p:blipFill>
          <a:blip r:embed="rId3"/>
          <a:stretch>
            <a:fillRect/>
          </a:stretch>
        </p:blipFill>
        <p:spPr>
          <a:xfrm>
            <a:off x="2049992" y="4956893"/>
            <a:ext cx="2652854" cy="304826"/>
          </a:xfrm>
          <a:prstGeom prst="rect">
            <a:avLst/>
          </a:prstGeom>
        </p:spPr>
      </p:pic>
      <p:sp>
        <p:nvSpPr>
          <p:cNvPr id="5" name="CuadroTexto 4">
            <a:extLst>
              <a:ext uri="{FF2B5EF4-FFF2-40B4-BE49-F238E27FC236}">
                <a16:creationId xmlns:a16="http://schemas.microsoft.com/office/drawing/2014/main" id="{B08DB573-E727-222D-8657-F551CD2676A3}"/>
              </a:ext>
            </a:extLst>
          </p:cNvPr>
          <p:cNvSpPr txBox="1"/>
          <p:nvPr/>
        </p:nvSpPr>
        <p:spPr>
          <a:xfrm>
            <a:off x="627241" y="384300"/>
            <a:ext cx="10937518" cy="400110"/>
          </a:xfrm>
          <a:prstGeom prst="rect">
            <a:avLst/>
          </a:prstGeom>
          <a:noFill/>
          <a:ln w="28575">
            <a:solidFill>
              <a:schemeClr val="accent5">
                <a:lumMod val="40000"/>
                <a:lumOff val="60000"/>
              </a:schemeClr>
            </a:solidFill>
          </a:ln>
        </p:spPr>
        <p:txBody>
          <a:bodyPr wrap="square" rtlCol="0">
            <a:spAutoFit/>
          </a:bodyPr>
          <a:lstStyle/>
          <a:p>
            <a:pPr algn="ctr"/>
            <a:r>
              <a:rPr lang="es-MX" sz="2000" b="1" dirty="0">
                <a:latin typeface="Ebrima" panose="02000000000000000000" pitchFamily="2" charset="0"/>
                <a:ea typeface="Ebrima" panose="02000000000000000000" pitchFamily="2" charset="0"/>
                <a:cs typeface="Ebrima" panose="02000000000000000000" pitchFamily="2" charset="0"/>
              </a:rPr>
              <a:t>Localidades afectadas por Malaria en el distrito de Lagunas; </a:t>
            </a:r>
            <a:r>
              <a:rPr lang="es-MX" sz="2000" b="1" dirty="0">
                <a:latin typeface="Arial Narrow" panose="020B0606020202030204" pitchFamily="34" charset="0"/>
                <a:cs typeface="Arial" panose="020B0604020202020204" pitchFamily="34" charset="0"/>
              </a:rPr>
              <a:t>S.E. 01-52 (2024) y S.E. 01-21 (2025)</a:t>
            </a:r>
            <a:endParaRPr lang="es-PE" sz="2000" b="1"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3" name="Objeto 2">
            <a:extLst>
              <a:ext uri="{FF2B5EF4-FFF2-40B4-BE49-F238E27FC236}">
                <a16:creationId xmlns:a16="http://schemas.microsoft.com/office/drawing/2014/main" id="{C3E9F261-EEE1-4866-B927-F4A0685CC814}"/>
              </a:ext>
            </a:extLst>
          </p:cNvPr>
          <p:cNvGraphicFramePr>
            <a:graphicFrameLocks noChangeAspect="1"/>
          </p:cNvGraphicFramePr>
          <p:nvPr>
            <p:extLst>
              <p:ext uri="{D42A27DB-BD31-4B8C-83A1-F6EECF244321}">
                <p14:modId xmlns:p14="http://schemas.microsoft.com/office/powerpoint/2010/main" val="494411893"/>
              </p:ext>
            </p:extLst>
          </p:nvPr>
        </p:nvGraphicFramePr>
        <p:xfrm>
          <a:off x="2072064" y="1901107"/>
          <a:ext cx="8047872" cy="2797893"/>
        </p:xfrm>
        <a:graphic>
          <a:graphicData uri="http://schemas.openxmlformats.org/presentationml/2006/ole">
            <mc:AlternateContent xmlns:mc="http://schemas.openxmlformats.org/markup-compatibility/2006">
              <mc:Choice xmlns:v="urn:schemas-microsoft-com:vml" Requires="v">
                <p:oleObj spid="_x0000_s40204" name="Worksheet" r:id="rId4" imgW="7315128" imgH="2543044" progId="Excel.Sheet.12">
                  <p:link updateAutomatic="1"/>
                </p:oleObj>
              </mc:Choice>
              <mc:Fallback>
                <p:oleObj name="Worksheet" r:id="rId4" imgW="7315128" imgH="2543044" progId="Excel.Sheet.12">
                  <p:link updateAutomatic="1"/>
                  <p:pic>
                    <p:nvPicPr>
                      <p:cNvPr id="0" name=""/>
                      <p:cNvPicPr/>
                      <p:nvPr/>
                    </p:nvPicPr>
                    <p:blipFill>
                      <a:blip r:embed="rId5"/>
                      <a:stretch>
                        <a:fillRect/>
                      </a:stretch>
                    </p:blipFill>
                    <p:spPr>
                      <a:xfrm>
                        <a:off x="2072064" y="1901107"/>
                        <a:ext cx="8047872" cy="2797893"/>
                      </a:xfrm>
                      <a:prstGeom prst="rect">
                        <a:avLst/>
                      </a:prstGeom>
                    </p:spPr>
                  </p:pic>
                </p:oleObj>
              </mc:Fallback>
            </mc:AlternateContent>
          </a:graphicData>
        </a:graphic>
      </p:graphicFrame>
    </p:spTree>
    <p:extLst>
      <p:ext uri="{BB962C8B-B14F-4D97-AF65-F5344CB8AC3E}">
        <p14:creationId xmlns:p14="http://schemas.microsoft.com/office/powerpoint/2010/main" val="3425395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B00A8C-7E38-9F0E-4FF2-CA3CD4002608}"/>
              </a:ext>
            </a:extLst>
          </p:cNvPr>
          <p:cNvSpPr txBox="1"/>
          <p:nvPr/>
        </p:nvSpPr>
        <p:spPr>
          <a:xfrm>
            <a:off x="407501" y="238340"/>
            <a:ext cx="11376994" cy="400110"/>
          </a:xfrm>
          <a:prstGeom prst="rect">
            <a:avLst/>
          </a:prstGeom>
          <a:noFill/>
          <a:ln w="28575">
            <a:solidFill>
              <a:schemeClr val="accent5">
                <a:lumMod val="40000"/>
                <a:lumOff val="60000"/>
              </a:schemeClr>
            </a:solidFill>
          </a:ln>
        </p:spPr>
        <p:txBody>
          <a:bodyPr wrap="square">
            <a:spAutoFit/>
          </a:bodyPr>
          <a:lstStyle/>
          <a:p>
            <a:pPr algn="ctr"/>
            <a:r>
              <a:rPr lang="es-MX" sz="2000" b="1" dirty="0">
                <a:latin typeface="Ebrima" panose="02000000000000000000" pitchFamily="2" charset="0"/>
                <a:ea typeface="Ebrima" panose="02000000000000000000" pitchFamily="2" charset="0"/>
                <a:cs typeface="Ebrima" panose="02000000000000000000" pitchFamily="2" charset="0"/>
              </a:rPr>
              <a:t>Localidades afectadas por Malaria en el Distrito de Yurimaguas, </a:t>
            </a:r>
            <a:r>
              <a:rPr lang="es-MX" sz="2000" b="1" dirty="0">
                <a:latin typeface="Arial Narrow" panose="020B0606020202030204" pitchFamily="34" charset="0"/>
                <a:cs typeface="Arial" panose="020B0604020202020204" pitchFamily="34" charset="0"/>
              </a:rPr>
              <a:t>S.E. 01-52 (2024) y S.E. 01-21 (2025)</a:t>
            </a:r>
            <a:endParaRPr lang="es-PE" sz="2000" b="1" dirty="0">
              <a:latin typeface="Ebrima" panose="02000000000000000000" pitchFamily="2" charset="0"/>
              <a:ea typeface="Ebrima" panose="02000000000000000000" pitchFamily="2" charset="0"/>
              <a:cs typeface="Ebrima" panose="02000000000000000000" pitchFamily="2" charset="0"/>
            </a:endParaRPr>
          </a:p>
        </p:txBody>
      </p:sp>
      <p:sp>
        <p:nvSpPr>
          <p:cNvPr id="5" name="CuadroTexto 4">
            <a:extLst>
              <a:ext uri="{FF2B5EF4-FFF2-40B4-BE49-F238E27FC236}">
                <a16:creationId xmlns:a16="http://schemas.microsoft.com/office/drawing/2014/main" id="{B054923C-71AD-734E-45E5-9046C83CD19D}"/>
              </a:ext>
            </a:extLst>
          </p:cNvPr>
          <p:cNvSpPr txBox="1"/>
          <p:nvPr/>
        </p:nvSpPr>
        <p:spPr>
          <a:xfrm>
            <a:off x="846480" y="5773274"/>
            <a:ext cx="10499036" cy="646331"/>
          </a:xfrm>
          <a:prstGeom prst="rect">
            <a:avLst/>
          </a:prstGeom>
          <a:noFill/>
          <a:ln w="28575">
            <a:solidFill>
              <a:schemeClr val="accent5">
                <a:lumMod val="40000"/>
                <a:lumOff val="60000"/>
              </a:schemeClr>
            </a:solidFill>
          </a:ln>
        </p:spPr>
        <p:txBody>
          <a:bodyPr wrap="square">
            <a:spAutoFit/>
          </a:bodyPr>
          <a:lstStyle/>
          <a:p>
            <a:pPr algn="just"/>
            <a:r>
              <a:rPr lang="es-MX" sz="1800" dirty="0">
                <a:latin typeface="Arial Narrow" panose="020B0606020202030204" pitchFamily="34" charset="0"/>
              </a:rPr>
              <a:t>Las localidades con mayor porcentaje de casos en los años 2024 son San Roque y San Luis</a:t>
            </a:r>
            <a:r>
              <a:rPr lang="es-MX" b="1" dirty="0">
                <a:latin typeface="Arial Narrow" panose="020B0606020202030204" pitchFamily="34" charset="0"/>
              </a:rPr>
              <a:t>.</a:t>
            </a:r>
            <a:r>
              <a:rPr lang="es-MX" sz="1800" b="1" dirty="0">
                <a:latin typeface="Arial Narrow" panose="020B0606020202030204" pitchFamily="34" charset="0"/>
              </a:rPr>
              <a:t> </a:t>
            </a:r>
          </a:p>
          <a:p>
            <a:pPr algn="just"/>
            <a:r>
              <a:rPr lang="es-MX" sz="1800" dirty="0">
                <a:latin typeface="Arial Narrow" panose="020B0606020202030204" pitchFamily="34" charset="0"/>
              </a:rPr>
              <a:t>En las </a:t>
            </a:r>
            <a:r>
              <a:rPr lang="es-MX" dirty="0">
                <a:latin typeface="Arial Narrow" panose="020B0606020202030204" pitchFamily="34" charset="0"/>
              </a:rPr>
              <a:t>ú</a:t>
            </a:r>
            <a:r>
              <a:rPr lang="es-MX" sz="1800" dirty="0">
                <a:latin typeface="Arial Narrow" panose="020B0606020202030204" pitchFamily="34" charset="0"/>
              </a:rPr>
              <a:t>ltimas ocho semanas las localidades que reportan casos son; Sant</a:t>
            </a:r>
            <a:r>
              <a:rPr lang="es-MX" dirty="0">
                <a:latin typeface="Arial Narrow" panose="020B0606020202030204" pitchFamily="34" charset="0"/>
              </a:rPr>
              <a:t>a Lucia, </a:t>
            </a:r>
            <a:r>
              <a:rPr lang="es-MX" sz="1800" dirty="0">
                <a:latin typeface="Arial Narrow" panose="020B0606020202030204" pitchFamily="34" charset="0"/>
              </a:rPr>
              <a:t>y San Fco. </a:t>
            </a:r>
            <a:r>
              <a:rPr lang="es-MX" sz="1800" dirty="0" err="1">
                <a:latin typeface="Arial Narrow" panose="020B0606020202030204" pitchFamily="34" charset="0"/>
              </a:rPr>
              <a:t>Pampayacu</a:t>
            </a:r>
            <a:r>
              <a:rPr lang="es-MX" sz="1800" dirty="0">
                <a:latin typeface="Arial Narrow" panose="020B0606020202030204" pitchFamily="34" charset="0"/>
              </a:rPr>
              <a:t>.</a:t>
            </a:r>
            <a:endParaRPr lang="es-PE" dirty="0"/>
          </a:p>
        </p:txBody>
      </p:sp>
      <p:pic>
        <p:nvPicPr>
          <p:cNvPr id="9" name="Imagen 8">
            <a:extLst>
              <a:ext uri="{FF2B5EF4-FFF2-40B4-BE49-F238E27FC236}">
                <a16:creationId xmlns:a16="http://schemas.microsoft.com/office/drawing/2014/main" id="{7328B2EE-7A2F-3F84-D735-58DE30324B8C}"/>
              </a:ext>
            </a:extLst>
          </p:cNvPr>
          <p:cNvPicPr>
            <a:picLocks noChangeAspect="1"/>
          </p:cNvPicPr>
          <p:nvPr/>
        </p:nvPicPr>
        <p:blipFill>
          <a:blip r:embed="rId3"/>
          <a:stretch>
            <a:fillRect/>
          </a:stretch>
        </p:blipFill>
        <p:spPr>
          <a:xfrm>
            <a:off x="2115404" y="5331352"/>
            <a:ext cx="2651990" cy="304826"/>
          </a:xfrm>
          <a:prstGeom prst="rect">
            <a:avLst/>
          </a:prstGeom>
        </p:spPr>
      </p:pic>
      <p:graphicFrame>
        <p:nvGraphicFramePr>
          <p:cNvPr id="4" name="Objeto 3">
            <a:extLst>
              <a:ext uri="{FF2B5EF4-FFF2-40B4-BE49-F238E27FC236}">
                <a16:creationId xmlns:a16="http://schemas.microsoft.com/office/drawing/2014/main" id="{B4842A66-14E2-4761-B7D0-9108FDE9FCED}"/>
              </a:ext>
            </a:extLst>
          </p:cNvPr>
          <p:cNvGraphicFramePr>
            <a:graphicFrameLocks noChangeAspect="1"/>
          </p:cNvGraphicFramePr>
          <p:nvPr>
            <p:extLst>
              <p:ext uri="{D42A27DB-BD31-4B8C-83A1-F6EECF244321}">
                <p14:modId xmlns:p14="http://schemas.microsoft.com/office/powerpoint/2010/main" val="1213312732"/>
              </p:ext>
            </p:extLst>
          </p:nvPr>
        </p:nvGraphicFramePr>
        <p:xfrm>
          <a:off x="2115404" y="1490878"/>
          <a:ext cx="8161360" cy="3813177"/>
        </p:xfrm>
        <a:graphic>
          <a:graphicData uri="http://schemas.openxmlformats.org/presentationml/2006/ole">
            <mc:AlternateContent xmlns:mc="http://schemas.openxmlformats.org/markup-compatibility/2006">
              <mc:Choice xmlns:v="urn:schemas-microsoft-com:vml" Requires="v">
                <p:oleObj spid="_x0000_s35093" name="Worksheet" r:id="rId4" imgW="7191495" imgH="3638435" progId="Excel.Sheet.12">
                  <p:link updateAutomatic="1"/>
                </p:oleObj>
              </mc:Choice>
              <mc:Fallback>
                <p:oleObj name="Worksheet" r:id="rId4" imgW="7191495" imgH="3638435" progId="Excel.Sheet.12">
                  <p:link updateAutomatic="1"/>
                  <p:pic>
                    <p:nvPicPr>
                      <p:cNvPr id="0" name=""/>
                      <p:cNvPicPr/>
                      <p:nvPr/>
                    </p:nvPicPr>
                    <p:blipFill>
                      <a:blip r:embed="rId5"/>
                      <a:stretch>
                        <a:fillRect/>
                      </a:stretch>
                    </p:blipFill>
                    <p:spPr>
                      <a:xfrm>
                        <a:off x="2115404" y="1490878"/>
                        <a:ext cx="8161360" cy="3813177"/>
                      </a:xfrm>
                      <a:prstGeom prst="rect">
                        <a:avLst/>
                      </a:prstGeom>
                    </p:spPr>
                  </p:pic>
                </p:oleObj>
              </mc:Fallback>
            </mc:AlternateContent>
          </a:graphicData>
        </a:graphic>
      </p:graphicFrame>
    </p:spTree>
    <p:extLst>
      <p:ext uri="{BB962C8B-B14F-4D97-AF65-F5344CB8AC3E}">
        <p14:creationId xmlns:p14="http://schemas.microsoft.com/office/powerpoint/2010/main" val="818295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B00A8C-7E38-9F0E-4FF2-CA3CD4002608}"/>
              </a:ext>
            </a:extLst>
          </p:cNvPr>
          <p:cNvSpPr txBox="1"/>
          <p:nvPr/>
        </p:nvSpPr>
        <p:spPr>
          <a:xfrm>
            <a:off x="523458" y="402212"/>
            <a:ext cx="11145079" cy="400110"/>
          </a:xfrm>
          <a:prstGeom prst="rect">
            <a:avLst/>
          </a:prstGeom>
          <a:noFill/>
          <a:ln w="28575">
            <a:solidFill>
              <a:schemeClr val="accent5">
                <a:lumMod val="40000"/>
                <a:lumOff val="60000"/>
              </a:schemeClr>
            </a:solidFill>
          </a:ln>
        </p:spPr>
        <p:txBody>
          <a:bodyPr wrap="square">
            <a:spAutoFit/>
          </a:bodyPr>
          <a:lstStyle/>
          <a:p>
            <a:pPr algn="ctr"/>
            <a:r>
              <a:rPr lang="es-MX" sz="2000" b="1" dirty="0">
                <a:latin typeface="Ebrima" panose="02000000000000000000" pitchFamily="2" charset="0"/>
                <a:ea typeface="Ebrima" panose="02000000000000000000" pitchFamily="2" charset="0"/>
                <a:cs typeface="Ebrima" panose="02000000000000000000" pitchFamily="2" charset="0"/>
              </a:rPr>
              <a:t>Localidades afectadas por Malaria en el Distrito de Jeberos, </a:t>
            </a:r>
            <a:r>
              <a:rPr lang="es-MX" sz="2000" b="1" dirty="0">
                <a:latin typeface="Arial Narrow" panose="020B0606020202030204" pitchFamily="34" charset="0"/>
                <a:cs typeface="Arial" panose="020B0604020202020204" pitchFamily="34" charset="0"/>
              </a:rPr>
              <a:t>S.E. 01-52 (2024) y S.E. 01-21 (2025)</a:t>
            </a:r>
            <a:endParaRPr lang="es-PE" sz="2000" b="1" dirty="0">
              <a:latin typeface="Ebrima" panose="02000000000000000000" pitchFamily="2" charset="0"/>
              <a:ea typeface="Ebrima" panose="02000000000000000000" pitchFamily="2" charset="0"/>
              <a:cs typeface="Ebrima" panose="02000000000000000000" pitchFamily="2" charset="0"/>
            </a:endParaRPr>
          </a:p>
        </p:txBody>
      </p:sp>
      <p:sp>
        <p:nvSpPr>
          <p:cNvPr id="5" name="CuadroTexto 4">
            <a:extLst>
              <a:ext uri="{FF2B5EF4-FFF2-40B4-BE49-F238E27FC236}">
                <a16:creationId xmlns:a16="http://schemas.microsoft.com/office/drawing/2014/main" id="{B054923C-71AD-734E-45E5-9046C83CD19D}"/>
              </a:ext>
            </a:extLst>
          </p:cNvPr>
          <p:cNvSpPr txBox="1"/>
          <p:nvPr/>
        </p:nvSpPr>
        <p:spPr>
          <a:xfrm>
            <a:off x="1043608" y="5563717"/>
            <a:ext cx="10174852" cy="646331"/>
          </a:xfrm>
          <a:prstGeom prst="rect">
            <a:avLst/>
          </a:prstGeom>
          <a:noFill/>
          <a:ln w="28575">
            <a:solidFill>
              <a:schemeClr val="accent5">
                <a:lumMod val="40000"/>
                <a:lumOff val="60000"/>
              </a:schemeClr>
            </a:solidFill>
          </a:ln>
        </p:spPr>
        <p:txBody>
          <a:bodyPr wrap="square">
            <a:spAutoFit/>
          </a:bodyPr>
          <a:lstStyle/>
          <a:p>
            <a:pPr algn="just"/>
            <a:r>
              <a:rPr lang="es-MX" sz="1800" dirty="0">
                <a:latin typeface="Arial Narrow" panose="020B0606020202030204" pitchFamily="34" charset="0"/>
              </a:rPr>
              <a:t>En el año 2024 el distrito de Jeberos no reportó casos; </a:t>
            </a:r>
            <a:r>
              <a:rPr lang="es-MX" dirty="0">
                <a:latin typeface="Arial Narrow" panose="020B0606020202030204" pitchFamily="34" charset="0"/>
              </a:rPr>
              <a:t>l</a:t>
            </a:r>
            <a:r>
              <a:rPr lang="es-MX" sz="1800" dirty="0">
                <a:latin typeface="Arial Narrow" panose="020B0606020202030204" pitchFamily="34" charset="0"/>
              </a:rPr>
              <a:t>o que va de este año, </a:t>
            </a:r>
            <a:r>
              <a:rPr lang="es-MX" dirty="0">
                <a:latin typeface="Arial Narrow" panose="020B0606020202030204" pitchFamily="34" charset="0"/>
              </a:rPr>
              <a:t>se reportan </a:t>
            </a:r>
            <a:r>
              <a:rPr lang="es-MX" sz="1800" dirty="0">
                <a:latin typeface="Arial Narrow" panose="020B0606020202030204" pitchFamily="34" charset="0"/>
              </a:rPr>
              <a:t>casos de malaria </a:t>
            </a:r>
            <a:r>
              <a:rPr lang="es-MX" sz="1800" dirty="0" err="1">
                <a:latin typeface="Arial Narrow" panose="020B0606020202030204" pitchFamily="34" charset="0"/>
              </a:rPr>
              <a:t>vivax</a:t>
            </a:r>
            <a:r>
              <a:rPr lang="es-MX" sz="1800" dirty="0">
                <a:latin typeface="Arial Narrow" panose="020B0606020202030204" pitchFamily="34" charset="0"/>
              </a:rPr>
              <a:t> de la localidad de Jordania y Jeberos.</a:t>
            </a:r>
          </a:p>
        </p:txBody>
      </p:sp>
      <p:pic>
        <p:nvPicPr>
          <p:cNvPr id="9" name="Imagen 8">
            <a:extLst>
              <a:ext uri="{FF2B5EF4-FFF2-40B4-BE49-F238E27FC236}">
                <a16:creationId xmlns:a16="http://schemas.microsoft.com/office/drawing/2014/main" id="{7328B2EE-7A2F-3F84-D735-58DE30324B8C}"/>
              </a:ext>
            </a:extLst>
          </p:cNvPr>
          <p:cNvPicPr>
            <a:picLocks noChangeAspect="1"/>
          </p:cNvPicPr>
          <p:nvPr/>
        </p:nvPicPr>
        <p:blipFill>
          <a:blip r:embed="rId3"/>
          <a:stretch>
            <a:fillRect/>
          </a:stretch>
        </p:blipFill>
        <p:spPr>
          <a:xfrm>
            <a:off x="1269504" y="4508759"/>
            <a:ext cx="2651990" cy="304826"/>
          </a:xfrm>
          <a:prstGeom prst="rect">
            <a:avLst/>
          </a:prstGeom>
        </p:spPr>
      </p:pic>
      <p:graphicFrame>
        <p:nvGraphicFramePr>
          <p:cNvPr id="4" name="Objeto 3">
            <a:extLst>
              <a:ext uri="{FF2B5EF4-FFF2-40B4-BE49-F238E27FC236}">
                <a16:creationId xmlns:a16="http://schemas.microsoft.com/office/drawing/2014/main" id="{6B7603B3-76EB-4AF6-A297-5E44594EC4BF}"/>
              </a:ext>
            </a:extLst>
          </p:cNvPr>
          <p:cNvGraphicFramePr>
            <a:graphicFrameLocks noChangeAspect="1"/>
          </p:cNvGraphicFramePr>
          <p:nvPr>
            <p:extLst>
              <p:ext uri="{D42A27DB-BD31-4B8C-83A1-F6EECF244321}">
                <p14:modId xmlns:p14="http://schemas.microsoft.com/office/powerpoint/2010/main" val="1109549991"/>
              </p:ext>
            </p:extLst>
          </p:nvPr>
        </p:nvGraphicFramePr>
        <p:xfrm>
          <a:off x="1269504" y="2468873"/>
          <a:ext cx="9723059" cy="1760869"/>
        </p:xfrm>
        <a:graphic>
          <a:graphicData uri="http://schemas.openxmlformats.org/presentationml/2006/ole">
            <mc:AlternateContent xmlns:mc="http://schemas.openxmlformats.org/markup-compatibility/2006">
              <mc:Choice xmlns:v="urn:schemas-microsoft-com:vml" Requires="v">
                <p:oleObj spid="_x0000_s20261" name="Worksheet" r:id="rId4" imgW="7258170" imgH="1314577" progId="Excel.Sheet.12">
                  <p:link updateAutomatic="1"/>
                </p:oleObj>
              </mc:Choice>
              <mc:Fallback>
                <p:oleObj name="Worksheet" r:id="rId4" imgW="7258170" imgH="1314577" progId="Excel.Sheet.12">
                  <p:link updateAutomatic="1"/>
                  <p:pic>
                    <p:nvPicPr>
                      <p:cNvPr id="0" name=""/>
                      <p:cNvPicPr/>
                      <p:nvPr/>
                    </p:nvPicPr>
                    <p:blipFill>
                      <a:blip r:embed="rId5"/>
                      <a:stretch>
                        <a:fillRect/>
                      </a:stretch>
                    </p:blipFill>
                    <p:spPr>
                      <a:xfrm>
                        <a:off x="1269504" y="2468873"/>
                        <a:ext cx="9723059" cy="1760869"/>
                      </a:xfrm>
                      <a:prstGeom prst="rect">
                        <a:avLst/>
                      </a:prstGeom>
                    </p:spPr>
                  </p:pic>
                </p:oleObj>
              </mc:Fallback>
            </mc:AlternateContent>
          </a:graphicData>
        </a:graphic>
      </p:graphicFrame>
    </p:spTree>
    <p:extLst>
      <p:ext uri="{BB962C8B-B14F-4D97-AF65-F5344CB8AC3E}">
        <p14:creationId xmlns:p14="http://schemas.microsoft.com/office/powerpoint/2010/main" val="192890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B00A8C-7E38-9F0E-4FF2-CA3CD4002608}"/>
              </a:ext>
            </a:extLst>
          </p:cNvPr>
          <p:cNvSpPr txBox="1"/>
          <p:nvPr/>
        </p:nvSpPr>
        <p:spPr>
          <a:xfrm>
            <a:off x="371056" y="354342"/>
            <a:ext cx="11449879" cy="707886"/>
          </a:xfrm>
          <a:prstGeom prst="rect">
            <a:avLst/>
          </a:prstGeom>
          <a:noFill/>
          <a:ln w="28575">
            <a:solidFill>
              <a:schemeClr val="accent5">
                <a:lumMod val="40000"/>
                <a:lumOff val="60000"/>
              </a:schemeClr>
            </a:solidFill>
          </a:ln>
        </p:spPr>
        <p:txBody>
          <a:bodyPr wrap="square">
            <a:spAutoFit/>
          </a:bodyPr>
          <a:lstStyle/>
          <a:p>
            <a:pPr algn="ctr"/>
            <a:r>
              <a:rPr lang="es-MX" sz="2000" b="1" dirty="0">
                <a:latin typeface="Ebrima" panose="02000000000000000000" pitchFamily="2" charset="0"/>
                <a:ea typeface="Ebrima" panose="02000000000000000000" pitchFamily="2" charset="0"/>
                <a:cs typeface="Ebrima" panose="02000000000000000000" pitchFamily="2" charset="0"/>
              </a:rPr>
              <a:t>Localidades afectadas por Malaria en el Distrito de Teniente C. </a:t>
            </a:r>
            <a:r>
              <a:rPr lang="es-MX" sz="2000" b="1" dirty="0" err="1">
                <a:latin typeface="Ebrima" panose="02000000000000000000" pitchFamily="2" charset="0"/>
                <a:ea typeface="Ebrima" panose="02000000000000000000" pitchFamily="2" charset="0"/>
                <a:cs typeface="Ebrima" panose="02000000000000000000" pitchFamily="2" charset="0"/>
              </a:rPr>
              <a:t>Lopez</a:t>
            </a:r>
            <a:r>
              <a:rPr lang="es-MX" sz="2000" b="1" dirty="0">
                <a:latin typeface="Ebrima" panose="02000000000000000000" pitchFamily="2" charset="0"/>
                <a:ea typeface="Ebrima" panose="02000000000000000000" pitchFamily="2" charset="0"/>
                <a:cs typeface="Ebrima" panose="02000000000000000000" pitchFamily="2" charset="0"/>
              </a:rPr>
              <a:t> Rojas, S.E. 01-52 (2024) y S.E. 01-21 (2025)</a:t>
            </a:r>
            <a:endParaRPr lang="es-PE" sz="2000" b="1" dirty="0">
              <a:latin typeface="Ebrima" panose="02000000000000000000" pitchFamily="2" charset="0"/>
              <a:ea typeface="Ebrima" panose="02000000000000000000" pitchFamily="2" charset="0"/>
              <a:cs typeface="Ebrima" panose="02000000000000000000" pitchFamily="2" charset="0"/>
            </a:endParaRPr>
          </a:p>
        </p:txBody>
      </p:sp>
      <p:sp>
        <p:nvSpPr>
          <p:cNvPr id="5" name="CuadroTexto 4">
            <a:extLst>
              <a:ext uri="{FF2B5EF4-FFF2-40B4-BE49-F238E27FC236}">
                <a16:creationId xmlns:a16="http://schemas.microsoft.com/office/drawing/2014/main" id="{B054923C-71AD-734E-45E5-9046C83CD19D}"/>
              </a:ext>
            </a:extLst>
          </p:cNvPr>
          <p:cNvSpPr txBox="1"/>
          <p:nvPr/>
        </p:nvSpPr>
        <p:spPr>
          <a:xfrm>
            <a:off x="1363314" y="5503384"/>
            <a:ext cx="9465366" cy="646331"/>
          </a:xfrm>
          <a:prstGeom prst="rect">
            <a:avLst/>
          </a:prstGeom>
          <a:noFill/>
          <a:ln w="28575">
            <a:solidFill>
              <a:schemeClr val="accent5">
                <a:lumMod val="40000"/>
                <a:lumOff val="60000"/>
              </a:schemeClr>
            </a:solidFill>
          </a:ln>
        </p:spPr>
        <p:txBody>
          <a:bodyPr wrap="square">
            <a:spAutoFit/>
          </a:bodyPr>
          <a:lstStyle/>
          <a:p>
            <a:pPr algn="just"/>
            <a:r>
              <a:rPr lang="es-MX" sz="1800" dirty="0">
                <a:latin typeface="Arial Narrow" panose="020B0606020202030204" pitchFamily="34" charset="0"/>
              </a:rPr>
              <a:t>Luego de dos años sin presencia de casos, se reporta el primer </a:t>
            </a:r>
            <a:r>
              <a:rPr lang="es-MX" dirty="0">
                <a:latin typeface="Arial Narrow" panose="020B0606020202030204" pitchFamily="34" charset="0"/>
              </a:rPr>
              <a:t>caso de malaria </a:t>
            </a:r>
            <a:r>
              <a:rPr lang="es-MX" dirty="0" err="1">
                <a:latin typeface="Arial Narrow" panose="020B0606020202030204" pitchFamily="34" charset="0"/>
              </a:rPr>
              <a:t>vivax</a:t>
            </a:r>
            <a:r>
              <a:rPr lang="es-MX" dirty="0">
                <a:latin typeface="Arial Narrow" panose="020B0606020202030204" pitchFamily="34" charset="0"/>
              </a:rPr>
              <a:t> en este distrito, en una localidad ubicada a 30 </a:t>
            </a:r>
            <a:r>
              <a:rPr lang="es-MX" dirty="0" err="1">
                <a:latin typeface="Arial Narrow" panose="020B0606020202030204" pitchFamily="34" charset="0"/>
              </a:rPr>
              <a:t>mint</a:t>
            </a:r>
            <a:r>
              <a:rPr lang="es-MX" dirty="0">
                <a:latin typeface="Arial Narrow" panose="020B0606020202030204" pitchFamily="34" charset="0"/>
              </a:rPr>
              <a:t> de la ciudad de Yurimaguas, vía terrestre.</a:t>
            </a:r>
            <a:endParaRPr lang="es-MX" sz="1800" dirty="0">
              <a:latin typeface="Arial Narrow" panose="020B0606020202030204" pitchFamily="34" charset="0"/>
            </a:endParaRPr>
          </a:p>
        </p:txBody>
      </p:sp>
      <p:pic>
        <p:nvPicPr>
          <p:cNvPr id="9" name="Imagen 8">
            <a:extLst>
              <a:ext uri="{FF2B5EF4-FFF2-40B4-BE49-F238E27FC236}">
                <a16:creationId xmlns:a16="http://schemas.microsoft.com/office/drawing/2014/main" id="{7328B2EE-7A2F-3F84-D735-58DE30324B8C}"/>
              </a:ext>
            </a:extLst>
          </p:cNvPr>
          <p:cNvPicPr>
            <a:picLocks noChangeAspect="1"/>
          </p:cNvPicPr>
          <p:nvPr/>
        </p:nvPicPr>
        <p:blipFill>
          <a:blip r:embed="rId3"/>
          <a:stretch>
            <a:fillRect/>
          </a:stretch>
        </p:blipFill>
        <p:spPr>
          <a:xfrm>
            <a:off x="1806977" y="4380930"/>
            <a:ext cx="2651990" cy="304826"/>
          </a:xfrm>
          <a:prstGeom prst="rect">
            <a:avLst/>
          </a:prstGeom>
        </p:spPr>
      </p:pic>
      <p:graphicFrame>
        <p:nvGraphicFramePr>
          <p:cNvPr id="2" name="Objeto 1">
            <a:extLst>
              <a:ext uri="{FF2B5EF4-FFF2-40B4-BE49-F238E27FC236}">
                <a16:creationId xmlns:a16="http://schemas.microsoft.com/office/drawing/2014/main" id="{523143AE-2CA8-4912-ADCF-4A5626EAB0AA}"/>
              </a:ext>
            </a:extLst>
          </p:cNvPr>
          <p:cNvGraphicFramePr>
            <a:graphicFrameLocks noChangeAspect="1"/>
          </p:cNvGraphicFramePr>
          <p:nvPr>
            <p:extLst>
              <p:ext uri="{D42A27DB-BD31-4B8C-83A1-F6EECF244321}">
                <p14:modId xmlns:p14="http://schemas.microsoft.com/office/powerpoint/2010/main" val="368726198"/>
              </p:ext>
            </p:extLst>
          </p:nvPr>
        </p:nvGraphicFramePr>
        <p:xfrm>
          <a:off x="1806977" y="2729201"/>
          <a:ext cx="8784267" cy="1588518"/>
        </p:xfrm>
        <a:graphic>
          <a:graphicData uri="http://schemas.openxmlformats.org/presentationml/2006/ole">
            <mc:AlternateContent xmlns:mc="http://schemas.openxmlformats.org/markup-compatibility/2006">
              <mc:Choice xmlns:v="urn:schemas-microsoft-com:vml" Requires="v">
                <p:oleObj spid="_x0000_s25231" name="Worksheet" r:id="rId4" imgW="7058144" imgH="1276246" progId="Excel.Sheet.12">
                  <p:link updateAutomatic="1"/>
                </p:oleObj>
              </mc:Choice>
              <mc:Fallback>
                <p:oleObj name="Worksheet" r:id="rId4" imgW="7058144" imgH="1276246" progId="Excel.Sheet.12">
                  <p:link updateAutomatic="1"/>
                  <p:pic>
                    <p:nvPicPr>
                      <p:cNvPr id="0" name=""/>
                      <p:cNvPicPr/>
                      <p:nvPr/>
                    </p:nvPicPr>
                    <p:blipFill>
                      <a:blip r:embed="rId5"/>
                      <a:stretch>
                        <a:fillRect/>
                      </a:stretch>
                    </p:blipFill>
                    <p:spPr>
                      <a:xfrm>
                        <a:off x="1806977" y="2729201"/>
                        <a:ext cx="8784267" cy="1588518"/>
                      </a:xfrm>
                      <a:prstGeom prst="rect">
                        <a:avLst/>
                      </a:prstGeom>
                    </p:spPr>
                  </p:pic>
                </p:oleObj>
              </mc:Fallback>
            </mc:AlternateContent>
          </a:graphicData>
        </a:graphic>
      </p:graphicFrame>
    </p:spTree>
    <p:extLst>
      <p:ext uri="{BB962C8B-B14F-4D97-AF65-F5344CB8AC3E}">
        <p14:creationId xmlns:p14="http://schemas.microsoft.com/office/powerpoint/2010/main" val="1947989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B00A8C-7E38-9F0E-4FF2-CA3CD4002608}"/>
              </a:ext>
            </a:extLst>
          </p:cNvPr>
          <p:cNvSpPr txBox="1"/>
          <p:nvPr/>
        </p:nvSpPr>
        <p:spPr>
          <a:xfrm>
            <a:off x="1033961" y="354342"/>
            <a:ext cx="10124071" cy="707886"/>
          </a:xfrm>
          <a:prstGeom prst="rect">
            <a:avLst/>
          </a:prstGeom>
          <a:noFill/>
          <a:ln w="28575">
            <a:solidFill>
              <a:schemeClr val="accent5">
                <a:lumMod val="40000"/>
                <a:lumOff val="60000"/>
              </a:schemeClr>
            </a:solidFill>
          </a:ln>
        </p:spPr>
        <p:txBody>
          <a:bodyPr wrap="square">
            <a:spAutoFit/>
          </a:bodyPr>
          <a:lstStyle/>
          <a:p>
            <a:pPr algn="ctr"/>
            <a:r>
              <a:rPr lang="es-MX" sz="2000" b="1" dirty="0">
                <a:latin typeface="Ebrima" panose="02000000000000000000" pitchFamily="2" charset="0"/>
                <a:ea typeface="Ebrima" panose="02000000000000000000" pitchFamily="2" charset="0"/>
                <a:cs typeface="Ebrima" panose="02000000000000000000" pitchFamily="2" charset="0"/>
              </a:rPr>
              <a:t>Localidades afectadas por Malaria en el Distrito de Santa Cruz, S.E. 01-52 (2024) y S.E. 01-21 (2025)</a:t>
            </a:r>
            <a:endParaRPr lang="es-PE" sz="2000" b="1" dirty="0">
              <a:latin typeface="Ebrima" panose="02000000000000000000" pitchFamily="2" charset="0"/>
              <a:ea typeface="Ebrima" panose="02000000000000000000" pitchFamily="2" charset="0"/>
              <a:cs typeface="Ebrima" panose="02000000000000000000" pitchFamily="2" charset="0"/>
            </a:endParaRPr>
          </a:p>
        </p:txBody>
      </p:sp>
      <p:sp>
        <p:nvSpPr>
          <p:cNvPr id="5" name="CuadroTexto 4">
            <a:extLst>
              <a:ext uri="{FF2B5EF4-FFF2-40B4-BE49-F238E27FC236}">
                <a16:creationId xmlns:a16="http://schemas.microsoft.com/office/drawing/2014/main" id="{B054923C-71AD-734E-45E5-9046C83CD19D}"/>
              </a:ext>
            </a:extLst>
          </p:cNvPr>
          <p:cNvSpPr txBox="1"/>
          <p:nvPr/>
        </p:nvSpPr>
        <p:spPr>
          <a:xfrm>
            <a:off x="1363314" y="5503384"/>
            <a:ext cx="9465366" cy="646331"/>
          </a:xfrm>
          <a:prstGeom prst="rect">
            <a:avLst/>
          </a:prstGeom>
          <a:noFill/>
          <a:ln w="28575">
            <a:solidFill>
              <a:schemeClr val="accent5">
                <a:lumMod val="40000"/>
                <a:lumOff val="60000"/>
              </a:schemeClr>
            </a:solidFill>
          </a:ln>
        </p:spPr>
        <p:txBody>
          <a:bodyPr wrap="square">
            <a:spAutoFit/>
          </a:bodyPr>
          <a:lstStyle/>
          <a:p>
            <a:pPr algn="just"/>
            <a:r>
              <a:rPr lang="es-MX" dirty="0">
                <a:latin typeface="Arial Narrow" panose="020B0606020202030204" pitchFamily="34" charset="0"/>
              </a:rPr>
              <a:t>A partir de dos casos importados se inició la transmisión autóctona, l</a:t>
            </a:r>
            <a:r>
              <a:rPr lang="es-MX" sz="1800" dirty="0">
                <a:latin typeface="Arial Narrow" panose="020B0606020202030204" pitchFamily="34" charset="0"/>
              </a:rPr>
              <a:t>uego de más de </a:t>
            </a:r>
            <a:r>
              <a:rPr lang="es-MX" dirty="0">
                <a:latin typeface="Arial Narrow" panose="020B0606020202030204" pitchFamily="34" charset="0"/>
              </a:rPr>
              <a:t>un</a:t>
            </a:r>
            <a:r>
              <a:rPr lang="es-MX" sz="1800" dirty="0">
                <a:latin typeface="Arial Narrow" panose="020B0606020202030204" pitchFamily="34" charset="0"/>
              </a:rPr>
              <a:t> año sin presencia de casos, se reportan los primeros casos en e</a:t>
            </a:r>
            <a:r>
              <a:rPr lang="es-MX" dirty="0">
                <a:latin typeface="Arial Narrow" panose="020B0606020202030204" pitchFamily="34" charset="0"/>
              </a:rPr>
              <a:t>ste distrito.</a:t>
            </a:r>
            <a:endParaRPr lang="es-MX" sz="1800" dirty="0">
              <a:latin typeface="Arial Narrow" panose="020B0606020202030204" pitchFamily="34" charset="0"/>
            </a:endParaRPr>
          </a:p>
        </p:txBody>
      </p:sp>
      <p:pic>
        <p:nvPicPr>
          <p:cNvPr id="9" name="Imagen 8">
            <a:extLst>
              <a:ext uri="{FF2B5EF4-FFF2-40B4-BE49-F238E27FC236}">
                <a16:creationId xmlns:a16="http://schemas.microsoft.com/office/drawing/2014/main" id="{7328B2EE-7A2F-3F84-D735-58DE30324B8C}"/>
              </a:ext>
            </a:extLst>
          </p:cNvPr>
          <p:cNvPicPr>
            <a:picLocks noChangeAspect="1"/>
          </p:cNvPicPr>
          <p:nvPr/>
        </p:nvPicPr>
        <p:blipFill>
          <a:blip r:embed="rId3"/>
          <a:stretch>
            <a:fillRect/>
          </a:stretch>
        </p:blipFill>
        <p:spPr>
          <a:xfrm>
            <a:off x="1542985" y="4293085"/>
            <a:ext cx="2651990" cy="304826"/>
          </a:xfrm>
          <a:prstGeom prst="rect">
            <a:avLst/>
          </a:prstGeom>
        </p:spPr>
      </p:pic>
      <p:graphicFrame>
        <p:nvGraphicFramePr>
          <p:cNvPr id="4" name="Objeto 3">
            <a:extLst>
              <a:ext uri="{FF2B5EF4-FFF2-40B4-BE49-F238E27FC236}">
                <a16:creationId xmlns:a16="http://schemas.microsoft.com/office/drawing/2014/main" id="{D6A69BF7-37BE-4FAC-93F9-C817468FE94D}"/>
              </a:ext>
            </a:extLst>
          </p:cNvPr>
          <p:cNvGraphicFramePr>
            <a:graphicFrameLocks noChangeAspect="1"/>
          </p:cNvGraphicFramePr>
          <p:nvPr>
            <p:extLst>
              <p:ext uri="{D42A27DB-BD31-4B8C-83A1-F6EECF244321}">
                <p14:modId xmlns:p14="http://schemas.microsoft.com/office/powerpoint/2010/main" val="2630269059"/>
              </p:ext>
            </p:extLst>
          </p:nvPr>
        </p:nvGraphicFramePr>
        <p:xfrm>
          <a:off x="1033961" y="2347415"/>
          <a:ext cx="10105000" cy="1827355"/>
        </p:xfrm>
        <a:graphic>
          <a:graphicData uri="http://schemas.openxmlformats.org/presentationml/2006/ole">
            <mc:AlternateContent xmlns:mc="http://schemas.openxmlformats.org/markup-compatibility/2006">
              <mc:Choice xmlns:v="urn:schemas-microsoft-com:vml" Requires="v">
                <p:oleObj spid="_x0000_s47157" name="Worksheet" r:id="rId4" imgW="7058144" imgH="1276246" progId="Excel.Sheet.12">
                  <p:link updateAutomatic="1"/>
                </p:oleObj>
              </mc:Choice>
              <mc:Fallback>
                <p:oleObj name="Worksheet" r:id="rId4" imgW="7058144" imgH="1276246" progId="Excel.Sheet.12">
                  <p:link updateAutomatic="1"/>
                  <p:pic>
                    <p:nvPicPr>
                      <p:cNvPr id="0" name=""/>
                      <p:cNvPicPr/>
                      <p:nvPr/>
                    </p:nvPicPr>
                    <p:blipFill>
                      <a:blip r:embed="rId5"/>
                      <a:stretch>
                        <a:fillRect/>
                      </a:stretch>
                    </p:blipFill>
                    <p:spPr>
                      <a:xfrm>
                        <a:off x="1033961" y="2347415"/>
                        <a:ext cx="10105000" cy="1827355"/>
                      </a:xfrm>
                      <a:prstGeom prst="rect">
                        <a:avLst/>
                      </a:prstGeom>
                    </p:spPr>
                  </p:pic>
                </p:oleObj>
              </mc:Fallback>
            </mc:AlternateContent>
          </a:graphicData>
        </a:graphic>
      </p:graphicFrame>
    </p:spTree>
    <p:extLst>
      <p:ext uri="{BB962C8B-B14F-4D97-AF65-F5344CB8AC3E}">
        <p14:creationId xmlns:p14="http://schemas.microsoft.com/office/powerpoint/2010/main" val="49132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8179F3-2E32-F4B9-E5CF-633B1A667E28}"/>
              </a:ext>
            </a:extLst>
          </p:cNvPr>
          <p:cNvSpPr txBox="1"/>
          <p:nvPr/>
        </p:nvSpPr>
        <p:spPr>
          <a:xfrm>
            <a:off x="1186069" y="472144"/>
            <a:ext cx="9448800" cy="369332"/>
          </a:xfrm>
          <a:prstGeom prst="rect">
            <a:avLst/>
          </a:prstGeom>
          <a:noFill/>
          <a:ln w="12700">
            <a:solidFill>
              <a:schemeClr val="accent5">
                <a:lumMod val="60000"/>
                <a:lumOff val="40000"/>
              </a:schemeClr>
            </a:solidFill>
          </a:ln>
        </p:spPr>
        <p:txBody>
          <a:bodyPr wrap="square">
            <a:spAutoFit/>
          </a:bodyPr>
          <a:lstStyle/>
          <a:p>
            <a:pPr algn="ctr"/>
            <a:r>
              <a:rPr lang="es-ES" b="1" dirty="0">
                <a:latin typeface="Ebrima" panose="02000000000000000000" pitchFamily="2" charset="0"/>
                <a:ea typeface="Ebrima" panose="02000000000000000000" pitchFamily="2" charset="0"/>
                <a:cs typeface="Ebrima" panose="02000000000000000000" pitchFamily="2" charset="0"/>
              </a:rPr>
              <a:t>Distrito de Balsapuerto: Nivel de riesgo de Malaria por comunidades 2025 (S.E. 01-21) </a:t>
            </a:r>
            <a:endParaRPr lang="es-PE" b="1" dirty="0">
              <a:latin typeface="Ebrima" panose="02000000000000000000" pitchFamily="2" charset="0"/>
              <a:ea typeface="Ebrima" panose="02000000000000000000" pitchFamily="2" charset="0"/>
              <a:cs typeface="Ebrima" panose="02000000000000000000" pitchFamily="2" charset="0"/>
            </a:endParaRPr>
          </a:p>
        </p:txBody>
      </p:sp>
      <p:pic>
        <p:nvPicPr>
          <p:cNvPr id="4" name="Imagen 3">
            <a:extLst>
              <a:ext uri="{FF2B5EF4-FFF2-40B4-BE49-F238E27FC236}">
                <a16:creationId xmlns:a16="http://schemas.microsoft.com/office/drawing/2014/main" id="{19FC925E-05E1-7C1A-6CEA-56B3128C85AD}"/>
              </a:ext>
            </a:extLst>
          </p:cNvPr>
          <p:cNvPicPr>
            <a:picLocks noChangeAspect="1"/>
          </p:cNvPicPr>
          <p:nvPr/>
        </p:nvPicPr>
        <p:blipFill>
          <a:blip r:embed="rId3"/>
          <a:stretch>
            <a:fillRect/>
          </a:stretch>
        </p:blipFill>
        <p:spPr>
          <a:xfrm>
            <a:off x="400481" y="5482390"/>
            <a:ext cx="2651990" cy="304826"/>
          </a:xfrm>
          <a:prstGeom prst="rect">
            <a:avLst/>
          </a:prstGeom>
        </p:spPr>
      </p:pic>
      <p:sp>
        <p:nvSpPr>
          <p:cNvPr id="6" name="CuadroTexto 5">
            <a:extLst>
              <a:ext uri="{FF2B5EF4-FFF2-40B4-BE49-F238E27FC236}">
                <a16:creationId xmlns:a16="http://schemas.microsoft.com/office/drawing/2014/main" id="{6910F0C8-19FD-4C37-9AC5-CC1B935EAA21}"/>
              </a:ext>
            </a:extLst>
          </p:cNvPr>
          <p:cNvSpPr txBox="1"/>
          <p:nvPr/>
        </p:nvSpPr>
        <p:spPr>
          <a:xfrm>
            <a:off x="9139529" y="2413337"/>
            <a:ext cx="2651990" cy="2031325"/>
          </a:xfrm>
          <a:prstGeom prst="rect">
            <a:avLst/>
          </a:prstGeom>
          <a:noFill/>
          <a:ln w="28575">
            <a:solidFill>
              <a:schemeClr val="accent5">
                <a:lumMod val="20000"/>
                <a:lumOff val="80000"/>
              </a:schemeClr>
            </a:solidFill>
          </a:ln>
        </p:spPr>
        <p:txBody>
          <a:bodyPr wrap="square" rtlCol="0">
            <a:spAutoFit/>
          </a:bodyPr>
          <a:lstStyle/>
          <a:p>
            <a:pPr algn="just"/>
            <a:r>
              <a:rPr lang="es-MX" dirty="0"/>
              <a:t>En el año 2025; el distrito de Balsapuerto, nos reporta 14 localidades con casos de Malaria, de los cuales 04 de ellos se encuentran en </a:t>
            </a:r>
            <a:r>
              <a:rPr lang="es-MX" b="1" dirty="0"/>
              <a:t>MEDIANO RIESGO</a:t>
            </a:r>
            <a:r>
              <a:rPr lang="es-MX" dirty="0"/>
              <a:t>.</a:t>
            </a:r>
          </a:p>
        </p:txBody>
      </p:sp>
      <p:graphicFrame>
        <p:nvGraphicFramePr>
          <p:cNvPr id="2" name="Objeto 1">
            <a:extLst>
              <a:ext uri="{FF2B5EF4-FFF2-40B4-BE49-F238E27FC236}">
                <a16:creationId xmlns:a16="http://schemas.microsoft.com/office/drawing/2014/main" id="{9E9A8532-BAF7-45C6-9036-0B30927A24C2}"/>
              </a:ext>
            </a:extLst>
          </p:cNvPr>
          <p:cNvGraphicFramePr>
            <a:graphicFrameLocks noChangeAspect="1"/>
          </p:cNvGraphicFramePr>
          <p:nvPr>
            <p:extLst>
              <p:ext uri="{D42A27DB-BD31-4B8C-83A1-F6EECF244321}">
                <p14:modId xmlns:p14="http://schemas.microsoft.com/office/powerpoint/2010/main" val="1590569011"/>
              </p:ext>
            </p:extLst>
          </p:nvPr>
        </p:nvGraphicFramePr>
        <p:xfrm>
          <a:off x="400481" y="1508078"/>
          <a:ext cx="8484103" cy="3974312"/>
        </p:xfrm>
        <a:graphic>
          <a:graphicData uri="http://schemas.openxmlformats.org/presentationml/2006/ole">
            <mc:AlternateContent xmlns:mc="http://schemas.openxmlformats.org/markup-compatibility/2006">
              <mc:Choice xmlns:v="urn:schemas-microsoft-com:vml" Requires="v">
                <p:oleObj spid="_x0000_s29977" name="Worksheet" r:id="rId4" imgW="6610320" imgH="2962440" progId="Excel.Sheet.12">
                  <p:link updateAutomatic="1"/>
                </p:oleObj>
              </mc:Choice>
              <mc:Fallback>
                <p:oleObj name="Worksheet" r:id="rId4" imgW="6610320" imgH="2962440" progId="Excel.Sheet.12">
                  <p:link updateAutomatic="1"/>
                  <p:pic>
                    <p:nvPicPr>
                      <p:cNvPr id="0" name=""/>
                      <p:cNvPicPr/>
                      <p:nvPr/>
                    </p:nvPicPr>
                    <p:blipFill>
                      <a:blip r:embed="rId5"/>
                      <a:stretch>
                        <a:fillRect/>
                      </a:stretch>
                    </p:blipFill>
                    <p:spPr>
                      <a:xfrm>
                        <a:off x="400481" y="1508078"/>
                        <a:ext cx="8484103" cy="3974312"/>
                      </a:xfrm>
                      <a:prstGeom prst="rect">
                        <a:avLst/>
                      </a:prstGeom>
                    </p:spPr>
                  </p:pic>
                </p:oleObj>
              </mc:Fallback>
            </mc:AlternateContent>
          </a:graphicData>
        </a:graphic>
      </p:graphicFrame>
    </p:spTree>
    <p:extLst>
      <p:ext uri="{BB962C8B-B14F-4D97-AF65-F5344CB8AC3E}">
        <p14:creationId xmlns:p14="http://schemas.microsoft.com/office/powerpoint/2010/main" val="3678955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68D4AA0-64A9-A8A3-DBFF-B87AB711B04C}"/>
              </a:ext>
            </a:extLst>
          </p:cNvPr>
          <p:cNvSpPr>
            <a:spLocks noGrp="1"/>
          </p:cNvSpPr>
          <p:nvPr>
            <p:ph type="title"/>
          </p:nvPr>
        </p:nvSpPr>
        <p:spPr>
          <a:xfrm>
            <a:off x="1301922" y="452714"/>
            <a:ext cx="9588156" cy="543338"/>
          </a:xfrm>
          <a:ln w="19050">
            <a:solidFill>
              <a:schemeClr val="accent5">
                <a:lumMod val="40000"/>
                <a:lumOff val="60000"/>
              </a:schemeClr>
            </a:solidFill>
          </a:ln>
        </p:spPr>
        <p:txBody>
          <a:bodyPr>
            <a:normAutofit fontScale="90000"/>
          </a:bodyPr>
          <a:lstStyle/>
          <a:p>
            <a:pPr algn="ctr"/>
            <a:br>
              <a:rPr lang="es-ES" sz="2000" b="1" dirty="0">
                <a:latin typeface="Ebrima" panose="02000000000000000000" pitchFamily="2" charset="0"/>
                <a:ea typeface="Ebrima" panose="02000000000000000000" pitchFamily="2" charset="0"/>
                <a:cs typeface="Ebrima" panose="02000000000000000000" pitchFamily="2" charset="0"/>
              </a:rPr>
            </a:br>
            <a:r>
              <a:rPr lang="es-ES" sz="2000" b="1" dirty="0">
                <a:latin typeface="Ebrima" panose="02000000000000000000" pitchFamily="2" charset="0"/>
                <a:ea typeface="Ebrima" panose="02000000000000000000" pitchFamily="2" charset="0"/>
                <a:cs typeface="Ebrima" panose="02000000000000000000" pitchFamily="2" charset="0"/>
              </a:rPr>
              <a:t>Distrito de Lagunas: Nivel de riesgo de Malaria por comunidades 2025, (S.E. 01-21) </a:t>
            </a:r>
            <a:br>
              <a:rPr lang="es-ES" sz="2000" b="1" dirty="0">
                <a:latin typeface="Ebrima" panose="02000000000000000000" pitchFamily="2" charset="0"/>
                <a:ea typeface="Ebrima" panose="02000000000000000000" pitchFamily="2" charset="0"/>
                <a:cs typeface="Ebrima" panose="02000000000000000000" pitchFamily="2" charset="0"/>
              </a:rPr>
            </a:br>
            <a:endParaRPr lang="es-PE" sz="2000" b="1" dirty="0">
              <a:latin typeface="Ebrima" panose="02000000000000000000" pitchFamily="2" charset="0"/>
              <a:ea typeface="Ebrima" panose="02000000000000000000" pitchFamily="2" charset="0"/>
              <a:cs typeface="Ebrima" panose="02000000000000000000" pitchFamily="2" charset="0"/>
            </a:endParaRPr>
          </a:p>
        </p:txBody>
      </p:sp>
      <p:sp>
        <p:nvSpPr>
          <p:cNvPr id="6" name="CuadroTexto 5">
            <a:extLst>
              <a:ext uri="{FF2B5EF4-FFF2-40B4-BE49-F238E27FC236}">
                <a16:creationId xmlns:a16="http://schemas.microsoft.com/office/drawing/2014/main" id="{8B9C443B-77AA-D003-72B8-DCC02B7227C2}"/>
              </a:ext>
            </a:extLst>
          </p:cNvPr>
          <p:cNvSpPr txBox="1"/>
          <p:nvPr/>
        </p:nvSpPr>
        <p:spPr>
          <a:xfrm>
            <a:off x="9157255" y="3131619"/>
            <a:ext cx="2576320" cy="1754326"/>
          </a:xfrm>
          <a:prstGeom prst="rect">
            <a:avLst/>
          </a:prstGeom>
          <a:noFill/>
          <a:ln w="19050">
            <a:solidFill>
              <a:srgbClr val="00B0F0"/>
            </a:solidFill>
          </a:ln>
        </p:spPr>
        <p:txBody>
          <a:bodyPr wrap="square">
            <a:spAutoFit/>
          </a:bodyPr>
          <a:lstStyle/>
          <a:p>
            <a:pPr algn="just"/>
            <a:r>
              <a:rPr lang="es-MX" dirty="0"/>
              <a:t>El año 2024, este distrito nos reportó </a:t>
            </a:r>
            <a:r>
              <a:rPr lang="es-MX" b="1" dirty="0"/>
              <a:t>10</a:t>
            </a:r>
            <a:r>
              <a:rPr lang="es-MX" dirty="0"/>
              <a:t> localidades con casos de Malaria. En el presente año, tenemos 02 casos de malaria </a:t>
            </a:r>
            <a:r>
              <a:rPr lang="es-MX" dirty="0" err="1"/>
              <a:t>vivax</a:t>
            </a:r>
            <a:r>
              <a:rPr lang="es-MX" dirty="0"/>
              <a:t>.</a:t>
            </a:r>
            <a:endParaRPr lang="es-PE" dirty="0"/>
          </a:p>
        </p:txBody>
      </p:sp>
      <p:pic>
        <p:nvPicPr>
          <p:cNvPr id="7" name="Imagen 6">
            <a:extLst>
              <a:ext uri="{FF2B5EF4-FFF2-40B4-BE49-F238E27FC236}">
                <a16:creationId xmlns:a16="http://schemas.microsoft.com/office/drawing/2014/main" id="{D2A7DCA1-7BBA-9944-6000-1C26CCEF347A}"/>
              </a:ext>
            </a:extLst>
          </p:cNvPr>
          <p:cNvPicPr>
            <a:picLocks noChangeAspect="1"/>
          </p:cNvPicPr>
          <p:nvPr/>
        </p:nvPicPr>
        <p:blipFill>
          <a:blip r:embed="rId3"/>
          <a:stretch>
            <a:fillRect/>
          </a:stretch>
        </p:blipFill>
        <p:spPr>
          <a:xfrm>
            <a:off x="636104" y="5093296"/>
            <a:ext cx="2651990" cy="304826"/>
          </a:xfrm>
          <a:prstGeom prst="rect">
            <a:avLst/>
          </a:prstGeom>
        </p:spPr>
      </p:pic>
      <p:graphicFrame>
        <p:nvGraphicFramePr>
          <p:cNvPr id="2" name="Objeto 1">
            <a:extLst>
              <a:ext uri="{FF2B5EF4-FFF2-40B4-BE49-F238E27FC236}">
                <a16:creationId xmlns:a16="http://schemas.microsoft.com/office/drawing/2014/main" id="{BF782093-A939-4135-A111-C60CF1139002}"/>
              </a:ext>
            </a:extLst>
          </p:cNvPr>
          <p:cNvGraphicFramePr>
            <a:graphicFrameLocks noChangeAspect="1"/>
          </p:cNvGraphicFramePr>
          <p:nvPr>
            <p:extLst>
              <p:ext uri="{D42A27DB-BD31-4B8C-83A1-F6EECF244321}">
                <p14:modId xmlns:p14="http://schemas.microsoft.com/office/powerpoint/2010/main" val="2950833280"/>
              </p:ext>
            </p:extLst>
          </p:nvPr>
        </p:nvGraphicFramePr>
        <p:xfrm>
          <a:off x="636104" y="1951630"/>
          <a:ext cx="8054213" cy="3141666"/>
        </p:xfrm>
        <a:graphic>
          <a:graphicData uri="http://schemas.openxmlformats.org/presentationml/2006/ole">
            <mc:AlternateContent xmlns:mc="http://schemas.openxmlformats.org/markup-compatibility/2006">
              <mc:Choice xmlns:v="urn:schemas-microsoft-com:vml" Requires="v">
                <p:oleObj spid="_x0000_s38159" name="Worksheet" r:id="rId4" imgW="6638926" imgH="2333576" progId="Excel.Sheet.12">
                  <p:link updateAutomatic="1"/>
                </p:oleObj>
              </mc:Choice>
              <mc:Fallback>
                <p:oleObj name="Worksheet" r:id="rId4" imgW="6638926" imgH="2333576" progId="Excel.Sheet.12">
                  <p:link updateAutomatic="1"/>
                  <p:pic>
                    <p:nvPicPr>
                      <p:cNvPr id="0" name=""/>
                      <p:cNvPicPr/>
                      <p:nvPr/>
                    </p:nvPicPr>
                    <p:blipFill>
                      <a:blip r:embed="rId5"/>
                      <a:stretch>
                        <a:fillRect/>
                      </a:stretch>
                    </p:blipFill>
                    <p:spPr>
                      <a:xfrm>
                        <a:off x="636104" y="1951630"/>
                        <a:ext cx="8054213" cy="3141666"/>
                      </a:xfrm>
                      <a:prstGeom prst="rect">
                        <a:avLst/>
                      </a:prstGeom>
                    </p:spPr>
                  </p:pic>
                </p:oleObj>
              </mc:Fallback>
            </mc:AlternateContent>
          </a:graphicData>
        </a:graphic>
      </p:graphicFrame>
    </p:spTree>
    <p:extLst>
      <p:ext uri="{BB962C8B-B14F-4D97-AF65-F5344CB8AC3E}">
        <p14:creationId xmlns:p14="http://schemas.microsoft.com/office/powerpoint/2010/main" val="3753080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C8FC8-8F43-A3D9-A8F2-5DAA2129C3CF}"/>
              </a:ext>
            </a:extLst>
          </p:cNvPr>
          <p:cNvSpPr>
            <a:spLocks noGrp="1"/>
          </p:cNvSpPr>
          <p:nvPr>
            <p:ph type="title"/>
          </p:nvPr>
        </p:nvSpPr>
        <p:spPr>
          <a:xfrm>
            <a:off x="1345097" y="274320"/>
            <a:ext cx="9130747" cy="518562"/>
          </a:xfrm>
          <a:ln w="19050">
            <a:solidFill>
              <a:schemeClr val="accent5">
                <a:lumMod val="40000"/>
                <a:lumOff val="60000"/>
              </a:schemeClr>
            </a:solidFill>
          </a:ln>
        </p:spPr>
        <p:txBody>
          <a:bodyPr>
            <a:normAutofit fontScale="90000"/>
          </a:bodyPr>
          <a:lstStyle/>
          <a:p>
            <a:pPr algn="ctr"/>
            <a:r>
              <a:rPr lang="es-ES" sz="1800" b="1" dirty="0">
                <a:latin typeface="Ebrima" panose="02000000000000000000" pitchFamily="2" charset="0"/>
                <a:ea typeface="Ebrima" panose="02000000000000000000" pitchFamily="2" charset="0"/>
                <a:cs typeface="Ebrima" panose="02000000000000000000" pitchFamily="2" charset="0"/>
              </a:rPr>
              <a:t>Distrito de Yurimaguas: Nivel de riesgo de Malaria por comunidades 2025 (S.E. 01-21)</a:t>
            </a:r>
            <a:endParaRPr lang="es-PE" sz="1800" b="1" dirty="0">
              <a:latin typeface="Ebrima" panose="02000000000000000000" pitchFamily="2" charset="0"/>
              <a:ea typeface="Ebrima" panose="02000000000000000000" pitchFamily="2" charset="0"/>
              <a:cs typeface="Ebrima" panose="02000000000000000000" pitchFamily="2" charset="0"/>
            </a:endParaRPr>
          </a:p>
        </p:txBody>
      </p:sp>
      <p:pic>
        <p:nvPicPr>
          <p:cNvPr id="4" name="Imagen 3">
            <a:extLst>
              <a:ext uri="{FF2B5EF4-FFF2-40B4-BE49-F238E27FC236}">
                <a16:creationId xmlns:a16="http://schemas.microsoft.com/office/drawing/2014/main" id="{B91D49A7-FF36-B6FB-AE85-C680ED463B5E}"/>
              </a:ext>
            </a:extLst>
          </p:cNvPr>
          <p:cNvPicPr>
            <a:picLocks noChangeAspect="1"/>
          </p:cNvPicPr>
          <p:nvPr/>
        </p:nvPicPr>
        <p:blipFill>
          <a:blip r:embed="rId3"/>
          <a:stretch>
            <a:fillRect/>
          </a:stretch>
        </p:blipFill>
        <p:spPr>
          <a:xfrm>
            <a:off x="273622" y="5394085"/>
            <a:ext cx="2544419" cy="311900"/>
          </a:xfrm>
          <a:prstGeom prst="rect">
            <a:avLst/>
          </a:prstGeom>
        </p:spPr>
      </p:pic>
      <p:sp>
        <p:nvSpPr>
          <p:cNvPr id="6" name="CuadroTexto 5">
            <a:extLst>
              <a:ext uri="{FF2B5EF4-FFF2-40B4-BE49-F238E27FC236}">
                <a16:creationId xmlns:a16="http://schemas.microsoft.com/office/drawing/2014/main" id="{8B5DD7F1-A3F9-3767-1662-2B32CAD9DB39}"/>
              </a:ext>
            </a:extLst>
          </p:cNvPr>
          <p:cNvSpPr txBox="1"/>
          <p:nvPr/>
        </p:nvSpPr>
        <p:spPr>
          <a:xfrm>
            <a:off x="9104243" y="1324623"/>
            <a:ext cx="2743202" cy="3970318"/>
          </a:xfrm>
          <a:prstGeom prst="rect">
            <a:avLst/>
          </a:prstGeom>
          <a:noFill/>
          <a:ln w="12700">
            <a:solidFill>
              <a:srgbClr val="00B0F0"/>
            </a:solidFill>
          </a:ln>
        </p:spPr>
        <p:txBody>
          <a:bodyPr wrap="square">
            <a:spAutoFit/>
          </a:bodyPr>
          <a:lstStyle/>
          <a:p>
            <a:pPr algn="just"/>
            <a:r>
              <a:rPr lang="es-MX" dirty="0"/>
              <a:t>Según el Nivel de </a:t>
            </a:r>
            <a:r>
              <a:rPr lang="es-MX" b="1" dirty="0"/>
              <a:t>RIESGO</a:t>
            </a:r>
            <a:r>
              <a:rPr lang="es-MX" dirty="0"/>
              <a:t> del año </a:t>
            </a:r>
            <a:r>
              <a:rPr lang="es-MX" b="1" dirty="0"/>
              <a:t>2024</a:t>
            </a:r>
            <a:r>
              <a:rPr lang="es-MX" dirty="0"/>
              <a:t>, el distrito de </a:t>
            </a:r>
            <a:r>
              <a:rPr lang="es-MX" b="1" dirty="0"/>
              <a:t>YURIMAGUAS</a:t>
            </a:r>
            <a:r>
              <a:rPr lang="es-MX" dirty="0"/>
              <a:t>, reportó </a:t>
            </a:r>
            <a:r>
              <a:rPr lang="es-MX" b="1" dirty="0"/>
              <a:t>15</a:t>
            </a:r>
            <a:r>
              <a:rPr lang="es-MX" dirty="0"/>
              <a:t> localidades con casos de Malaria, de los cuales </a:t>
            </a:r>
            <a:r>
              <a:rPr lang="es-MX" b="1" dirty="0"/>
              <a:t>02 </a:t>
            </a:r>
            <a:r>
              <a:rPr lang="es-MX" dirty="0"/>
              <a:t>de ellos se encontraban en </a:t>
            </a:r>
            <a:r>
              <a:rPr lang="es-MX" b="1" dirty="0"/>
              <a:t>ALTO RIESGO </a:t>
            </a:r>
            <a:r>
              <a:rPr lang="es-MX" dirty="0"/>
              <a:t>(San Luis y San Roque).</a:t>
            </a:r>
          </a:p>
          <a:p>
            <a:pPr algn="just"/>
            <a:r>
              <a:rPr lang="es-MX" dirty="0"/>
              <a:t>En </a:t>
            </a:r>
            <a:r>
              <a:rPr lang="es-MX" b="1" dirty="0"/>
              <a:t>2025</a:t>
            </a:r>
            <a:r>
              <a:rPr lang="es-MX" dirty="0"/>
              <a:t> tenemos 05 localidades en </a:t>
            </a:r>
            <a:r>
              <a:rPr lang="es-MX" b="1" dirty="0"/>
              <a:t>MEDIANO RIESGO. </a:t>
            </a:r>
            <a:r>
              <a:rPr lang="es-MX" dirty="0"/>
              <a:t>Ciudad de Yurimaguas reporta </a:t>
            </a:r>
            <a:r>
              <a:rPr lang="es-MX" b="1" dirty="0"/>
              <a:t>01 </a:t>
            </a:r>
            <a:r>
              <a:rPr lang="es-MX" dirty="0"/>
              <a:t>caso autóctono de malaria </a:t>
            </a:r>
            <a:r>
              <a:rPr lang="es-MX" dirty="0" err="1"/>
              <a:t>vivax</a:t>
            </a:r>
            <a:r>
              <a:rPr lang="es-MX" dirty="0"/>
              <a:t>.</a:t>
            </a:r>
            <a:endParaRPr lang="es-PE" dirty="0"/>
          </a:p>
        </p:txBody>
      </p:sp>
      <p:graphicFrame>
        <p:nvGraphicFramePr>
          <p:cNvPr id="7" name="Objeto 6">
            <a:extLst>
              <a:ext uri="{FF2B5EF4-FFF2-40B4-BE49-F238E27FC236}">
                <a16:creationId xmlns:a16="http://schemas.microsoft.com/office/drawing/2014/main" id="{44E5BDAD-09AE-430A-A270-8D782032AB26}"/>
              </a:ext>
            </a:extLst>
          </p:cNvPr>
          <p:cNvGraphicFramePr>
            <a:graphicFrameLocks noChangeAspect="1"/>
          </p:cNvGraphicFramePr>
          <p:nvPr>
            <p:extLst>
              <p:ext uri="{D42A27DB-BD31-4B8C-83A1-F6EECF244321}">
                <p14:modId xmlns:p14="http://schemas.microsoft.com/office/powerpoint/2010/main" val="1956543695"/>
              </p:ext>
            </p:extLst>
          </p:nvPr>
        </p:nvGraphicFramePr>
        <p:xfrm>
          <a:off x="273622" y="2429301"/>
          <a:ext cx="8646695" cy="2865640"/>
        </p:xfrm>
        <a:graphic>
          <a:graphicData uri="http://schemas.openxmlformats.org/presentationml/2006/ole">
            <mc:AlternateContent xmlns:mc="http://schemas.openxmlformats.org/markup-compatibility/2006">
              <mc:Choice xmlns:v="urn:schemas-microsoft-com:vml" Requires="v">
                <p:oleObj spid="_x0000_s33044" name="Worksheet" r:id="rId4" imgW="7286514" imgH="2047986" progId="Excel.Sheet.12">
                  <p:link updateAutomatic="1"/>
                </p:oleObj>
              </mc:Choice>
              <mc:Fallback>
                <p:oleObj name="Worksheet" r:id="rId4" imgW="7286514" imgH="2047986" progId="Excel.Sheet.12">
                  <p:link updateAutomatic="1"/>
                  <p:pic>
                    <p:nvPicPr>
                      <p:cNvPr id="0" name=""/>
                      <p:cNvPicPr/>
                      <p:nvPr/>
                    </p:nvPicPr>
                    <p:blipFill>
                      <a:blip r:embed="rId5"/>
                      <a:stretch>
                        <a:fillRect/>
                      </a:stretch>
                    </p:blipFill>
                    <p:spPr>
                      <a:xfrm>
                        <a:off x="273622" y="2429301"/>
                        <a:ext cx="8646695" cy="2865640"/>
                      </a:xfrm>
                      <a:prstGeom prst="rect">
                        <a:avLst/>
                      </a:prstGeom>
                    </p:spPr>
                  </p:pic>
                </p:oleObj>
              </mc:Fallback>
            </mc:AlternateContent>
          </a:graphicData>
        </a:graphic>
      </p:graphicFrame>
    </p:spTree>
    <p:extLst>
      <p:ext uri="{BB962C8B-B14F-4D97-AF65-F5344CB8AC3E}">
        <p14:creationId xmlns:p14="http://schemas.microsoft.com/office/powerpoint/2010/main" val="811002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C8FC8-8F43-A3D9-A8F2-5DAA2129C3CF}"/>
              </a:ext>
            </a:extLst>
          </p:cNvPr>
          <p:cNvSpPr>
            <a:spLocks noGrp="1"/>
          </p:cNvSpPr>
          <p:nvPr>
            <p:ph type="title"/>
          </p:nvPr>
        </p:nvSpPr>
        <p:spPr>
          <a:xfrm>
            <a:off x="1530626" y="376850"/>
            <a:ext cx="9130747" cy="518562"/>
          </a:xfrm>
          <a:ln w="19050">
            <a:solidFill>
              <a:schemeClr val="accent5">
                <a:lumMod val="40000"/>
                <a:lumOff val="60000"/>
              </a:schemeClr>
            </a:solidFill>
          </a:ln>
        </p:spPr>
        <p:txBody>
          <a:bodyPr>
            <a:normAutofit/>
          </a:bodyPr>
          <a:lstStyle/>
          <a:p>
            <a:pPr algn="ctr"/>
            <a:r>
              <a:rPr lang="es-ES" sz="1800" b="1" dirty="0">
                <a:latin typeface="Ebrima" panose="02000000000000000000" pitchFamily="2" charset="0"/>
                <a:ea typeface="Ebrima" panose="02000000000000000000" pitchFamily="2" charset="0"/>
                <a:cs typeface="Ebrima" panose="02000000000000000000" pitchFamily="2" charset="0"/>
              </a:rPr>
              <a:t>Distrito de Jeberos: Nivel de riesgo de Malaria por comunidades 2025 (S.E. 01-21)</a:t>
            </a:r>
            <a:endParaRPr lang="es-PE" sz="1800" b="1" dirty="0">
              <a:latin typeface="Ebrima" panose="02000000000000000000" pitchFamily="2" charset="0"/>
              <a:ea typeface="Ebrima" panose="02000000000000000000" pitchFamily="2" charset="0"/>
              <a:cs typeface="Ebrima" panose="02000000000000000000" pitchFamily="2" charset="0"/>
            </a:endParaRPr>
          </a:p>
        </p:txBody>
      </p:sp>
      <p:pic>
        <p:nvPicPr>
          <p:cNvPr id="4" name="Imagen 3">
            <a:extLst>
              <a:ext uri="{FF2B5EF4-FFF2-40B4-BE49-F238E27FC236}">
                <a16:creationId xmlns:a16="http://schemas.microsoft.com/office/drawing/2014/main" id="{B91D49A7-FF36-B6FB-AE85-C680ED463B5E}"/>
              </a:ext>
            </a:extLst>
          </p:cNvPr>
          <p:cNvPicPr>
            <a:picLocks noChangeAspect="1"/>
          </p:cNvPicPr>
          <p:nvPr/>
        </p:nvPicPr>
        <p:blipFill>
          <a:blip r:embed="rId3"/>
          <a:stretch>
            <a:fillRect/>
          </a:stretch>
        </p:blipFill>
        <p:spPr>
          <a:xfrm>
            <a:off x="682847" y="4429411"/>
            <a:ext cx="2651990" cy="304826"/>
          </a:xfrm>
          <a:prstGeom prst="rect">
            <a:avLst/>
          </a:prstGeom>
        </p:spPr>
      </p:pic>
      <p:sp>
        <p:nvSpPr>
          <p:cNvPr id="6" name="CuadroTexto 5">
            <a:extLst>
              <a:ext uri="{FF2B5EF4-FFF2-40B4-BE49-F238E27FC236}">
                <a16:creationId xmlns:a16="http://schemas.microsoft.com/office/drawing/2014/main" id="{8B5DD7F1-A3F9-3767-1662-2B32CAD9DB39}"/>
              </a:ext>
            </a:extLst>
          </p:cNvPr>
          <p:cNvSpPr txBox="1"/>
          <p:nvPr/>
        </p:nvSpPr>
        <p:spPr>
          <a:xfrm>
            <a:off x="8998225" y="2398086"/>
            <a:ext cx="2723016" cy="2031325"/>
          </a:xfrm>
          <a:prstGeom prst="rect">
            <a:avLst/>
          </a:prstGeom>
          <a:noFill/>
          <a:ln w="12700">
            <a:solidFill>
              <a:srgbClr val="00B0F0"/>
            </a:solidFill>
          </a:ln>
        </p:spPr>
        <p:txBody>
          <a:bodyPr wrap="square">
            <a:spAutoFit/>
          </a:bodyPr>
          <a:lstStyle/>
          <a:p>
            <a:pPr algn="just"/>
            <a:r>
              <a:rPr lang="es-MX" dirty="0"/>
              <a:t>Lo que va del presente año; Jeberos reporta 02 localidades con casos de malaria; la localidad de Nueva Jordania se encuentra en nivel de </a:t>
            </a:r>
            <a:r>
              <a:rPr lang="es-MX" b="1" dirty="0"/>
              <a:t>MEDIANO RIESGO</a:t>
            </a:r>
            <a:r>
              <a:rPr lang="es-MX" dirty="0"/>
              <a:t>.</a:t>
            </a:r>
          </a:p>
        </p:txBody>
      </p:sp>
      <p:graphicFrame>
        <p:nvGraphicFramePr>
          <p:cNvPr id="5" name="Objeto 4">
            <a:extLst>
              <a:ext uri="{FF2B5EF4-FFF2-40B4-BE49-F238E27FC236}">
                <a16:creationId xmlns:a16="http://schemas.microsoft.com/office/drawing/2014/main" id="{E5C9C109-0DCF-4B10-A415-28BF6F356BAD}"/>
              </a:ext>
            </a:extLst>
          </p:cNvPr>
          <p:cNvGraphicFramePr>
            <a:graphicFrameLocks noChangeAspect="1"/>
          </p:cNvGraphicFramePr>
          <p:nvPr>
            <p:extLst>
              <p:ext uri="{D42A27DB-BD31-4B8C-83A1-F6EECF244321}">
                <p14:modId xmlns:p14="http://schemas.microsoft.com/office/powerpoint/2010/main" val="4173861970"/>
              </p:ext>
            </p:extLst>
          </p:nvPr>
        </p:nvGraphicFramePr>
        <p:xfrm>
          <a:off x="714926" y="2662518"/>
          <a:ext cx="7931066" cy="1766893"/>
        </p:xfrm>
        <a:graphic>
          <a:graphicData uri="http://schemas.openxmlformats.org/presentationml/2006/ole">
            <mc:AlternateContent xmlns:mc="http://schemas.openxmlformats.org/markup-compatibility/2006">
              <mc:Choice xmlns:v="urn:schemas-microsoft-com:vml" Requires="v">
                <p:oleObj spid="_x0000_s21276" name="Worksheet" r:id="rId4" imgW="6296101" imgH="1228738" progId="Excel.Sheet.12">
                  <p:link updateAutomatic="1"/>
                </p:oleObj>
              </mc:Choice>
              <mc:Fallback>
                <p:oleObj name="Worksheet" r:id="rId4" imgW="6296101" imgH="1228738" progId="Excel.Sheet.12">
                  <p:link updateAutomatic="1"/>
                  <p:pic>
                    <p:nvPicPr>
                      <p:cNvPr id="0" name=""/>
                      <p:cNvPicPr/>
                      <p:nvPr/>
                    </p:nvPicPr>
                    <p:blipFill>
                      <a:blip r:embed="rId5"/>
                      <a:stretch>
                        <a:fillRect/>
                      </a:stretch>
                    </p:blipFill>
                    <p:spPr>
                      <a:xfrm>
                        <a:off x="714926" y="2662518"/>
                        <a:ext cx="7931066" cy="1766893"/>
                      </a:xfrm>
                      <a:prstGeom prst="rect">
                        <a:avLst/>
                      </a:prstGeom>
                    </p:spPr>
                  </p:pic>
                </p:oleObj>
              </mc:Fallback>
            </mc:AlternateContent>
          </a:graphicData>
        </a:graphic>
      </p:graphicFrame>
    </p:spTree>
    <p:extLst>
      <p:ext uri="{BB962C8B-B14F-4D97-AF65-F5344CB8AC3E}">
        <p14:creationId xmlns:p14="http://schemas.microsoft.com/office/powerpoint/2010/main" val="76111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98DED8E-8F8E-4FA5-86C3-E86776F2D52F}"/>
              </a:ext>
            </a:extLst>
          </p:cNvPr>
          <p:cNvSpPr txBox="1"/>
          <p:nvPr/>
        </p:nvSpPr>
        <p:spPr>
          <a:xfrm>
            <a:off x="741215" y="190216"/>
            <a:ext cx="10655654" cy="400110"/>
          </a:xfrm>
          <a:prstGeom prst="rect">
            <a:avLst/>
          </a:prstGeom>
          <a:noFill/>
          <a:ln w="28575">
            <a:solidFill>
              <a:srgbClr val="00B0F0"/>
            </a:solidFill>
          </a:ln>
        </p:spPr>
        <p:txBody>
          <a:bodyPr wrap="square" rtlCol="0">
            <a:spAutoFit/>
          </a:bodyPr>
          <a:lstStyle/>
          <a:p>
            <a:pPr algn="ctr"/>
            <a:r>
              <a:rPr lang="es-MX" sz="2000" b="1" dirty="0">
                <a:latin typeface="Arial Narrow" panose="020B0606020202030204" pitchFamily="34" charset="0"/>
                <a:cs typeface="Arial" panose="020B0604020202020204" pitchFamily="34" charset="0"/>
              </a:rPr>
              <a:t>Casos de Malaria en la Provincia de Alto Amazonas  2015 – 2025</a:t>
            </a:r>
            <a:r>
              <a:rPr lang="es-MX" sz="2000" b="1" dirty="0">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SE- 21)</a:t>
            </a:r>
            <a:endParaRPr lang="es-PE" b="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F68A364C-FDB7-5450-1690-E945C56CA15E}"/>
              </a:ext>
            </a:extLst>
          </p:cNvPr>
          <p:cNvPicPr>
            <a:picLocks noChangeAspect="1"/>
          </p:cNvPicPr>
          <p:nvPr/>
        </p:nvPicPr>
        <p:blipFill>
          <a:blip r:embed="rId3"/>
          <a:stretch>
            <a:fillRect/>
          </a:stretch>
        </p:blipFill>
        <p:spPr>
          <a:xfrm>
            <a:off x="960315" y="3727131"/>
            <a:ext cx="2651990" cy="304826"/>
          </a:xfrm>
          <a:prstGeom prst="rect">
            <a:avLst/>
          </a:prstGeom>
        </p:spPr>
      </p:pic>
      <p:sp>
        <p:nvSpPr>
          <p:cNvPr id="4" name="Rectángulo: esquinas redondeadas 3">
            <a:extLst>
              <a:ext uri="{FF2B5EF4-FFF2-40B4-BE49-F238E27FC236}">
                <a16:creationId xmlns:a16="http://schemas.microsoft.com/office/drawing/2014/main" id="{5FFDD8EE-A643-4754-9E3A-AF5A5DB14A1C}"/>
              </a:ext>
            </a:extLst>
          </p:cNvPr>
          <p:cNvSpPr/>
          <p:nvPr/>
        </p:nvSpPr>
        <p:spPr>
          <a:xfrm>
            <a:off x="545910" y="4468045"/>
            <a:ext cx="11150221" cy="200107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chemeClr val="tx1"/>
                </a:solidFill>
                <a:latin typeface="Arial Narrow" panose="020B0606020202030204" pitchFamily="34" charset="0"/>
              </a:rPr>
              <a:t>En el periodo entre los años 2016-2018 la tendencia fue al incremento, sin embargo en el año 2019 se intensificó las intervenciones sanitarias con el plan malaria cero, para controlar los casos, teniendo como resultado la reducción de los casos, entre los años 2019-2021, no obstante en los años 2022-2023, se incrementaron los casos con un 38.9%; en 2024 hubo un descenso del numero de casos en 72.1%.</a:t>
            </a:r>
          </a:p>
          <a:p>
            <a:pPr algn="just"/>
            <a:r>
              <a:rPr lang="es-MX" dirty="0">
                <a:solidFill>
                  <a:schemeClr val="tx1"/>
                </a:solidFill>
                <a:latin typeface="Arial Narrow" panose="020B0606020202030204" pitchFamily="34" charset="0"/>
              </a:rPr>
              <a:t>En el presente año hasta la semana 21, el distrito de Jeberos presenta la mayor tasa de incidencia con 1.01 x 1000 hab. </a:t>
            </a:r>
            <a:endParaRPr lang="es-MX" sz="1600" dirty="0">
              <a:solidFill>
                <a:schemeClr val="tx1"/>
              </a:solidFill>
              <a:latin typeface="Arial Narrow" panose="020B0606020202030204" pitchFamily="34" charset="0"/>
              <a:cs typeface="Arial" panose="020B0604020202020204" pitchFamily="34" charset="0"/>
            </a:endParaRPr>
          </a:p>
        </p:txBody>
      </p:sp>
      <p:graphicFrame>
        <p:nvGraphicFramePr>
          <p:cNvPr id="6" name="Objeto 5">
            <a:extLst>
              <a:ext uri="{FF2B5EF4-FFF2-40B4-BE49-F238E27FC236}">
                <a16:creationId xmlns:a16="http://schemas.microsoft.com/office/drawing/2014/main" id="{31CDD4F5-B426-4175-A1FC-44952434F138}"/>
              </a:ext>
            </a:extLst>
          </p:cNvPr>
          <p:cNvGraphicFramePr>
            <a:graphicFrameLocks noChangeAspect="1"/>
          </p:cNvGraphicFramePr>
          <p:nvPr>
            <p:extLst>
              <p:ext uri="{D42A27DB-BD31-4B8C-83A1-F6EECF244321}">
                <p14:modId xmlns:p14="http://schemas.microsoft.com/office/powerpoint/2010/main" val="2971101484"/>
              </p:ext>
            </p:extLst>
          </p:nvPr>
        </p:nvGraphicFramePr>
        <p:xfrm>
          <a:off x="960315" y="1208408"/>
          <a:ext cx="10271368" cy="2505075"/>
        </p:xfrm>
        <a:graphic>
          <a:graphicData uri="http://schemas.openxmlformats.org/presentationml/2006/ole">
            <mc:AlternateContent xmlns:mc="http://schemas.openxmlformats.org/markup-compatibility/2006">
              <mc:Choice xmlns:v="urn:schemas-microsoft-com:vml" Requires="v">
                <p:oleObj spid="_x0000_s36107" name="Worksheet" r:id="rId4" imgW="5924662" imgH="1628779" progId="Excel.Sheet.12">
                  <p:link updateAutomatic="1"/>
                </p:oleObj>
              </mc:Choice>
              <mc:Fallback>
                <p:oleObj name="Worksheet" r:id="rId4" imgW="5924662" imgH="1628779" progId="Excel.Sheet.12">
                  <p:link updateAutomatic="1"/>
                  <p:pic>
                    <p:nvPicPr>
                      <p:cNvPr id="0" name=""/>
                      <p:cNvPicPr/>
                      <p:nvPr/>
                    </p:nvPicPr>
                    <p:blipFill>
                      <a:blip r:embed="rId5"/>
                      <a:stretch>
                        <a:fillRect/>
                      </a:stretch>
                    </p:blipFill>
                    <p:spPr>
                      <a:xfrm>
                        <a:off x="960315" y="1208408"/>
                        <a:ext cx="10271368" cy="2505075"/>
                      </a:xfrm>
                      <a:prstGeom prst="rect">
                        <a:avLst/>
                      </a:prstGeom>
                    </p:spPr>
                  </p:pic>
                </p:oleObj>
              </mc:Fallback>
            </mc:AlternateContent>
          </a:graphicData>
        </a:graphic>
      </p:graphicFrame>
    </p:spTree>
    <p:extLst>
      <p:ext uri="{BB962C8B-B14F-4D97-AF65-F5344CB8AC3E}">
        <p14:creationId xmlns:p14="http://schemas.microsoft.com/office/powerpoint/2010/main" val="1281800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C8FC8-8F43-A3D9-A8F2-5DAA2129C3CF}"/>
              </a:ext>
            </a:extLst>
          </p:cNvPr>
          <p:cNvSpPr>
            <a:spLocks noGrp="1"/>
          </p:cNvSpPr>
          <p:nvPr>
            <p:ph type="title"/>
          </p:nvPr>
        </p:nvSpPr>
        <p:spPr>
          <a:xfrm>
            <a:off x="1262269" y="350345"/>
            <a:ext cx="9667461" cy="518562"/>
          </a:xfrm>
          <a:ln w="19050">
            <a:solidFill>
              <a:schemeClr val="accent5">
                <a:lumMod val="40000"/>
                <a:lumOff val="60000"/>
              </a:schemeClr>
            </a:solidFill>
          </a:ln>
        </p:spPr>
        <p:txBody>
          <a:bodyPr>
            <a:normAutofit fontScale="90000"/>
          </a:bodyPr>
          <a:lstStyle/>
          <a:p>
            <a:pPr algn="ctr"/>
            <a:r>
              <a:rPr lang="es-ES" sz="1800" b="1" dirty="0">
                <a:latin typeface="Ebrima" panose="02000000000000000000" pitchFamily="2" charset="0"/>
                <a:ea typeface="Ebrima" panose="02000000000000000000" pitchFamily="2" charset="0"/>
                <a:cs typeface="Ebrima" panose="02000000000000000000" pitchFamily="2" charset="0"/>
              </a:rPr>
              <a:t>Distrito de Tte. Cesar </a:t>
            </a:r>
            <a:r>
              <a:rPr lang="es-ES" sz="1800" b="1" dirty="0" err="1">
                <a:latin typeface="Ebrima" panose="02000000000000000000" pitchFamily="2" charset="0"/>
                <a:ea typeface="Ebrima" panose="02000000000000000000" pitchFamily="2" charset="0"/>
                <a:cs typeface="Ebrima" panose="02000000000000000000" pitchFamily="2" charset="0"/>
              </a:rPr>
              <a:t>Lopez</a:t>
            </a:r>
            <a:r>
              <a:rPr lang="es-ES" sz="1800" b="1" dirty="0">
                <a:latin typeface="Ebrima" panose="02000000000000000000" pitchFamily="2" charset="0"/>
                <a:ea typeface="Ebrima" panose="02000000000000000000" pitchFamily="2" charset="0"/>
                <a:cs typeface="Ebrima" panose="02000000000000000000" pitchFamily="2" charset="0"/>
              </a:rPr>
              <a:t> Rojas: Nivel de riesgo de Malaria por comunidades 2025 (S.E. 01-21)</a:t>
            </a:r>
            <a:endParaRPr lang="es-PE" sz="1800" b="1" dirty="0">
              <a:latin typeface="Ebrima" panose="02000000000000000000" pitchFamily="2" charset="0"/>
              <a:ea typeface="Ebrima" panose="02000000000000000000" pitchFamily="2" charset="0"/>
              <a:cs typeface="Ebrima" panose="02000000000000000000" pitchFamily="2" charset="0"/>
            </a:endParaRPr>
          </a:p>
        </p:txBody>
      </p:sp>
      <p:pic>
        <p:nvPicPr>
          <p:cNvPr id="4" name="Imagen 3">
            <a:extLst>
              <a:ext uri="{FF2B5EF4-FFF2-40B4-BE49-F238E27FC236}">
                <a16:creationId xmlns:a16="http://schemas.microsoft.com/office/drawing/2014/main" id="{B91D49A7-FF36-B6FB-AE85-C680ED463B5E}"/>
              </a:ext>
            </a:extLst>
          </p:cNvPr>
          <p:cNvPicPr>
            <a:picLocks noChangeAspect="1"/>
          </p:cNvPicPr>
          <p:nvPr/>
        </p:nvPicPr>
        <p:blipFill>
          <a:blip r:embed="rId3"/>
          <a:stretch>
            <a:fillRect/>
          </a:stretch>
        </p:blipFill>
        <p:spPr>
          <a:xfrm>
            <a:off x="538815" y="5274740"/>
            <a:ext cx="2651990" cy="304826"/>
          </a:xfrm>
          <a:prstGeom prst="rect">
            <a:avLst/>
          </a:prstGeom>
        </p:spPr>
      </p:pic>
      <p:sp>
        <p:nvSpPr>
          <p:cNvPr id="6" name="CuadroTexto 5">
            <a:extLst>
              <a:ext uri="{FF2B5EF4-FFF2-40B4-BE49-F238E27FC236}">
                <a16:creationId xmlns:a16="http://schemas.microsoft.com/office/drawing/2014/main" id="{8B5DD7F1-A3F9-3767-1662-2B32CAD9DB39}"/>
              </a:ext>
            </a:extLst>
          </p:cNvPr>
          <p:cNvSpPr txBox="1"/>
          <p:nvPr/>
        </p:nvSpPr>
        <p:spPr>
          <a:xfrm>
            <a:off x="8853480" y="2711441"/>
            <a:ext cx="2822713" cy="1477328"/>
          </a:xfrm>
          <a:prstGeom prst="rect">
            <a:avLst/>
          </a:prstGeom>
          <a:noFill/>
          <a:ln w="12700">
            <a:solidFill>
              <a:srgbClr val="00B0F0"/>
            </a:solidFill>
          </a:ln>
        </p:spPr>
        <p:txBody>
          <a:bodyPr wrap="square">
            <a:spAutoFit/>
          </a:bodyPr>
          <a:lstStyle/>
          <a:p>
            <a:pPr algn="just"/>
            <a:r>
              <a:rPr lang="es-MX" dirty="0"/>
              <a:t>El distrito de </a:t>
            </a:r>
            <a:r>
              <a:rPr lang="es-MX" b="1" dirty="0"/>
              <a:t>TTE. CESAR LOPEZ R</a:t>
            </a:r>
            <a:r>
              <a:rPr lang="es-MX" dirty="0"/>
              <a:t>, reporta 01 localidad con caso de malaria, nivel de </a:t>
            </a:r>
            <a:r>
              <a:rPr lang="es-MX" b="1" dirty="0"/>
              <a:t>MEDIANO RIESGO</a:t>
            </a:r>
            <a:r>
              <a:rPr lang="es-MX" dirty="0"/>
              <a:t>. </a:t>
            </a:r>
            <a:endParaRPr lang="es-PE" dirty="0"/>
          </a:p>
        </p:txBody>
      </p:sp>
      <p:graphicFrame>
        <p:nvGraphicFramePr>
          <p:cNvPr id="5" name="Objeto 4">
            <a:extLst>
              <a:ext uri="{FF2B5EF4-FFF2-40B4-BE49-F238E27FC236}">
                <a16:creationId xmlns:a16="http://schemas.microsoft.com/office/drawing/2014/main" id="{3AB31317-965E-410A-9E81-F9C81E8DE2E3}"/>
              </a:ext>
            </a:extLst>
          </p:cNvPr>
          <p:cNvGraphicFramePr>
            <a:graphicFrameLocks noChangeAspect="1"/>
          </p:cNvGraphicFramePr>
          <p:nvPr>
            <p:extLst>
              <p:ext uri="{D42A27DB-BD31-4B8C-83A1-F6EECF244321}">
                <p14:modId xmlns:p14="http://schemas.microsoft.com/office/powerpoint/2010/main" val="3371017881"/>
              </p:ext>
            </p:extLst>
          </p:nvPr>
        </p:nvGraphicFramePr>
        <p:xfrm>
          <a:off x="675860" y="2690191"/>
          <a:ext cx="7633253" cy="1524291"/>
        </p:xfrm>
        <a:graphic>
          <a:graphicData uri="http://schemas.openxmlformats.org/presentationml/2006/ole">
            <mc:AlternateContent xmlns:mc="http://schemas.openxmlformats.org/markup-compatibility/2006">
              <mc:Choice xmlns:v="urn:schemas-microsoft-com:vml" Requires="v">
                <p:oleObj spid="_x0000_s26250" name="Worksheet" r:id="rId4" imgW="6524741" imgH="1200125" progId="Excel.Sheet.12">
                  <p:link updateAutomatic="1"/>
                </p:oleObj>
              </mc:Choice>
              <mc:Fallback>
                <p:oleObj name="Worksheet" r:id="rId4" imgW="6524741" imgH="1200125" progId="Excel.Sheet.12">
                  <p:link updateAutomatic="1"/>
                  <p:pic>
                    <p:nvPicPr>
                      <p:cNvPr id="0" name=""/>
                      <p:cNvPicPr/>
                      <p:nvPr/>
                    </p:nvPicPr>
                    <p:blipFill>
                      <a:blip r:embed="rId5"/>
                      <a:stretch>
                        <a:fillRect/>
                      </a:stretch>
                    </p:blipFill>
                    <p:spPr>
                      <a:xfrm>
                        <a:off x="675860" y="2690191"/>
                        <a:ext cx="7633253" cy="1524291"/>
                      </a:xfrm>
                      <a:prstGeom prst="rect">
                        <a:avLst/>
                      </a:prstGeom>
                    </p:spPr>
                  </p:pic>
                </p:oleObj>
              </mc:Fallback>
            </mc:AlternateContent>
          </a:graphicData>
        </a:graphic>
      </p:graphicFrame>
    </p:spTree>
    <p:extLst>
      <p:ext uri="{BB962C8B-B14F-4D97-AF65-F5344CB8AC3E}">
        <p14:creationId xmlns:p14="http://schemas.microsoft.com/office/powerpoint/2010/main" val="4153319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C8FC8-8F43-A3D9-A8F2-5DAA2129C3CF}"/>
              </a:ext>
            </a:extLst>
          </p:cNvPr>
          <p:cNvSpPr>
            <a:spLocks noGrp="1"/>
          </p:cNvSpPr>
          <p:nvPr>
            <p:ph type="title"/>
          </p:nvPr>
        </p:nvSpPr>
        <p:spPr>
          <a:xfrm>
            <a:off x="1262269" y="350345"/>
            <a:ext cx="9667461" cy="518562"/>
          </a:xfrm>
          <a:ln w="19050">
            <a:solidFill>
              <a:schemeClr val="accent5">
                <a:lumMod val="40000"/>
                <a:lumOff val="60000"/>
              </a:schemeClr>
            </a:solidFill>
          </a:ln>
        </p:spPr>
        <p:txBody>
          <a:bodyPr>
            <a:normAutofit/>
          </a:bodyPr>
          <a:lstStyle/>
          <a:p>
            <a:pPr algn="ctr"/>
            <a:r>
              <a:rPr lang="es-ES" sz="1800" b="1" dirty="0">
                <a:latin typeface="Ebrima" panose="02000000000000000000" pitchFamily="2" charset="0"/>
                <a:ea typeface="Ebrima" panose="02000000000000000000" pitchFamily="2" charset="0"/>
                <a:cs typeface="Ebrima" panose="02000000000000000000" pitchFamily="2" charset="0"/>
              </a:rPr>
              <a:t>Distrito de Santa Cruz: Nivel de riesgo de Malaria por comunidades 2025 (S.E. 01-21)</a:t>
            </a:r>
            <a:endParaRPr lang="es-PE" sz="1800" b="1" dirty="0">
              <a:latin typeface="Ebrima" panose="02000000000000000000" pitchFamily="2" charset="0"/>
              <a:ea typeface="Ebrima" panose="02000000000000000000" pitchFamily="2" charset="0"/>
              <a:cs typeface="Ebrima" panose="02000000000000000000" pitchFamily="2" charset="0"/>
            </a:endParaRPr>
          </a:p>
        </p:txBody>
      </p:sp>
      <p:pic>
        <p:nvPicPr>
          <p:cNvPr id="4" name="Imagen 3">
            <a:extLst>
              <a:ext uri="{FF2B5EF4-FFF2-40B4-BE49-F238E27FC236}">
                <a16:creationId xmlns:a16="http://schemas.microsoft.com/office/drawing/2014/main" id="{B91D49A7-FF36-B6FB-AE85-C680ED463B5E}"/>
              </a:ext>
            </a:extLst>
          </p:cNvPr>
          <p:cNvPicPr>
            <a:picLocks noChangeAspect="1"/>
          </p:cNvPicPr>
          <p:nvPr/>
        </p:nvPicPr>
        <p:blipFill>
          <a:blip r:embed="rId3"/>
          <a:stretch>
            <a:fillRect/>
          </a:stretch>
        </p:blipFill>
        <p:spPr>
          <a:xfrm>
            <a:off x="1448936" y="3641923"/>
            <a:ext cx="2651990" cy="304826"/>
          </a:xfrm>
          <a:prstGeom prst="rect">
            <a:avLst/>
          </a:prstGeom>
        </p:spPr>
      </p:pic>
      <p:sp>
        <p:nvSpPr>
          <p:cNvPr id="6" name="CuadroTexto 5">
            <a:extLst>
              <a:ext uri="{FF2B5EF4-FFF2-40B4-BE49-F238E27FC236}">
                <a16:creationId xmlns:a16="http://schemas.microsoft.com/office/drawing/2014/main" id="{8B5DD7F1-A3F9-3767-1662-2B32CAD9DB39}"/>
              </a:ext>
            </a:extLst>
          </p:cNvPr>
          <p:cNvSpPr txBox="1"/>
          <p:nvPr/>
        </p:nvSpPr>
        <p:spPr>
          <a:xfrm>
            <a:off x="1049665" y="4842639"/>
            <a:ext cx="10092668" cy="646331"/>
          </a:xfrm>
          <a:prstGeom prst="rect">
            <a:avLst/>
          </a:prstGeom>
          <a:noFill/>
          <a:ln w="12700">
            <a:solidFill>
              <a:srgbClr val="00B0F0"/>
            </a:solidFill>
          </a:ln>
        </p:spPr>
        <p:txBody>
          <a:bodyPr wrap="square">
            <a:spAutoFit/>
          </a:bodyPr>
          <a:lstStyle/>
          <a:p>
            <a:pPr algn="just"/>
            <a:r>
              <a:rPr lang="es-MX" dirty="0"/>
              <a:t>El distrito de </a:t>
            </a:r>
            <a:r>
              <a:rPr lang="es-MX" b="1" dirty="0"/>
              <a:t>Santa Cruz</a:t>
            </a:r>
            <a:r>
              <a:rPr lang="es-MX" dirty="0"/>
              <a:t>, reporta 02 localidades con casos de malaria, cabe mencionar que ambas localidades están a solo metros de distancia.</a:t>
            </a:r>
            <a:endParaRPr lang="es-PE" dirty="0"/>
          </a:p>
        </p:txBody>
      </p:sp>
      <p:graphicFrame>
        <p:nvGraphicFramePr>
          <p:cNvPr id="5" name="Objeto 4">
            <a:extLst>
              <a:ext uri="{FF2B5EF4-FFF2-40B4-BE49-F238E27FC236}">
                <a16:creationId xmlns:a16="http://schemas.microsoft.com/office/drawing/2014/main" id="{FFF76B5F-1909-41A2-9BAB-A7FAFA9DAF5F}"/>
              </a:ext>
            </a:extLst>
          </p:cNvPr>
          <p:cNvGraphicFramePr>
            <a:graphicFrameLocks noChangeAspect="1"/>
          </p:cNvGraphicFramePr>
          <p:nvPr>
            <p:extLst>
              <p:ext uri="{D42A27DB-BD31-4B8C-83A1-F6EECF244321}">
                <p14:modId xmlns:p14="http://schemas.microsoft.com/office/powerpoint/2010/main" val="1274088126"/>
              </p:ext>
            </p:extLst>
          </p:nvPr>
        </p:nvGraphicFramePr>
        <p:xfrm>
          <a:off x="1623834" y="1869743"/>
          <a:ext cx="9305896" cy="1727802"/>
        </p:xfrm>
        <a:graphic>
          <a:graphicData uri="http://schemas.openxmlformats.org/presentationml/2006/ole">
            <mc:AlternateContent xmlns:mc="http://schemas.openxmlformats.org/markup-compatibility/2006">
              <mc:Choice xmlns:v="urn:schemas-microsoft-com:vml" Requires="v">
                <p:oleObj spid="_x0000_s46134" name="Worksheet" r:id="rId4" imgW="6524741" imgH="1200125" progId="Excel.Sheet.12">
                  <p:link updateAutomatic="1"/>
                </p:oleObj>
              </mc:Choice>
              <mc:Fallback>
                <p:oleObj name="Worksheet" r:id="rId4" imgW="6524741" imgH="1200125" progId="Excel.Sheet.12">
                  <p:link updateAutomatic="1"/>
                  <p:pic>
                    <p:nvPicPr>
                      <p:cNvPr id="0" name=""/>
                      <p:cNvPicPr/>
                      <p:nvPr/>
                    </p:nvPicPr>
                    <p:blipFill>
                      <a:blip r:embed="rId5"/>
                      <a:stretch>
                        <a:fillRect/>
                      </a:stretch>
                    </p:blipFill>
                    <p:spPr>
                      <a:xfrm>
                        <a:off x="1623834" y="1869743"/>
                        <a:ext cx="9305896" cy="1727802"/>
                      </a:xfrm>
                      <a:prstGeom prst="rect">
                        <a:avLst/>
                      </a:prstGeom>
                    </p:spPr>
                  </p:pic>
                </p:oleObj>
              </mc:Fallback>
            </mc:AlternateContent>
          </a:graphicData>
        </a:graphic>
      </p:graphicFrame>
    </p:spTree>
    <p:extLst>
      <p:ext uri="{BB962C8B-B14F-4D97-AF65-F5344CB8AC3E}">
        <p14:creationId xmlns:p14="http://schemas.microsoft.com/office/powerpoint/2010/main" val="3714092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0E0A09B-E601-0AEE-9632-CAB503D67528}"/>
              </a:ext>
            </a:extLst>
          </p:cNvPr>
          <p:cNvSpPr txBox="1">
            <a:spLocks noGrp="1"/>
          </p:cNvSpPr>
          <p:nvPr>
            <p:ph type="title"/>
          </p:nvPr>
        </p:nvSpPr>
        <p:spPr>
          <a:xfrm>
            <a:off x="838200" y="358897"/>
            <a:ext cx="10515600" cy="341632"/>
          </a:xfrm>
          <a:prstGeom prst="rect">
            <a:avLst/>
          </a:prstGeom>
          <a:noFill/>
          <a:ln w="28575">
            <a:solidFill>
              <a:schemeClr val="accent5">
                <a:lumMod val="60000"/>
                <a:lumOff val="40000"/>
              </a:schemeClr>
            </a:solidFill>
          </a:ln>
        </p:spPr>
        <p:txBody>
          <a:bodyPr wrap="square" rtlCol="0">
            <a:spAutoFit/>
          </a:bodyPr>
          <a:lstStyle/>
          <a:p>
            <a:pPr algn="ctr"/>
            <a:r>
              <a:rPr lang="es-PE" sz="1800" b="1" dirty="0">
                <a:effectLst/>
                <a:latin typeface="Arial" panose="020B0604020202020204" pitchFamily="34" charset="0"/>
                <a:ea typeface="Calibri" panose="020F0502020204030204" pitchFamily="34" charset="0"/>
                <a:cs typeface="Times New Roman" panose="02020603050405020304" pitchFamily="18" charset="0"/>
              </a:rPr>
              <a:t>Casos de </a:t>
            </a:r>
            <a:r>
              <a:rPr lang="es-PE" sz="1800" b="1" dirty="0">
                <a:latin typeface="Arial" panose="020B0604020202020204" pitchFamily="34" charset="0"/>
                <a:ea typeface="Calibri" panose="020F0502020204030204" pitchFamily="34" charset="0"/>
                <a:cs typeface="Times New Roman" panose="02020603050405020304" pitchFamily="18" charset="0"/>
              </a:rPr>
              <a:t>Malaria</a:t>
            </a:r>
            <a:r>
              <a:rPr lang="es-PE" sz="1800" b="1" dirty="0">
                <a:effectLst/>
                <a:latin typeface="Arial" panose="020B0604020202020204" pitchFamily="34" charset="0"/>
                <a:ea typeface="Calibri" panose="020F0502020204030204" pitchFamily="34" charset="0"/>
                <a:cs typeface="Times New Roman" panose="02020603050405020304" pitchFamily="18" charset="0"/>
              </a:rPr>
              <a:t> por Grupo de Edad, provincia de Alto Amazonas, 2025 (S.E 01-21)</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3EAB42DC-65D9-5441-E315-FF7AF2F953E1}"/>
              </a:ext>
            </a:extLst>
          </p:cNvPr>
          <p:cNvPicPr>
            <a:picLocks noChangeAspect="1"/>
          </p:cNvPicPr>
          <p:nvPr/>
        </p:nvPicPr>
        <p:blipFill>
          <a:blip r:embed="rId3"/>
          <a:stretch>
            <a:fillRect/>
          </a:stretch>
        </p:blipFill>
        <p:spPr>
          <a:xfrm>
            <a:off x="670893" y="6383740"/>
            <a:ext cx="2651990" cy="304826"/>
          </a:xfrm>
          <a:prstGeom prst="rect">
            <a:avLst/>
          </a:prstGeom>
        </p:spPr>
      </p:pic>
      <p:sp>
        <p:nvSpPr>
          <p:cNvPr id="2" name="CuadroTexto 1">
            <a:extLst>
              <a:ext uri="{FF2B5EF4-FFF2-40B4-BE49-F238E27FC236}">
                <a16:creationId xmlns:a16="http://schemas.microsoft.com/office/drawing/2014/main" id="{FD698183-6CE3-C280-EB47-3934E50BFE30}"/>
              </a:ext>
            </a:extLst>
          </p:cNvPr>
          <p:cNvSpPr txBox="1"/>
          <p:nvPr/>
        </p:nvSpPr>
        <p:spPr>
          <a:xfrm>
            <a:off x="7185870" y="1425474"/>
            <a:ext cx="4360573" cy="1477328"/>
          </a:xfrm>
          <a:prstGeom prst="rect">
            <a:avLst/>
          </a:prstGeom>
          <a:noFill/>
          <a:ln w="28575">
            <a:solidFill>
              <a:schemeClr val="accent5">
                <a:lumMod val="40000"/>
                <a:lumOff val="60000"/>
              </a:schemeClr>
            </a:solidFill>
          </a:ln>
        </p:spPr>
        <p:txBody>
          <a:bodyPr wrap="square" rtlCol="0">
            <a:spAutoFit/>
          </a:bodyPr>
          <a:lstStyle/>
          <a:p>
            <a:pPr algn="just"/>
            <a:r>
              <a:rPr lang="es-MX" dirty="0">
                <a:latin typeface="Arial Narrow" panose="020B0606020202030204" pitchFamily="34" charset="0"/>
              </a:rPr>
              <a:t>En el año 2025; las etapas de vida más afectadas son los </a:t>
            </a:r>
            <a:r>
              <a:rPr lang="es-MX" b="1" dirty="0">
                <a:latin typeface="Arial Narrow" panose="020B0606020202030204" pitchFamily="34" charset="0"/>
              </a:rPr>
              <a:t>niños</a:t>
            </a:r>
            <a:r>
              <a:rPr lang="es-MX" dirty="0">
                <a:latin typeface="Arial Narrow" panose="020B0606020202030204" pitchFamily="34" charset="0"/>
              </a:rPr>
              <a:t> de (5-11) años y de (12-17) con 47%.</a:t>
            </a:r>
          </a:p>
          <a:p>
            <a:pPr algn="just"/>
            <a:r>
              <a:rPr lang="es-MX" dirty="0">
                <a:latin typeface="Arial Narrow" panose="020B0606020202030204" pitchFamily="34" charset="0"/>
              </a:rPr>
              <a:t>Según el sexo, tenemos que ambos sexos están con 50% . </a:t>
            </a:r>
          </a:p>
        </p:txBody>
      </p:sp>
      <p:graphicFrame>
        <p:nvGraphicFramePr>
          <p:cNvPr id="3" name="Objeto 2">
            <a:extLst>
              <a:ext uri="{FF2B5EF4-FFF2-40B4-BE49-F238E27FC236}">
                <a16:creationId xmlns:a16="http://schemas.microsoft.com/office/drawing/2014/main" id="{1F3583F2-F953-4C3E-8FD4-8E63635B8878}"/>
              </a:ext>
            </a:extLst>
          </p:cNvPr>
          <p:cNvGraphicFramePr>
            <a:graphicFrameLocks noChangeAspect="1"/>
          </p:cNvGraphicFramePr>
          <p:nvPr>
            <p:extLst>
              <p:ext uri="{D42A27DB-BD31-4B8C-83A1-F6EECF244321}">
                <p14:modId xmlns:p14="http://schemas.microsoft.com/office/powerpoint/2010/main" val="2832174083"/>
              </p:ext>
            </p:extLst>
          </p:nvPr>
        </p:nvGraphicFramePr>
        <p:xfrm>
          <a:off x="117288" y="1082531"/>
          <a:ext cx="6931025" cy="5105400"/>
        </p:xfrm>
        <a:graphic>
          <a:graphicData uri="http://schemas.openxmlformats.org/presentationml/2006/ole">
            <mc:AlternateContent xmlns:mc="http://schemas.openxmlformats.org/markup-compatibility/2006">
              <mc:Choice xmlns:v="urn:schemas-microsoft-com:vml" Requires="v">
                <p:oleObj spid="_x0000_s44450" name="Worksheet" r:id="rId4" imgW="4857856" imgH="3705108" progId="Excel.Sheet.12">
                  <p:link updateAutomatic="1"/>
                </p:oleObj>
              </mc:Choice>
              <mc:Fallback>
                <p:oleObj name="Worksheet" r:id="rId4" imgW="4857856" imgH="3705108" progId="Excel.Sheet.12">
                  <p:link updateAutomatic="1"/>
                  <p:pic>
                    <p:nvPicPr>
                      <p:cNvPr id="0" name=""/>
                      <p:cNvPicPr/>
                      <p:nvPr/>
                    </p:nvPicPr>
                    <p:blipFill>
                      <a:blip r:embed="rId5"/>
                      <a:stretch>
                        <a:fillRect/>
                      </a:stretch>
                    </p:blipFill>
                    <p:spPr>
                      <a:xfrm>
                        <a:off x="117288" y="1082531"/>
                        <a:ext cx="6931025" cy="5105400"/>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1D721E3D-5D76-4AE7-9258-5304F52361FF}"/>
              </a:ext>
            </a:extLst>
          </p:cNvPr>
          <p:cNvGraphicFramePr>
            <a:graphicFrameLocks noChangeAspect="1"/>
          </p:cNvGraphicFramePr>
          <p:nvPr>
            <p:extLst>
              <p:ext uri="{D42A27DB-BD31-4B8C-83A1-F6EECF244321}">
                <p14:modId xmlns:p14="http://schemas.microsoft.com/office/powerpoint/2010/main" val="4067253963"/>
              </p:ext>
            </p:extLst>
          </p:nvPr>
        </p:nvGraphicFramePr>
        <p:xfrm>
          <a:off x="7185870" y="3097947"/>
          <a:ext cx="4167930" cy="3089984"/>
        </p:xfrm>
        <a:graphic>
          <a:graphicData uri="http://schemas.openxmlformats.org/presentationml/2006/ole">
            <mc:AlternateContent xmlns:mc="http://schemas.openxmlformats.org/markup-compatibility/2006">
              <mc:Choice xmlns:v="urn:schemas-microsoft-com:vml" Requires="v">
                <p:oleObj spid="_x0000_s44451" name="Worksheet" r:id="rId6" imgW="2381148" imgH="1914639" progId="Excel.Sheet.12">
                  <p:link updateAutomatic="1"/>
                </p:oleObj>
              </mc:Choice>
              <mc:Fallback>
                <p:oleObj name="Worksheet" r:id="rId6" imgW="2381148" imgH="1914639" progId="Excel.Sheet.12">
                  <p:link updateAutomatic="1"/>
                  <p:pic>
                    <p:nvPicPr>
                      <p:cNvPr id="0" name=""/>
                      <p:cNvPicPr/>
                      <p:nvPr/>
                    </p:nvPicPr>
                    <p:blipFill>
                      <a:blip r:embed="rId7"/>
                      <a:stretch>
                        <a:fillRect/>
                      </a:stretch>
                    </p:blipFill>
                    <p:spPr>
                      <a:xfrm>
                        <a:off x="7185870" y="3097947"/>
                        <a:ext cx="4167930" cy="3089984"/>
                      </a:xfrm>
                      <a:prstGeom prst="rect">
                        <a:avLst/>
                      </a:prstGeom>
                    </p:spPr>
                  </p:pic>
                </p:oleObj>
              </mc:Fallback>
            </mc:AlternateContent>
          </a:graphicData>
        </a:graphic>
      </p:graphicFrame>
    </p:spTree>
    <p:extLst>
      <p:ext uri="{BB962C8B-B14F-4D97-AF65-F5344CB8AC3E}">
        <p14:creationId xmlns:p14="http://schemas.microsoft.com/office/powerpoint/2010/main" val="1994442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80B1885-2226-FD1B-8014-95D21E6C4D38}"/>
              </a:ext>
            </a:extLst>
          </p:cNvPr>
          <p:cNvPicPr>
            <a:picLocks noChangeAspect="1"/>
          </p:cNvPicPr>
          <p:nvPr/>
        </p:nvPicPr>
        <p:blipFill>
          <a:blip r:embed="rId3"/>
          <a:stretch>
            <a:fillRect/>
          </a:stretch>
        </p:blipFill>
        <p:spPr>
          <a:xfrm>
            <a:off x="410542" y="3411478"/>
            <a:ext cx="2651990" cy="335180"/>
          </a:xfrm>
          <a:prstGeom prst="rect">
            <a:avLst/>
          </a:prstGeom>
        </p:spPr>
      </p:pic>
      <p:sp>
        <p:nvSpPr>
          <p:cNvPr id="6" name="CuadroTexto 5">
            <a:extLst>
              <a:ext uri="{FF2B5EF4-FFF2-40B4-BE49-F238E27FC236}">
                <a16:creationId xmlns:a16="http://schemas.microsoft.com/office/drawing/2014/main" id="{173E094F-7856-A1D2-1BD2-9E51E2A2EBB9}"/>
              </a:ext>
            </a:extLst>
          </p:cNvPr>
          <p:cNvSpPr txBox="1"/>
          <p:nvPr/>
        </p:nvSpPr>
        <p:spPr>
          <a:xfrm>
            <a:off x="463672" y="355112"/>
            <a:ext cx="8667751" cy="707886"/>
          </a:xfrm>
          <a:prstGeom prst="rect">
            <a:avLst/>
          </a:prstGeom>
          <a:noFill/>
          <a:ln w="12700">
            <a:solidFill>
              <a:srgbClr val="002060"/>
            </a:solidFill>
          </a:ln>
        </p:spPr>
        <p:txBody>
          <a:bodyPr wrap="square" rtlCol="0">
            <a:spAutoFit/>
          </a:bodyPr>
          <a:lstStyle/>
          <a:p>
            <a:pPr algn="ctr"/>
            <a:r>
              <a:rPr lang="es-MX" sz="2000" b="1" dirty="0">
                <a:latin typeface="Ebrima" panose="02000000000000000000" pitchFamily="2" charset="0"/>
                <a:ea typeface="Ebrima" panose="02000000000000000000" pitchFamily="2" charset="0"/>
                <a:cs typeface="Ebrima" panose="02000000000000000000" pitchFamily="2" charset="0"/>
              </a:rPr>
              <a:t>Casos Hospitalizados y Gestantes de Malaria en la Provincia de Alto Amazonas, 2025 (SE-21)</a:t>
            </a:r>
            <a:endParaRPr lang="es-PE" sz="2000" b="1" dirty="0">
              <a:latin typeface="Ebrima" panose="02000000000000000000" pitchFamily="2" charset="0"/>
              <a:ea typeface="Ebrima" panose="02000000000000000000" pitchFamily="2" charset="0"/>
              <a:cs typeface="Ebrima" panose="02000000000000000000" pitchFamily="2" charset="0"/>
            </a:endParaRPr>
          </a:p>
        </p:txBody>
      </p:sp>
      <p:sp>
        <p:nvSpPr>
          <p:cNvPr id="4" name="CuadroTexto 3">
            <a:extLst>
              <a:ext uri="{FF2B5EF4-FFF2-40B4-BE49-F238E27FC236}">
                <a16:creationId xmlns:a16="http://schemas.microsoft.com/office/drawing/2014/main" id="{35979601-97D5-5B5F-4909-02D2904F9A87}"/>
              </a:ext>
            </a:extLst>
          </p:cNvPr>
          <p:cNvSpPr txBox="1"/>
          <p:nvPr/>
        </p:nvSpPr>
        <p:spPr>
          <a:xfrm>
            <a:off x="9600705" y="1719618"/>
            <a:ext cx="2014607" cy="923330"/>
          </a:xfrm>
          <a:prstGeom prst="rect">
            <a:avLst/>
          </a:prstGeom>
          <a:noFill/>
          <a:ln w="28575">
            <a:solidFill>
              <a:srgbClr val="E6E6E6"/>
            </a:solidFill>
          </a:ln>
        </p:spPr>
        <p:txBody>
          <a:bodyPr wrap="square" rtlCol="0">
            <a:spAutoFit/>
          </a:bodyPr>
          <a:lstStyle/>
          <a:p>
            <a:pPr algn="just"/>
            <a:r>
              <a:rPr lang="es-MX" dirty="0">
                <a:latin typeface="Arial Narrow" panose="020B0606020202030204" pitchFamily="34" charset="0"/>
              </a:rPr>
              <a:t>En la SE.21, no se  reporta caso de malaria hospitalizado.</a:t>
            </a:r>
            <a:endParaRPr lang="es-PE" sz="1600" dirty="0">
              <a:latin typeface="Arial Narrow" panose="020B0606020202030204" pitchFamily="34" charset="0"/>
            </a:endParaRPr>
          </a:p>
        </p:txBody>
      </p:sp>
      <p:sp>
        <p:nvSpPr>
          <p:cNvPr id="9" name="CuadroTexto 8">
            <a:extLst>
              <a:ext uri="{FF2B5EF4-FFF2-40B4-BE49-F238E27FC236}">
                <a16:creationId xmlns:a16="http://schemas.microsoft.com/office/drawing/2014/main" id="{FE4D522D-B1C0-4FA8-823E-A55336228F57}"/>
              </a:ext>
            </a:extLst>
          </p:cNvPr>
          <p:cNvSpPr txBox="1"/>
          <p:nvPr/>
        </p:nvSpPr>
        <p:spPr>
          <a:xfrm>
            <a:off x="6428299" y="4722124"/>
            <a:ext cx="2437543" cy="923330"/>
          </a:xfrm>
          <a:prstGeom prst="rect">
            <a:avLst/>
          </a:prstGeom>
          <a:noFill/>
          <a:ln w="28575">
            <a:solidFill>
              <a:schemeClr val="accent3">
                <a:lumMod val="40000"/>
                <a:lumOff val="60000"/>
              </a:schemeClr>
            </a:solidFill>
          </a:ln>
        </p:spPr>
        <p:txBody>
          <a:bodyPr wrap="square" rtlCol="0">
            <a:spAutoFit/>
          </a:bodyPr>
          <a:lstStyle/>
          <a:p>
            <a:pPr algn="just"/>
            <a:r>
              <a:rPr lang="es-MX" dirty="0">
                <a:latin typeface="Arial Narrow" panose="020B0606020202030204" pitchFamily="34" charset="0"/>
              </a:rPr>
              <a:t>Hasta la SE. 21 tenemos 02 casos de Malaria </a:t>
            </a:r>
            <a:r>
              <a:rPr lang="es-MX" dirty="0" err="1">
                <a:latin typeface="Arial Narrow" panose="020B0606020202030204" pitchFamily="34" charset="0"/>
              </a:rPr>
              <a:t>vivax</a:t>
            </a:r>
            <a:r>
              <a:rPr lang="es-MX" dirty="0">
                <a:latin typeface="Arial Narrow" panose="020B0606020202030204" pitchFamily="34" charset="0"/>
              </a:rPr>
              <a:t> en gestante.</a:t>
            </a:r>
            <a:endParaRPr lang="es-PE" dirty="0">
              <a:latin typeface="Arial Narrow" panose="020B0606020202030204" pitchFamily="34" charset="0"/>
            </a:endParaRPr>
          </a:p>
        </p:txBody>
      </p:sp>
      <p:pic>
        <p:nvPicPr>
          <p:cNvPr id="10" name="Imagen 9">
            <a:extLst>
              <a:ext uri="{FF2B5EF4-FFF2-40B4-BE49-F238E27FC236}">
                <a16:creationId xmlns:a16="http://schemas.microsoft.com/office/drawing/2014/main" id="{87ECDC84-EA1E-450B-AFCB-61F2B76611FC}"/>
              </a:ext>
            </a:extLst>
          </p:cNvPr>
          <p:cNvPicPr>
            <a:picLocks noChangeAspect="1"/>
          </p:cNvPicPr>
          <p:nvPr/>
        </p:nvPicPr>
        <p:blipFill>
          <a:blip r:embed="rId3"/>
          <a:stretch>
            <a:fillRect/>
          </a:stretch>
        </p:blipFill>
        <p:spPr>
          <a:xfrm>
            <a:off x="410542" y="6113086"/>
            <a:ext cx="2651990" cy="335180"/>
          </a:xfrm>
          <a:prstGeom prst="rect">
            <a:avLst/>
          </a:prstGeom>
        </p:spPr>
      </p:pic>
      <p:graphicFrame>
        <p:nvGraphicFramePr>
          <p:cNvPr id="7" name="Objeto 6">
            <a:extLst>
              <a:ext uri="{FF2B5EF4-FFF2-40B4-BE49-F238E27FC236}">
                <a16:creationId xmlns:a16="http://schemas.microsoft.com/office/drawing/2014/main" id="{B46950C8-2798-45B4-A344-CD0F3946F36C}"/>
              </a:ext>
            </a:extLst>
          </p:cNvPr>
          <p:cNvGraphicFramePr>
            <a:graphicFrameLocks noChangeAspect="1"/>
          </p:cNvGraphicFramePr>
          <p:nvPr>
            <p:extLst>
              <p:ext uri="{D42A27DB-BD31-4B8C-83A1-F6EECF244321}">
                <p14:modId xmlns:p14="http://schemas.microsoft.com/office/powerpoint/2010/main" val="2599757909"/>
              </p:ext>
            </p:extLst>
          </p:nvPr>
        </p:nvGraphicFramePr>
        <p:xfrm>
          <a:off x="488949" y="4722124"/>
          <a:ext cx="5748077" cy="1373013"/>
        </p:xfrm>
        <a:graphic>
          <a:graphicData uri="http://schemas.openxmlformats.org/presentationml/2006/ole">
            <mc:AlternateContent xmlns:mc="http://schemas.openxmlformats.org/markup-compatibility/2006">
              <mc:Choice xmlns:v="urn:schemas-microsoft-com:vml" Requires="v">
                <p:oleObj spid="_x0000_s42504" name="Worksheet" r:id="rId4" imgW="4943427" imgH="1124003" progId="Excel.Sheet.12">
                  <p:link updateAutomatic="1"/>
                </p:oleObj>
              </mc:Choice>
              <mc:Fallback>
                <p:oleObj name="Worksheet" r:id="rId4" imgW="4943427" imgH="1124003" progId="Excel.Sheet.12">
                  <p:link updateAutomatic="1"/>
                  <p:pic>
                    <p:nvPicPr>
                      <p:cNvPr id="0" name=""/>
                      <p:cNvPicPr/>
                      <p:nvPr/>
                    </p:nvPicPr>
                    <p:blipFill>
                      <a:blip r:embed="rId5"/>
                      <a:stretch>
                        <a:fillRect/>
                      </a:stretch>
                    </p:blipFill>
                    <p:spPr>
                      <a:xfrm>
                        <a:off x="488949" y="4722124"/>
                        <a:ext cx="5748077" cy="1373013"/>
                      </a:xfrm>
                      <a:prstGeom prst="rect">
                        <a:avLst/>
                      </a:prstGeom>
                    </p:spPr>
                  </p:pic>
                </p:oleObj>
              </mc:Fallback>
            </mc:AlternateContent>
          </a:graphicData>
        </a:graphic>
      </p:graphicFrame>
      <p:graphicFrame>
        <p:nvGraphicFramePr>
          <p:cNvPr id="2" name="Objeto 1">
            <a:extLst>
              <a:ext uri="{FF2B5EF4-FFF2-40B4-BE49-F238E27FC236}">
                <a16:creationId xmlns:a16="http://schemas.microsoft.com/office/drawing/2014/main" id="{A6534A50-415F-4FA2-B78E-82042CDBAC25}"/>
              </a:ext>
            </a:extLst>
          </p:cNvPr>
          <p:cNvGraphicFramePr>
            <a:graphicFrameLocks noChangeAspect="1"/>
          </p:cNvGraphicFramePr>
          <p:nvPr>
            <p:extLst>
              <p:ext uri="{D42A27DB-BD31-4B8C-83A1-F6EECF244321}">
                <p14:modId xmlns:p14="http://schemas.microsoft.com/office/powerpoint/2010/main" val="1581364759"/>
              </p:ext>
            </p:extLst>
          </p:nvPr>
        </p:nvGraphicFramePr>
        <p:xfrm>
          <a:off x="576688" y="1719618"/>
          <a:ext cx="8667751" cy="1673911"/>
        </p:xfrm>
        <a:graphic>
          <a:graphicData uri="http://schemas.openxmlformats.org/presentationml/2006/ole">
            <mc:AlternateContent xmlns:mc="http://schemas.openxmlformats.org/markup-compatibility/2006">
              <mc:Choice xmlns:v="urn:schemas-microsoft-com:vml" Requires="v">
                <p:oleObj spid="_x0000_s42505" name="Worksheet" r:id="rId6" imgW="7286514" imgH="1342920" progId="Excel.Sheet.12">
                  <p:link updateAutomatic="1"/>
                </p:oleObj>
              </mc:Choice>
              <mc:Fallback>
                <p:oleObj name="Worksheet" r:id="rId6" imgW="7286514" imgH="1342920" progId="Excel.Sheet.12">
                  <p:link updateAutomatic="1"/>
                  <p:pic>
                    <p:nvPicPr>
                      <p:cNvPr id="0" name=""/>
                      <p:cNvPicPr/>
                      <p:nvPr/>
                    </p:nvPicPr>
                    <p:blipFill>
                      <a:blip r:embed="rId7"/>
                      <a:stretch>
                        <a:fillRect/>
                      </a:stretch>
                    </p:blipFill>
                    <p:spPr>
                      <a:xfrm>
                        <a:off x="576688" y="1719618"/>
                        <a:ext cx="8667751" cy="1673911"/>
                      </a:xfrm>
                      <a:prstGeom prst="rect">
                        <a:avLst/>
                      </a:prstGeom>
                    </p:spPr>
                  </p:pic>
                </p:oleObj>
              </mc:Fallback>
            </mc:AlternateContent>
          </a:graphicData>
        </a:graphic>
      </p:graphicFrame>
    </p:spTree>
    <p:extLst>
      <p:ext uri="{BB962C8B-B14F-4D97-AF65-F5344CB8AC3E}">
        <p14:creationId xmlns:p14="http://schemas.microsoft.com/office/powerpoint/2010/main" val="1593641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E27028C-FCD7-47A1-84E0-7AC1B5D08166}"/>
              </a:ext>
            </a:extLst>
          </p:cNvPr>
          <p:cNvSpPr txBox="1"/>
          <p:nvPr/>
        </p:nvSpPr>
        <p:spPr>
          <a:xfrm>
            <a:off x="660839" y="323695"/>
            <a:ext cx="10870321" cy="369332"/>
          </a:xfrm>
          <a:prstGeom prst="rect">
            <a:avLst/>
          </a:prstGeom>
          <a:noFill/>
          <a:ln w="28575">
            <a:solidFill>
              <a:schemeClr val="accent5">
                <a:lumMod val="40000"/>
                <a:lumOff val="60000"/>
              </a:schemeClr>
            </a:solidFill>
          </a:ln>
        </p:spPr>
        <p:txBody>
          <a:bodyPr wrap="square">
            <a:spAutoFit/>
          </a:bodyPr>
          <a:lstStyle/>
          <a:p>
            <a:pPr algn="ctr"/>
            <a:r>
              <a:rPr lang="es-ES" b="1" dirty="0">
                <a:latin typeface="Ebrima" panose="02000000000000000000" pitchFamily="2" charset="0"/>
                <a:ea typeface="Ebrima" panose="02000000000000000000" pitchFamily="2" charset="0"/>
                <a:cs typeface="Ebrima" panose="02000000000000000000" pitchFamily="2" charset="0"/>
              </a:rPr>
              <a:t>Tipo de Captación de los casos de Malaria,  Provincia Alto Amazonas, año 2025 SE-21</a:t>
            </a:r>
            <a:endParaRPr lang="es-PE" dirty="0"/>
          </a:p>
        </p:txBody>
      </p:sp>
      <p:pic>
        <p:nvPicPr>
          <p:cNvPr id="6" name="Imagen 5">
            <a:extLst>
              <a:ext uri="{FF2B5EF4-FFF2-40B4-BE49-F238E27FC236}">
                <a16:creationId xmlns:a16="http://schemas.microsoft.com/office/drawing/2014/main" id="{55E75621-A10E-4BC8-860B-205D8D63D2B4}"/>
              </a:ext>
            </a:extLst>
          </p:cNvPr>
          <p:cNvPicPr>
            <a:picLocks noChangeAspect="1"/>
          </p:cNvPicPr>
          <p:nvPr/>
        </p:nvPicPr>
        <p:blipFill>
          <a:blip r:embed="rId3"/>
          <a:stretch>
            <a:fillRect/>
          </a:stretch>
        </p:blipFill>
        <p:spPr>
          <a:xfrm>
            <a:off x="901663" y="6157502"/>
            <a:ext cx="2651990" cy="335180"/>
          </a:xfrm>
          <a:prstGeom prst="rect">
            <a:avLst/>
          </a:prstGeom>
        </p:spPr>
      </p:pic>
      <p:graphicFrame>
        <p:nvGraphicFramePr>
          <p:cNvPr id="4" name="Objeto 3">
            <a:extLst>
              <a:ext uri="{FF2B5EF4-FFF2-40B4-BE49-F238E27FC236}">
                <a16:creationId xmlns:a16="http://schemas.microsoft.com/office/drawing/2014/main" id="{CC2E5089-6F1A-46E1-A316-7F2C85DF3E89}"/>
              </a:ext>
            </a:extLst>
          </p:cNvPr>
          <p:cNvGraphicFramePr>
            <a:graphicFrameLocks noChangeAspect="1"/>
          </p:cNvGraphicFramePr>
          <p:nvPr>
            <p:extLst>
              <p:ext uri="{D42A27DB-BD31-4B8C-83A1-F6EECF244321}">
                <p14:modId xmlns:p14="http://schemas.microsoft.com/office/powerpoint/2010/main" val="486859206"/>
              </p:ext>
            </p:extLst>
          </p:nvPr>
        </p:nvGraphicFramePr>
        <p:xfrm>
          <a:off x="901662" y="2366545"/>
          <a:ext cx="3753587" cy="2287342"/>
        </p:xfrm>
        <a:graphic>
          <a:graphicData uri="http://schemas.openxmlformats.org/presentationml/2006/ole">
            <mc:AlternateContent xmlns:mc="http://schemas.openxmlformats.org/markup-compatibility/2006">
              <mc:Choice xmlns:v="urn:schemas-microsoft-com:vml" Requires="v">
                <p:oleObj spid="_x0000_s27458" name="Worksheet" r:id="rId4" imgW="1828849" imgH="1114556" progId="Excel.Sheet.12">
                  <p:link updateAutomatic="1"/>
                </p:oleObj>
              </mc:Choice>
              <mc:Fallback>
                <p:oleObj name="Worksheet" r:id="rId4" imgW="1828849" imgH="1114556" progId="Excel.Sheet.12">
                  <p:link updateAutomatic="1"/>
                  <p:pic>
                    <p:nvPicPr>
                      <p:cNvPr id="0" name=""/>
                      <p:cNvPicPr/>
                      <p:nvPr/>
                    </p:nvPicPr>
                    <p:blipFill>
                      <a:blip r:embed="rId5"/>
                      <a:stretch>
                        <a:fillRect/>
                      </a:stretch>
                    </p:blipFill>
                    <p:spPr>
                      <a:xfrm>
                        <a:off x="901662" y="2366545"/>
                        <a:ext cx="3753587" cy="2287342"/>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5833E363-EC78-48DA-80D9-B775D3C21EEF}"/>
              </a:ext>
            </a:extLst>
          </p:cNvPr>
          <p:cNvGraphicFramePr>
            <a:graphicFrameLocks noChangeAspect="1"/>
          </p:cNvGraphicFramePr>
          <p:nvPr>
            <p:extLst>
              <p:ext uri="{D42A27DB-BD31-4B8C-83A1-F6EECF244321}">
                <p14:modId xmlns:p14="http://schemas.microsoft.com/office/powerpoint/2010/main" val="1453628702"/>
              </p:ext>
            </p:extLst>
          </p:nvPr>
        </p:nvGraphicFramePr>
        <p:xfrm>
          <a:off x="6842723" y="2366545"/>
          <a:ext cx="4447615" cy="2282329"/>
        </p:xfrm>
        <a:graphic>
          <a:graphicData uri="http://schemas.openxmlformats.org/presentationml/2006/ole">
            <mc:AlternateContent xmlns:mc="http://schemas.openxmlformats.org/markup-compatibility/2006">
              <mc:Choice xmlns:v="urn:schemas-microsoft-com:vml" Requires="v">
                <p:oleObj spid="_x0000_s27459" name="Worksheet" r:id="rId6" imgW="2171674" imgH="1114556" progId="Excel.Sheet.12">
                  <p:link updateAutomatic="1"/>
                </p:oleObj>
              </mc:Choice>
              <mc:Fallback>
                <p:oleObj name="Worksheet" r:id="rId6" imgW="2171674" imgH="1114556" progId="Excel.Sheet.12">
                  <p:link updateAutomatic="1"/>
                  <p:pic>
                    <p:nvPicPr>
                      <p:cNvPr id="0" name=""/>
                      <p:cNvPicPr/>
                      <p:nvPr/>
                    </p:nvPicPr>
                    <p:blipFill>
                      <a:blip r:embed="rId7"/>
                      <a:stretch>
                        <a:fillRect/>
                      </a:stretch>
                    </p:blipFill>
                    <p:spPr>
                      <a:xfrm>
                        <a:off x="6842723" y="2366545"/>
                        <a:ext cx="4447615" cy="2282329"/>
                      </a:xfrm>
                      <a:prstGeom prst="rect">
                        <a:avLst/>
                      </a:prstGeom>
                    </p:spPr>
                  </p:pic>
                </p:oleObj>
              </mc:Fallback>
            </mc:AlternateContent>
          </a:graphicData>
        </a:graphic>
      </p:graphicFrame>
    </p:spTree>
    <p:extLst>
      <p:ext uri="{BB962C8B-B14F-4D97-AF65-F5344CB8AC3E}">
        <p14:creationId xmlns:p14="http://schemas.microsoft.com/office/powerpoint/2010/main" val="1078375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0685CB5-FBF3-7BE2-3042-A6F2DA93E384}"/>
              </a:ext>
            </a:extLst>
          </p:cNvPr>
          <p:cNvPicPr>
            <a:picLocks noChangeAspect="1"/>
          </p:cNvPicPr>
          <p:nvPr/>
        </p:nvPicPr>
        <p:blipFill>
          <a:blip r:embed="rId3"/>
          <a:stretch>
            <a:fillRect/>
          </a:stretch>
        </p:blipFill>
        <p:spPr>
          <a:xfrm>
            <a:off x="2015112" y="5130694"/>
            <a:ext cx="2651990" cy="304826"/>
          </a:xfrm>
          <a:prstGeom prst="rect">
            <a:avLst/>
          </a:prstGeom>
        </p:spPr>
      </p:pic>
      <p:graphicFrame>
        <p:nvGraphicFramePr>
          <p:cNvPr id="2" name="Objeto 1">
            <a:extLst>
              <a:ext uri="{FF2B5EF4-FFF2-40B4-BE49-F238E27FC236}">
                <a16:creationId xmlns:a16="http://schemas.microsoft.com/office/drawing/2014/main" id="{12BC1088-6613-4BD1-88AC-5356087D98D1}"/>
              </a:ext>
            </a:extLst>
          </p:cNvPr>
          <p:cNvGraphicFramePr>
            <a:graphicFrameLocks noChangeAspect="1"/>
          </p:cNvGraphicFramePr>
          <p:nvPr>
            <p:extLst>
              <p:ext uri="{D42A27DB-BD31-4B8C-83A1-F6EECF244321}">
                <p14:modId xmlns:p14="http://schemas.microsoft.com/office/powerpoint/2010/main" val="1052051086"/>
              </p:ext>
            </p:extLst>
          </p:nvPr>
        </p:nvGraphicFramePr>
        <p:xfrm>
          <a:off x="2015112" y="1969846"/>
          <a:ext cx="7923236" cy="3135227"/>
        </p:xfrm>
        <a:graphic>
          <a:graphicData uri="http://schemas.openxmlformats.org/presentationml/2006/ole">
            <mc:AlternateContent xmlns:mc="http://schemas.openxmlformats.org/markup-compatibility/2006">
              <mc:Choice xmlns:v="urn:schemas-microsoft-com:vml" Requires="v">
                <p:oleObj spid="_x0000_s43265" name="Worksheet" r:id="rId4" imgW="5514892" imgH="1962147" progId="Excel.Sheet.12">
                  <p:link updateAutomatic="1"/>
                </p:oleObj>
              </mc:Choice>
              <mc:Fallback>
                <p:oleObj name="Worksheet" r:id="rId4" imgW="5514892" imgH="1962147" progId="Excel.Sheet.12">
                  <p:link updateAutomatic="1"/>
                  <p:pic>
                    <p:nvPicPr>
                      <p:cNvPr id="0" name=""/>
                      <p:cNvPicPr/>
                      <p:nvPr/>
                    </p:nvPicPr>
                    <p:blipFill>
                      <a:blip r:embed="rId5"/>
                      <a:stretch>
                        <a:fillRect/>
                      </a:stretch>
                    </p:blipFill>
                    <p:spPr>
                      <a:xfrm>
                        <a:off x="2015112" y="1969846"/>
                        <a:ext cx="7923236" cy="3135227"/>
                      </a:xfrm>
                      <a:prstGeom prst="rect">
                        <a:avLst/>
                      </a:prstGeom>
                    </p:spPr>
                  </p:pic>
                </p:oleObj>
              </mc:Fallback>
            </mc:AlternateContent>
          </a:graphicData>
        </a:graphic>
      </p:graphicFrame>
      <p:sp>
        <p:nvSpPr>
          <p:cNvPr id="6" name="CuadroTexto 5">
            <a:extLst>
              <a:ext uri="{FF2B5EF4-FFF2-40B4-BE49-F238E27FC236}">
                <a16:creationId xmlns:a16="http://schemas.microsoft.com/office/drawing/2014/main" id="{50D95A0A-C6A7-4D0A-9CB6-A29EC7B109D4}"/>
              </a:ext>
            </a:extLst>
          </p:cNvPr>
          <p:cNvSpPr txBox="1"/>
          <p:nvPr/>
        </p:nvSpPr>
        <p:spPr>
          <a:xfrm>
            <a:off x="261505" y="365318"/>
            <a:ext cx="11668989" cy="369332"/>
          </a:xfrm>
          <a:prstGeom prst="rect">
            <a:avLst/>
          </a:prstGeom>
          <a:noFill/>
          <a:ln w="28575">
            <a:solidFill>
              <a:schemeClr val="accent5">
                <a:lumMod val="40000"/>
                <a:lumOff val="60000"/>
              </a:schemeClr>
            </a:solidFill>
          </a:ln>
        </p:spPr>
        <p:txBody>
          <a:bodyPr wrap="square">
            <a:spAutoFit/>
          </a:bodyPr>
          <a:lstStyle/>
          <a:p>
            <a:pPr algn="ctr"/>
            <a:r>
              <a:rPr lang="es-ES" b="1" dirty="0">
                <a:latin typeface="Ebrima" panose="02000000000000000000" pitchFamily="2" charset="0"/>
                <a:ea typeface="Ebrima" panose="02000000000000000000" pitchFamily="2" charset="0"/>
                <a:cs typeface="Ebrima" panose="02000000000000000000" pitchFamily="2" charset="0"/>
              </a:rPr>
              <a:t>Actividades desarrolladas en la SE-21 (ALTO AMAZONAS), 2025</a:t>
            </a:r>
            <a:endParaRPr lang="es-PE" dirty="0"/>
          </a:p>
        </p:txBody>
      </p:sp>
    </p:spTree>
    <p:extLst>
      <p:ext uri="{BB962C8B-B14F-4D97-AF65-F5344CB8AC3E}">
        <p14:creationId xmlns:p14="http://schemas.microsoft.com/office/powerpoint/2010/main" val="361473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BC64716-0B5E-49F7-81FF-5B91ADBD48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363" y="789741"/>
            <a:ext cx="4479232" cy="2948961"/>
          </a:xfrm>
          <a:prstGeom prst="rect">
            <a:avLst/>
          </a:prstGeom>
        </p:spPr>
      </p:pic>
      <p:sp>
        <p:nvSpPr>
          <p:cNvPr id="2" name="CuadroTexto 1">
            <a:extLst>
              <a:ext uri="{FF2B5EF4-FFF2-40B4-BE49-F238E27FC236}">
                <a16:creationId xmlns:a16="http://schemas.microsoft.com/office/drawing/2014/main" id="{A48AF5BF-533C-9E61-EEAA-BE549B0AFC05}"/>
              </a:ext>
            </a:extLst>
          </p:cNvPr>
          <p:cNvSpPr txBox="1"/>
          <p:nvPr/>
        </p:nvSpPr>
        <p:spPr>
          <a:xfrm>
            <a:off x="614993" y="209658"/>
            <a:ext cx="10962013" cy="369332"/>
          </a:xfrm>
          <a:prstGeom prst="rect">
            <a:avLst/>
          </a:prstGeom>
          <a:noFill/>
          <a:ln w="28575">
            <a:solidFill>
              <a:schemeClr val="accent5">
                <a:lumMod val="40000"/>
                <a:lumOff val="60000"/>
              </a:schemeClr>
            </a:solidFill>
          </a:ln>
        </p:spPr>
        <p:txBody>
          <a:bodyPr wrap="square">
            <a:spAutoFit/>
          </a:bodyPr>
          <a:lstStyle/>
          <a:p>
            <a:pPr algn="ctr"/>
            <a:r>
              <a:rPr lang="es-ES" b="1" dirty="0">
                <a:latin typeface="Ebrima" panose="02000000000000000000" pitchFamily="2" charset="0"/>
                <a:ea typeface="Ebrima" panose="02000000000000000000" pitchFamily="2" charset="0"/>
                <a:cs typeface="Ebrima" panose="02000000000000000000" pitchFamily="2" charset="0"/>
              </a:rPr>
              <a:t>Anexo</a:t>
            </a:r>
            <a:endParaRPr lang="es-PE" dirty="0"/>
          </a:p>
        </p:txBody>
      </p:sp>
      <p:pic>
        <p:nvPicPr>
          <p:cNvPr id="9" name="Imagen 8">
            <a:extLst>
              <a:ext uri="{FF2B5EF4-FFF2-40B4-BE49-F238E27FC236}">
                <a16:creationId xmlns:a16="http://schemas.microsoft.com/office/drawing/2014/main" id="{3BE0B5FD-24FF-4987-85F9-AA134E8A00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02"/>
          <a:stretch/>
        </p:blipFill>
        <p:spPr>
          <a:xfrm>
            <a:off x="137405" y="3779647"/>
            <a:ext cx="4479233" cy="2898064"/>
          </a:xfrm>
          <a:prstGeom prst="rect">
            <a:avLst/>
          </a:prstGeom>
        </p:spPr>
      </p:pic>
      <p:pic>
        <p:nvPicPr>
          <p:cNvPr id="7" name="Imagen 6">
            <a:extLst>
              <a:ext uri="{FF2B5EF4-FFF2-40B4-BE49-F238E27FC236}">
                <a16:creationId xmlns:a16="http://schemas.microsoft.com/office/drawing/2014/main" id="{54949D1F-D6EE-41AD-B391-33365536174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r="10805"/>
          <a:stretch/>
        </p:blipFill>
        <p:spPr>
          <a:xfrm>
            <a:off x="4280452" y="789741"/>
            <a:ext cx="3419061" cy="2948961"/>
          </a:xfrm>
          <a:prstGeom prst="rect">
            <a:avLst/>
          </a:prstGeom>
        </p:spPr>
      </p:pic>
      <p:pic>
        <p:nvPicPr>
          <p:cNvPr id="4" name="Imagen 3">
            <a:extLst>
              <a:ext uri="{FF2B5EF4-FFF2-40B4-BE49-F238E27FC236}">
                <a16:creationId xmlns:a16="http://schemas.microsoft.com/office/drawing/2014/main" id="{2550806B-558A-4CE5-A93B-AE57E400772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16740" t="27356" b="4370"/>
          <a:stretch/>
        </p:blipFill>
        <p:spPr>
          <a:xfrm>
            <a:off x="8382336" y="3793295"/>
            <a:ext cx="3672259" cy="2865174"/>
          </a:xfrm>
          <a:prstGeom prst="rect">
            <a:avLst/>
          </a:prstGeom>
        </p:spPr>
      </p:pic>
      <p:pic>
        <p:nvPicPr>
          <p:cNvPr id="6" name="Imagen 5">
            <a:extLst>
              <a:ext uri="{FF2B5EF4-FFF2-40B4-BE49-F238E27FC236}">
                <a16:creationId xmlns:a16="http://schemas.microsoft.com/office/drawing/2014/main" id="{E2B4BAB1-7373-4F54-AE8F-29E0DBF82A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378" y="789741"/>
            <a:ext cx="4136074" cy="2948961"/>
          </a:xfrm>
          <a:prstGeom prst="rect">
            <a:avLst/>
          </a:prstGeom>
        </p:spPr>
      </p:pic>
      <p:pic>
        <p:nvPicPr>
          <p:cNvPr id="8" name="Imagen 7">
            <a:extLst>
              <a:ext uri="{FF2B5EF4-FFF2-40B4-BE49-F238E27FC236}">
                <a16:creationId xmlns:a16="http://schemas.microsoft.com/office/drawing/2014/main" id="{E9CD0F6C-B276-4142-AB9A-3F3341015AB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0719"/>
          <a:stretch/>
        </p:blipFill>
        <p:spPr>
          <a:xfrm>
            <a:off x="4616638" y="3779646"/>
            <a:ext cx="3765698" cy="2889207"/>
          </a:xfrm>
          <a:prstGeom prst="rect">
            <a:avLst/>
          </a:prstGeom>
        </p:spPr>
      </p:pic>
    </p:spTree>
    <p:extLst>
      <p:ext uri="{BB962C8B-B14F-4D97-AF65-F5344CB8AC3E}">
        <p14:creationId xmlns:p14="http://schemas.microsoft.com/office/powerpoint/2010/main" val="84119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120AD4D-5864-4532-865B-FAE15FAA9BA7}"/>
              </a:ext>
            </a:extLst>
          </p:cNvPr>
          <p:cNvPicPr>
            <a:picLocks noChangeAspect="1"/>
          </p:cNvPicPr>
          <p:nvPr/>
        </p:nvPicPr>
        <p:blipFill>
          <a:blip r:embed="rId3"/>
          <a:stretch>
            <a:fillRect/>
          </a:stretch>
        </p:blipFill>
        <p:spPr>
          <a:xfrm>
            <a:off x="198122" y="6378671"/>
            <a:ext cx="2651990" cy="304826"/>
          </a:xfrm>
          <a:prstGeom prst="rect">
            <a:avLst/>
          </a:prstGeom>
        </p:spPr>
      </p:pic>
      <p:sp>
        <p:nvSpPr>
          <p:cNvPr id="3" name="CuadroTexto 2">
            <a:extLst>
              <a:ext uri="{FF2B5EF4-FFF2-40B4-BE49-F238E27FC236}">
                <a16:creationId xmlns:a16="http://schemas.microsoft.com/office/drawing/2014/main" id="{23E0B2E1-937E-D4A7-BFF9-1AB649F8C40E}"/>
              </a:ext>
            </a:extLst>
          </p:cNvPr>
          <p:cNvSpPr txBox="1"/>
          <p:nvPr/>
        </p:nvSpPr>
        <p:spPr>
          <a:xfrm>
            <a:off x="9581322" y="1045036"/>
            <a:ext cx="2266782" cy="5509200"/>
          </a:xfrm>
          <a:prstGeom prst="rect">
            <a:avLst/>
          </a:prstGeom>
          <a:ln w="28575">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sz="1600" dirty="0">
                <a:latin typeface="Arial Narrow" panose="020B0606020202030204" pitchFamily="34" charset="0"/>
              </a:rPr>
              <a:t>Se puede notar según la curva epidemiológica, que desde el año </a:t>
            </a:r>
            <a:r>
              <a:rPr lang="es-MX" sz="1600" b="1" dirty="0">
                <a:latin typeface="Arial Narrow" panose="020B0606020202030204" pitchFamily="34" charset="0"/>
              </a:rPr>
              <a:t>2015 al 2018 </a:t>
            </a:r>
            <a:r>
              <a:rPr lang="es-MX" sz="1600" dirty="0">
                <a:latin typeface="Arial Narrow" panose="020B0606020202030204" pitchFamily="34" charset="0"/>
              </a:rPr>
              <a:t>la tendencia fue al incremento; sin embargo en los años  2019-2021 se redujo el número de casos en un 78.8%.</a:t>
            </a:r>
          </a:p>
          <a:p>
            <a:pPr algn="just"/>
            <a:r>
              <a:rPr lang="es-MX" sz="1600" dirty="0">
                <a:latin typeface="Arial Narrow" panose="020B0606020202030204" pitchFamily="34" charset="0"/>
              </a:rPr>
              <a:t>Entre los años 2022-2023 los casos se acrecentaron en un 61.5%, en comparación al año anterior;  en </a:t>
            </a:r>
            <a:r>
              <a:rPr lang="es-MX" sz="1600" b="1" dirty="0">
                <a:latin typeface="Arial Narrow" panose="020B0606020202030204" pitchFamily="34" charset="0"/>
              </a:rPr>
              <a:t>2024 </a:t>
            </a:r>
            <a:r>
              <a:rPr lang="es-MX" sz="1600" dirty="0">
                <a:latin typeface="Arial Narrow" panose="020B0606020202030204" pitchFamily="34" charset="0"/>
              </a:rPr>
              <a:t>se observa una evidente reducción de casos con </a:t>
            </a:r>
            <a:r>
              <a:rPr lang="es-MX" sz="1600" b="1" dirty="0">
                <a:latin typeface="Arial Narrow" panose="020B0606020202030204" pitchFamily="34" charset="0"/>
              </a:rPr>
              <a:t>72.1% </a:t>
            </a:r>
            <a:r>
              <a:rPr lang="es-MX" sz="1600" dirty="0">
                <a:latin typeface="Arial Narrow" panose="020B0606020202030204" pitchFamily="34" charset="0"/>
              </a:rPr>
              <a:t>en relación al año </a:t>
            </a:r>
            <a:r>
              <a:rPr lang="es-MX" sz="1600" b="1" dirty="0">
                <a:latin typeface="Arial Narrow" panose="020B0606020202030204" pitchFamily="34" charset="0"/>
              </a:rPr>
              <a:t>2023</a:t>
            </a:r>
            <a:r>
              <a:rPr lang="es-MX" sz="1600" dirty="0">
                <a:latin typeface="Arial Narrow" panose="020B0606020202030204" pitchFamily="34" charset="0"/>
              </a:rPr>
              <a:t>; lo que va del presente año, tenemos notificados 64</a:t>
            </a:r>
            <a:r>
              <a:rPr lang="es-MX" sz="1600" b="1" dirty="0">
                <a:latin typeface="Arial Narrow" panose="020B0606020202030204" pitchFamily="34" charset="0"/>
              </a:rPr>
              <a:t> </a:t>
            </a:r>
            <a:r>
              <a:rPr lang="es-MX" sz="1600" dirty="0">
                <a:latin typeface="Arial Narrow" panose="020B0606020202030204" pitchFamily="34" charset="0"/>
              </a:rPr>
              <a:t>casos de malaria </a:t>
            </a:r>
            <a:r>
              <a:rPr lang="es-MX" sz="1600" dirty="0" err="1">
                <a:latin typeface="Arial Narrow" panose="020B0606020202030204" pitchFamily="34" charset="0"/>
              </a:rPr>
              <a:t>Vivax</a:t>
            </a:r>
            <a:r>
              <a:rPr lang="es-MX" sz="1600" dirty="0">
                <a:latin typeface="Arial Narrow" panose="020B0606020202030204" pitchFamily="34" charset="0"/>
              </a:rPr>
              <a:t> hasta la </a:t>
            </a:r>
            <a:r>
              <a:rPr lang="es-MX" sz="1600" b="1" dirty="0" err="1">
                <a:latin typeface="Arial Narrow" panose="020B0606020202030204" pitchFamily="34" charset="0"/>
              </a:rPr>
              <a:t>sem</a:t>
            </a:r>
            <a:r>
              <a:rPr lang="es-MX" sz="1600" b="1" dirty="0">
                <a:latin typeface="Arial Narrow" panose="020B0606020202030204" pitchFamily="34" charset="0"/>
              </a:rPr>
              <a:t>. 21</a:t>
            </a:r>
            <a:r>
              <a:rPr lang="es-MX" sz="1600" dirty="0">
                <a:latin typeface="Arial Narrow" panose="020B0606020202030204" pitchFamily="34" charset="0"/>
              </a:rPr>
              <a:t> lo que representa una TIA de </a:t>
            </a:r>
            <a:r>
              <a:rPr lang="es-MX" sz="1600" b="1" dirty="0">
                <a:latin typeface="Arial Narrow" panose="020B0606020202030204" pitchFamily="34" charset="0"/>
              </a:rPr>
              <a:t>0.39 </a:t>
            </a:r>
            <a:r>
              <a:rPr lang="es-MX" sz="1600" dirty="0">
                <a:latin typeface="Arial Narrow" panose="020B0606020202030204" pitchFamily="34" charset="0"/>
              </a:rPr>
              <a:t>x1000 hab.</a:t>
            </a:r>
            <a:endParaRPr lang="es-PE" sz="1600" dirty="0">
              <a:latin typeface="Arial Narrow" panose="020B0606020202030204" pitchFamily="34" charset="0"/>
            </a:endParaRPr>
          </a:p>
        </p:txBody>
      </p:sp>
      <p:sp>
        <p:nvSpPr>
          <p:cNvPr id="6" name="Rectángulo 5">
            <a:extLst>
              <a:ext uri="{FF2B5EF4-FFF2-40B4-BE49-F238E27FC236}">
                <a16:creationId xmlns:a16="http://schemas.microsoft.com/office/drawing/2014/main" id="{6232C527-190C-456B-850D-984F04F87006}"/>
              </a:ext>
            </a:extLst>
          </p:cNvPr>
          <p:cNvSpPr/>
          <p:nvPr/>
        </p:nvSpPr>
        <p:spPr>
          <a:xfrm>
            <a:off x="1106225" y="220266"/>
            <a:ext cx="7659757" cy="518125"/>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latin typeface="Arial Narrow" panose="020B0606020202030204" pitchFamily="34" charset="0"/>
                <a:cs typeface="Arial" panose="020B0604020202020204" pitchFamily="34" charset="0"/>
              </a:rPr>
              <a:t>Casos de Malaria, Provincia Alto Amazonas, 2015 – 2025* ; SE-21</a:t>
            </a:r>
            <a:endParaRPr lang="es-PE" sz="2000" b="1" dirty="0">
              <a:solidFill>
                <a:schemeClr val="tx1"/>
              </a:solidFill>
              <a:latin typeface="Arial Narrow" panose="020B0606020202030204" pitchFamily="34" charset="0"/>
              <a:cs typeface="Arial" panose="020B0604020202020204" pitchFamily="34" charset="0"/>
            </a:endParaRPr>
          </a:p>
        </p:txBody>
      </p:sp>
      <p:graphicFrame>
        <p:nvGraphicFramePr>
          <p:cNvPr id="2" name="Objeto 1">
            <a:extLst>
              <a:ext uri="{FF2B5EF4-FFF2-40B4-BE49-F238E27FC236}">
                <a16:creationId xmlns:a16="http://schemas.microsoft.com/office/drawing/2014/main" id="{1FA3ACE7-FB88-445A-9BB2-444174F1B789}"/>
              </a:ext>
            </a:extLst>
          </p:cNvPr>
          <p:cNvGraphicFramePr>
            <a:graphicFrameLocks noChangeAspect="1"/>
          </p:cNvGraphicFramePr>
          <p:nvPr>
            <p:extLst>
              <p:ext uri="{D42A27DB-BD31-4B8C-83A1-F6EECF244321}">
                <p14:modId xmlns:p14="http://schemas.microsoft.com/office/powerpoint/2010/main" val="2694334240"/>
              </p:ext>
            </p:extLst>
          </p:nvPr>
        </p:nvGraphicFramePr>
        <p:xfrm>
          <a:off x="82550" y="1258888"/>
          <a:ext cx="9364663" cy="5119687"/>
        </p:xfrm>
        <a:graphic>
          <a:graphicData uri="http://schemas.openxmlformats.org/presentationml/2006/ole">
            <mc:AlternateContent xmlns:mc="http://schemas.openxmlformats.org/markup-compatibility/2006">
              <mc:Choice xmlns:v="urn:schemas-microsoft-com:vml" Requires="v">
                <p:oleObj spid="_x0000_s34064" name="Worksheet" r:id="rId4" imgW="9924916" imgH="6534282" progId="Excel.Sheet.12">
                  <p:link updateAutomatic="1"/>
                </p:oleObj>
              </mc:Choice>
              <mc:Fallback>
                <p:oleObj name="Worksheet" r:id="rId4" imgW="9924916" imgH="6534282" progId="Excel.Sheet.12">
                  <p:link updateAutomatic="1"/>
                  <p:pic>
                    <p:nvPicPr>
                      <p:cNvPr id="0" name=""/>
                      <p:cNvPicPr/>
                      <p:nvPr/>
                    </p:nvPicPr>
                    <p:blipFill>
                      <a:blip r:embed="rId5"/>
                      <a:stretch>
                        <a:fillRect/>
                      </a:stretch>
                    </p:blipFill>
                    <p:spPr>
                      <a:xfrm>
                        <a:off x="82550" y="1258888"/>
                        <a:ext cx="9364663" cy="5119687"/>
                      </a:xfrm>
                      <a:prstGeom prst="rect">
                        <a:avLst/>
                      </a:prstGeom>
                    </p:spPr>
                  </p:pic>
                </p:oleObj>
              </mc:Fallback>
            </mc:AlternateContent>
          </a:graphicData>
        </a:graphic>
      </p:graphicFrame>
    </p:spTree>
    <p:extLst>
      <p:ext uri="{BB962C8B-B14F-4D97-AF65-F5344CB8AC3E}">
        <p14:creationId xmlns:p14="http://schemas.microsoft.com/office/powerpoint/2010/main" val="76157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42BA495-3224-4754-9C9F-D3EE23D0044F}"/>
              </a:ext>
            </a:extLst>
          </p:cNvPr>
          <p:cNvSpPr txBox="1"/>
          <p:nvPr/>
        </p:nvSpPr>
        <p:spPr>
          <a:xfrm>
            <a:off x="145775" y="226897"/>
            <a:ext cx="11913702" cy="400110"/>
          </a:xfrm>
          <a:prstGeom prst="rect">
            <a:avLst/>
          </a:prstGeom>
          <a:noFill/>
          <a:ln w="12700">
            <a:solidFill>
              <a:srgbClr val="00B0F0"/>
            </a:solidFill>
          </a:ln>
        </p:spPr>
        <p:txBody>
          <a:bodyPr wrap="square" rtlCol="0">
            <a:spAutoFit/>
          </a:bodyPr>
          <a:lstStyle/>
          <a:p>
            <a:pPr algn="ctr"/>
            <a:r>
              <a:rPr lang="es-MX" sz="2000" b="1" dirty="0">
                <a:latin typeface="Arial Narrow" panose="020B0606020202030204" pitchFamily="34" charset="0"/>
                <a:cs typeface="Arial" panose="020B0604020202020204" pitchFamily="34" charset="0"/>
              </a:rPr>
              <a:t>Casos de malaria en la provincia de Alto Amazonas, acumulado hasta la semana 21, años 2022 – 2025</a:t>
            </a:r>
            <a:r>
              <a:rPr lang="es-MX" b="1" dirty="0">
                <a:latin typeface="Arial" panose="020B0604020202020204" pitchFamily="34" charset="0"/>
                <a:cs typeface="Arial" panose="020B0604020202020204" pitchFamily="34" charset="0"/>
              </a:rPr>
              <a:t>* </a:t>
            </a:r>
            <a:endParaRPr lang="es-PE"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5F2C099D-BD66-4FAF-AA22-730B2DEE74FE}"/>
              </a:ext>
            </a:extLst>
          </p:cNvPr>
          <p:cNvPicPr>
            <a:picLocks noChangeAspect="1"/>
          </p:cNvPicPr>
          <p:nvPr/>
        </p:nvPicPr>
        <p:blipFill>
          <a:blip r:embed="rId3"/>
          <a:stretch>
            <a:fillRect/>
          </a:stretch>
        </p:blipFill>
        <p:spPr>
          <a:xfrm>
            <a:off x="132523" y="6485301"/>
            <a:ext cx="2651990" cy="304826"/>
          </a:xfrm>
          <a:prstGeom prst="rect">
            <a:avLst/>
          </a:prstGeom>
        </p:spPr>
      </p:pic>
      <p:pic>
        <p:nvPicPr>
          <p:cNvPr id="10" name="Imagen 9">
            <a:extLst>
              <a:ext uri="{FF2B5EF4-FFF2-40B4-BE49-F238E27FC236}">
                <a16:creationId xmlns:a16="http://schemas.microsoft.com/office/drawing/2014/main" id="{642E029A-EC40-4BEB-9F43-74CDCA7E56F4}"/>
              </a:ext>
            </a:extLst>
          </p:cNvPr>
          <p:cNvPicPr>
            <a:picLocks noChangeAspect="1"/>
          </p:cNvPicPr>
          <p:nvPr/>
        </p:nvPicPr>
        <p:blipFill>
          <a:blip r:embed="rId4"/>
          <a:stretch>
            <a:fillRect/>
          </a:stretch>
        </p:blipFill>
        <p:spPr>
          <a:xfrm>
            <a:off x="9988892" y="5011672"/>
            <a:ext cx="1928325" cy="1473629"/>
          </a:xfrm>
          <a:prstGeom prst="rect">
            <a:avLst/>
          </a:prstGeom>
        </p:spPr>
      </p:pic>
      <p:sp>
        <p:nvSpPr>
          <p:cNvPr id="7" name="CuadroTexto 6">
            <a:extLst>
              <a:ext uri="{FF2B5EF4-FFF2-40B4-BE49-F238E27FC236}">
                <a16:creationId xmlns:a16="http://schemas.microsoft.com/office/drawing/2014/main" id="{B115F707-1496-443A-AE38-0DA6C168F656}"/>
              </a:ext>
            </a:extLst>
          </p:cNvPr>
          <p:cNvSpPr txBox="1"/>
          <p:nvPr/>
        </p:nvSpPr>
        <p:spPr>
          <a:xfrm>
            <a:off x="9697344" y="1057275"/>
            <a:ext cx="2307662" cy="247760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sz="1600" dirty="0">
                <a:latin typeface="Arial Narrow" panose="020B0606020202030204" pitchFamily="34" charset="0"/>
              </a:rPr>
              <a:t>Se muestra que, los últimos cuatro años hasta la semana 21; se presentó 01 caso de Malaria P. </a:t>
            </a:r>
            <a:r>
              <a:rPr lang="es-MX" sz="1600" dirty="0" err="1">
                <a:latin typeface="Arial Narrow" panose="020B0606020202030204" pitchFamily="34" charset="0"/>
              </a:rPr>
              <a:t>Falciparum</a:t>
            </a:r>
            <a:r>
              <a:rPr lang="es-MX" sz="1600" dirty="0">
                <a:latin typeface="Arial Narrow" panose="020B0606020202030204" pitchFamily="34" charset="0"/>
              </a:rPr>
              <a:t> en </a:t>
            </a:r>
            <a:r>
              <a:rPr lang="es-MX" sz="1600" b="1" dirty="0">
                <a:latin typeface="Arial Narrow" panose="020B0606020202030204" pitchFamily="34" charset="0"/>
              </a:rPr>
              <a:t>2023</a:t>
            </a:r>
            <a:r>
              <a:rPr lang="es-MX" sz="1600" dirty="0">
                <a:latin typeface="Arial Narrow" panose="020B0606020202030204" pitchFamily="34" charset="0"/>
              </a:rPr>
              <a:t>.</a:t>
            </a:r>
          </a:p>
          <a:p>
            <a:pPr algn="just"/>
            <a:endParaRPr lang="es-MX" sz="1100" dirty="0">
              <a:latin typeface="Arial Narrow" panose="020B0606020202030204" pitchFamily="34" charset="0"/>
            </a:endParaRPr>
          </a:p>
          <a:p>
            <a:pPr algn="just"/>
            <a:r>
              <a:rPr lang="es-MX" sz="1600" dirty="0">
                <a:latin typeface="Arial Narrow" panose="020B0606020202030204" pitchFamily="34" charset="0"/>
              </a:rPr>
              <a:t>El IPA provincial en lo que va de este año es de </a:t>
            </a:r>
            <a:r>
              <a:rPr lang="es-MX" sz="1600" b="1" dirty="0">
                <a:latin typeface="Arial Narrow" panose="020B0606020202030204" pitchFamily="34" charset="0"/>
              </a:rPr>
              <a:t>0.39</a:t>
            </a:r>
            <a:r>
              <a:rPr lang="es-MX" sz="1600" dirty="0">
                <a:latin typeface="Arial Narrow" panose="020B0606020202030204" pitchFamily="34" charset="0"/>
              </a:rPr>
              <a:t>, inferior a los otros años en las mismas semanas (1-21).</a:t>
            </a:r>
          </a:p>
        </p:txBody>
      </p:sp>
      <p:graphicFrame>
        <p:nvGraphicFramePr>
          <p:cNvPr id="2" name="Objeto 1">
            <a:extLst>
              <a:ext uri="{FF2B5EF4-FFF2-40B4-BE49-F238E27FC236}">
                <a16:creationId xmlns:a16="http://schemas.microsoft.com/office/drawing/2014/main" id="{D34E4876-2528-4603-83BC-7A35F241BC02}"/>
              </a:ext>
            </a:extLst>
          </p:cNvPr>
          <p:cNvGraphicFramePr>
            <a:graphicFrameLocks noChangeAspect="1"/>
          </p:cNvGraphicFramePr>
          <p:nvPr>
            <p:extLst>
              <p:ext uri="{D42A27DB-BD31-4B8C-83A1-F6EECF244321}">
                <p14:modId xmlns:p14="http://schemas.microsoft.com/office/powerpoint/2010/main" val="3282805287"/>
              </p:ext>
            </p:extLst>
          </p:nvPr>
        </p:nvGraphicFramePr>
        <p:xfrm>
          <a:off x="186994" y="1057275"/>
          <a:ext cx="9250363" cy="2533650"/>
        </p:xfrm>
        <a:graphic>
          <a:graphicData uri="http://schemas.openxmlformats.org/presentationml/2006/ole">
            <mc:AlternateContent xmlns:mc="http://schemas.openxmlformats.org/markup-compatibility/2006">
              <mc:Choice xmlns:v="urn:schemas-microsoft-com:vml" Requires="v">
                <p:oleObj spid="_x0000_s31279" name="Worksheet" r:id="rId5" imgW="7562933" imgH="2095494" progId="Excel.Sheet.12">
                  <p:link updateAutomatic="1"/>
                </p:oleObj>
              </mc:Choice>
              <mc:Fallback>
                <p:oleObj name="Worksheet" r:id="rId5" imgW="7562933" imgH="2095494" progId="Excel.Sheet.12">
                  <p:link updateAutomatic="1"/>
                  <p:pic>
                    <p:nvPicPr>
                      <p:cNvPr id="0" name=""/>
                      <p:cNvPicPr/>
                      <p:nvPr/>
                    </p:nvPicPr>
                    <p:blipFill>
                      <a:blip r:embed="rId6"/>
                      <a:stretch>
                        <a:fillRect/>
                      </a:stretch>
                    </p:blipFill>
                    <p:spPr>
                      <a:xfrm>
                        <a:off x="186994" y="1057275"/>
                        <a:ext cx="9250363" cy="2533650"/>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0972E7B0-74D5-4FDA-B333-DE6183DE73AC}"/>
              </a:ext>
            </a:extLst>
          </p:cNvPr>
          <p:cNvGraphicFramePr>
            <a:graphicFrameLocks noChangeAspect="1"/>
          </p:cNvGraphicFramePr>
          <p:nvPr>
            <p:extLst>
              <p:ext uri="{D42A27DB-BD31-4B8C-83A1-F6EECF244321}">
                <p14:modId xmlns:p14="http://schemas.microsoft.com/office/powerpoint/2010/main" val="1180901761"/>
              </p:ext>
            </p:extLst>
          </p:nvPr>
        </p:nvGraphicFramePr>
        <p:xfrm>
          <a:off x="186994" y="3748088"/>
          <a:ext cx="9250363" cy="2824162"/>
        </p:xfrm>
        <a:graphic>
          <a:graphicData uri="http://schemas.openxmlformats.org/presentationml/2006/ole">
            <mc:AlternateContent xmlns:mc="http://schemas.openxmlformats.org/markup-compatibility/2006">
              <mc:Choice xmlns:v="urn:schemas-microsoft-com:vml" Requires="v">
                <p:oleObj spid="_x0000_s31280" name="Worksheet" r:id="rId7" imgW="7562880" imgH="2085840" progId="Excel.Sheet.12">
                  <p:link updateAutomatic="1"/>
                </p:oleObj>
              </mc:Choice>
              <mc:Fallback>
                <p:oleObj name="Worksheet" r:id="rId7" imgW="7562880" imgH="2085840" progId="Excel.Sheet.12">
                  <p:link updateAutomatic="1"/>
                  <p:pic>
                    <p:nvPicPr>
                      <p:cNvPr id="0" name=""/>
                      <p:cNvPicPr/>
                      <p:nvPr/>
                    </p:nvPicPr>
                    <p:blipFill>
                      <a:blip r:embed="rId8"/>
                      <a:stretch>
                        <a:fillRect/>
                      </a:stretch>
                    </p:blipFill>
                    <p:spPr>
                      <a:xfrm>
                        <a:off x="186994" y="3748088"/>
                        <a:ext cx="9250363" cy="2824162"/>
                      </a:xfrm>
                      <a:prstGeom prst="rect">
                        <a:avLst/>
                      </a:prstGeom>
                    </p:spPr>
                  </p:pic>
                </p:oleObj>
              </mc:Fallback>
            </mc:AlternateContent>
          </a:graphicData>
        </a:graphic>
      </p:graphicFrame>
    </p:spTree>
    <p:extLst>
      <p:ext uri="{BB962C8B-B14F-4D97-AF65-F5344CB8AC3E}">
        <p14:creationId xmlns:p14="http://schemas.microsoft.com/office/powerpoint/2010/main" val="46039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0B81DE-DBB7-936D-F0FB-3E852A6D98C3}"/>
              </a:ext>
            </a:extLst>
          </p:cNvPr>
          <p:cNvSpPr>
            <a:spLocks noGrp="1"/>
          </p:cNvSpPr>
          <p:nvPr>
            <p:ph type="title"/>
          </p:nvPr>
        </p:nvSpPr>
        <p:spPr>
          <a:xfrm>
            <a:off x="293509" y="287011"/>
            <a:ext cx="11525957" cy="652707"/>
          </a:xfrm>
          <a:ln w="28575">
            <a:solidFill>
              <a:schemeClr val="accent5">
                <a:lumMod val="60000"/>
                <a:lumOff val="40000"/>
              </a:schemeClr>
            </a:solidFill>
          </a:ln>
        </p:spPr>
        <p:txBody>
          <a:bodyPr>
            <a:normAutofit fontScale="90000"/>
          </a:bodyPr>
          <a:lstStyle/>
          <a:p>
            <a:pPr algn="ctr" defTabSz="457200"/>
            <a:br>
              <a:rPr lang="es-PE" sz="2000" b="1" dirty="0">
                <a:latin typeface="Arial Narrow" panose="020B0606020202030204" pitchFamily="34" charset="0"/>
                <a:ea typeface="+mn-ea"/>
                <a:cs typeface="Arial" panose="020B0604020202020204" pitchFamily="34" charset="0"/>
              </a:rPr>
            </a:br>
            <a:r>
              <a:rPr lang="es-PE" sz="2700" b="1" dirty="0">
                <a:latin typeface="Arial Narrow" panose="020B0606020202030204" pitchFamily="34" charset="0"/>
                <a:ea typeface="+mn-ea"/>
                <a:cs typeface="Arial" panose="020B0604020202020204" pitchFamily="34" charset="0"/>
              </a:rPr>
              <a:t>Casos de Malaria en la Provincia de Alto Amazonas por Distritos 2024-2025 (S.E.21)</a:t>
            </a:r>
            <a:br>
              <a:rPr lang="es-PE" sz="2700" b="1" dirty="0">
                <a:latin typeface="Arial Narrow" panose="020B0606020202030204" pitchFamily="34" charset="0"/>
                <a:ea typeface="+mn-ea"/>
                <a:cs typeface="Arial" panose="020B0604020202020204" pitchFamily="34" charset="0"/>
              </a:rPr>
            </a:br>
            <a:endParaRPr lang="es-PE" sz="2700" b="1" dirty="0">
              <a:latin typeface="Arial Narrow" panose="020B0606020202030204" pitchFamily="34" charset="0"/>
              <a:ea typeface="+mn-ea"/>
              <a:cs typeface="Arial" panose="020B0604020202020204" pitchFamily="34" charset="0"/>
            </a:endParaRPr>
          </a:p>
        </p:txBody>
      </p:sp>
      <p:pic>
        <p:nvPicPr>
          <p:cNvPr id="5" name="Imagen 4">
            <a:extLst>
              <a:ext uri="{FF2B5EF4-FFF2-40B4-BE49-F238E27FC236}">
                <a16:creationId xmlns:a16="http://schemas.microsoft.com/office/drawing/2014/main" id="{9FDF966D-6517-FAE4-78C2-EAD4BE096E38}"/>
              </a:ext>
            </a:extLst>
          </p:cNvPr>
          <p:cNvPicPr>
            <a:picLocks noChangeAspect="1"/>
          </p:cNvPicPr>
          <p:nvPr/>
        </p:nvPicPr>
        <p:blipFill>
          <a:blip r:embed="rId3"/>
          <a:stretch>
            <a:fillRect/>
          </a:stretch>
        </p:blipFill>
        <p:spPr>
          <a:xfrm>
            <a:off x="293509" y="4822825"/>
            <a:ext cx="2414225" cy="304826"/>
          </a:xfrm>
          <a:prstGeom prst="rect">
            <a:avLst/>
          </a:prstGeom>
        </p:spPr>
      </p:pic>
      <p:sp>
        <p:nvSpPr>
          <p:cNvPr id="6" name="Rectángulo: esquinas redondeadas 5">
            <a:extLst>
              <a:ext uri="{FF2B5EF4-FFF2-40B4-BE49-F238E27FC236}">
                <a16:creationId xmlns:a16="http://schemas.microsoft.com/office/drawing/2014/main" id="{B26FCF2D-EE5C-4593-9387-45E4CA23D49C}"/>
              </a:ext>
            </a:extLst>
          </p:cNvPr>
          <p:cNvSpPr/>
          <p:nvPr/>
        </p:nvSpPr>
        <p:spPr>
          <a:xfrm>
            <a:off x="610212" y="5547379"/>
            <a:ext cx="10919054" cy="925138"/>
          </a:xfrm>
          <a:prstGeom prst="roundRect">
            <a:avLst/>
          </a:prstGeom>
          <a:solidFill>
            <a:schemeClr val="accent5">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chemeClr val="tx1"/>
                </a:solidFill>
                <a:latin typeface="Arial Narrow" panose="020B0606020202030204" pitchFamily="34" charset="0"/>
              </a:rPr>
              <a:t>El cuadro detalla los casos de malaria acumulados hasta la semana 21 de los años 2024-2025; como provincia tenemos una variación de menos 191 casos en relación al año 2024.   </a:t>
            </a:r>
          </a:p>
        </p:txBody>
      </p:sp>
      <p:graphicFrame>
        <p:nvGraphicFramePr>
          <p:cNvPr id="3" name="Objeto 2">
            <a:extLst>
              <a:ext uri="{FF2B5EF4-FFF2-40B4-BE49-F238E27FC236}">
                <a16:creationId xmlns:a16="http://schemas.microsoft.com/office/drawing/2014/main" id="{7A42184C-4BEF-4B2F-A548-554777AE44BE}"/>
              </a:ext>
            </a:extLst>
          </p:cNvPr>
          <p:cNvGraphicFramePr>
            <a:graphicFrameLocks noChangeAspect="1"/>
          </p:cNvGraphicFramePr>
          <p:nvPr>
            <p:extLst>
              <p:ext uri="{D42A27DB-BD31-4B8C-83A1-F6EECF244321}">
                <p14:modId xmlns:p14="http://schemas.microsoft.com/office/powerpoint/2010/main" val="4003042499"/>
              </p:ext>
            </p:extLst>
          </p:nvPr>
        </p:nvGraphicFramePr>
        <p:xfrm>
          <a:off x="233363" y="1570038"/>
          <a:ext cx="11703050" cy="3252787"/>
        </p:xfrm>
        <a:graphic>
          <a:graphicData uri="http://schemas.openxmlformats.org/presentationml/2006/ole">
            <mc:AlternateContent xmlns:mc="http://schemas.openxmlformats.org/markup-compatibility/2006">
              <mc:Choice xmlns:v="urn:schemas-microsoft-com:vml" Requires="v">
                <p:oleObj spid="_x0000_s28954" name="Worksheet" r:id="rId4" imgW="7810469" imgH="1886026" progId="Excel.Sheet.12">
                  <p:link updateAutomatic="1"/>
                </p:oleObj>
              </mc:Choice>
              <mc:Fallback>
                <p:oleObj name="Worksheet" r:id="rId4" imgW="7810469" imgH="1886026" progId="Excel.Sheet.12">
                  <p:link updateAutomatic="1"/>
                  <p:pic>
                    <p:nvPicPr>
                      <p:cNvPr id="0" name=""/>
                      <p:cNvPicPr/>
                      <p:nvPr/>
                    </p:nvPicPr>
                    <p:blipFill>
                      <a:blip r:embed="rId5"/>
                      <a:stretch>
                        <a:fillRect/>
                      </a:stretch>
                    </p:blipFill>
                    <p:spPr>
                      <a:xfrm>
                        <a:off x="233363" y="1570038"/>
                        <a:ext cx="11703050" cy="3252787"/>
                      </a:xfrm>
                      <a:prstGeom prst="rect">
                        <a:avLst/>
                      </a:prstGeom>
                    </p:spPr>
                  </p:pic>
                </p:oleObj>
              </mc:Fallback>
            </mc:AlternateContent>
          </a:graphicData>
        </a:graphic>
      </p:graphicFrame>
    </p:spTree>
    <p:extLst>
      <p:ext uri="{BB962C8B-B14F-4D97-AF65-F5344CB8AC3E}">
        <p14:creationId xmlns:p14="http://schemas.microsoft.com/office/powerpoint/2010/main" val="116248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5B1877-BB2C-47C9-31BD-F2EF3C13A5C5}"/>
              </a:ext>
            </a:extLst>
          </p:cNvPr>
          <p:cNvSpPr>
            <a:spLocks noGrp="1"/>
          </p:cNvSpPr>
          <p:nvPr>
            <p:ph type="title"/>
          </p:nvPr>
        </p:nvSpPr>
        <p:spPr>
          <a:xfrm>
            <a:off x="501927" y="327520"/>
            <a:ext cx="10669656" cy="668545"/>
          </a:xfrm>
          <a:ln w="28575">
            <a:solidFill>
              <a:srgbClr val="92D050"/>
            </a:solidFill>
          </a:ln>
        </p:spPr>
        <p:txBody>
          <a:bodyPr/>
          <a:lstStyle/>
          <a:p>
            <a:pPr algn="ctr"/>
            <a:r>
              <a:rPr lang="es-PE" sz="2000" b="1" dirty="0">
                <a:latin typeface="Arial Narrow" panose="020B0606020202030204" pitchFamily="34" charset="0"/>
              </a:rPr>
              <a:t>Tendencia de casos de malaria por </a:t>
            </a:r>
            <a:r>
              <a:rPr lang="es-PE" sz="2000" b="1" dirty="0" err="1">
                <a:latin typeface="Arial Narrow" panose="020B0606020202030204" pitchFamily="34" charset="0"/>
              </a:rPr>
              <a:t>Plasmodiun</a:t>
            </a:r>
            <a:r>
              <a:rPr lang="es-PE" sz="2000" b="1" dirty="0">
                <a:latin typeface="Arial Narrow" panose="020B0606020202030204" pitchFamily="34" charset="0"/>
              </a:rPr>
              <a:t> </a:t>
            </a:r>
            <a:r>
              <a:rPr lang="es-PE" sz="2000" b="1" dirty="0" err="1">
                <a:latin typeface="Arial Narrow" panose="020B0606020202030204" pitchFamily="34" charset="0"/>
              </a:rPr>
              <a:t>vivax</a:t>
            </a:r>
            <a:r>
              <a:rPr lang="es-PE" sz="2000" b="1" dirty="0">
                <a:latin typeface="Arial Narrow" panose="020B0606020202030204" pitchFamily="34" charset="0"/>
              </a:rPr>
              <a:t>, Provincia de Alto Amazonas, 2022-2025*; SE-21</a:t>
            </a:r>
          </a:p>
        </p:txBody>
      </p:sp>
      <p:pic>
        <p:nvPicPr>
          <p:cNvPr id="5" name="Imagen 4">
            <a:extLst>
              <a:ext uri="{FF2B5EF4-FFF2-40B4-BE49-F238E27FC236}">
                <a16:creationId xmlns:a16="http://schemas.microsoft.com/office/drawing/2014/main" id="{06EECEA6-BD0A-BC25-6DA5-9A2D976054DE}"/>
              </a:ext>
            </a:extLst>
          </p:cNvPr>
          <p:cNvPicPr>
            <a:picLocks noChangeAspect="1"/>
          </p:cNvPicPr>
          <p:nvPr/>
        </p:nvPicPr>
        <p:blipFill>
          <a:blip r:embed="rId3"/>
          <a:stretch>
            <a:fillRect/>
          </a:stretch>
        </p:blipFill>
        <p:spPr>
          <a:xfrm>
            <a:off x="134177" y="6391810"/>
            <a:ext cx="2651990" cy="304826"/>
          </a:xfrm>
          <a:prstGeom prst="rect">
            <a:avLst/>
          </a:prstGeom>
        </p:spPr>
      </p:pic>
      <p:sp>
        <p:nvSpPr>
          <p:cNvPr id="9" name="CuadroTexto 8">
            <a:extLst>
              <a:ext uri="{FF2B5EF4-FFF2-40B4-BE49-F238E27FC236}">
                <a16:creationId xmlns:a16="http://schemas.microsoft.com/office/drawing/2014/main" id="{776F2D1E-7AD1-1443-0267-17900C2FF284}"/>
              </a:ext>
            </a:extLst>
          </p:cNvPr>
          <p:cNvSpPr txBox="1"/>
          <p:nvPr/>
        </p:nvSpPr>
        <p:spPr>
          <a:xfrm>
            <a:off x="9223512" y="1854059"/>
            <a:ext cx="2620617" cy="3970318"/>
          </a:xfrm>
          <a:prstGeom prst="rect">
            <a:avLst/>
          </a:prstGeom>
          <a:noFill/>
          <a:ln>
            <a:solidFill>
              <a:schemeClr val="accent6">
                <a:lumMod val="60000"/>
                <a:lumOff val="40000"/>
              </a:schemeClr>
            </a:solidFill>
          </a:ln>
        </p:spPr>
        <p:txBody>
          <a:bodyPr wrap="square">
            <a:spAutoFit/>
          </a:bodyPr>
          <a:lstStyle/>
          <a:p>
            <a:pPr algn="just"/>
            <a:r>
              <a:rPr lang="es-MX" sz="1800" dirty="0">
                <a:latin typeface="Arial Narrow" panose="020B0606020202030204" pitchFamily="34" charset="0"/>
              </a:rPr>
              <a:t>Según la tendencia de los casos de malaria </a:t>
            </a:r>
            <a:r>
              <a:rPr lang="es-MX" sz="1800" dirty="0" err="1">
                <a:latin typeface="Arial Narrow" panose="020B0606020202030204" pitchFamily="34" charset="0"/>
              </a:rPr>
              <a:t>vivax</a:t>
            </a:r>
            <a:r>
              <a:rPr lang="es-MX" sz="1800" dirty="0">
                <a:latin typeface="Arial Narrow" panose="020B0606020202030204" pitchFamily="34" charset="0"/>
              </a:rPr>
              <a:t>;  los últimos cuatro años se evidencia que </a:t>
            </a:r>
            <a:r>
              <a:rPr lang="es-MX" dirty="0">
                <a:latin typeface="Arial Narrow" panose="020B0606020202030204" pitchFamily="34" charset="0"/>
              </a:rPr>
              <a:t>en los años </a:t>
            </a:r>
            <a:r>
              <a:rPr lang="es-MX" sz="1800" b="1" dirty="0">
                <a:latin typeface="Arial Narrow" panose="020B0606020202030204" pitchFamily="34" charset="0"/>
              </a:rPr>
              <a:t>2022-2023 </a:t>
            </a:r>
            <a:r>
              <a:rPr lang="es-MX" sz="1800" dirty="0">
                <a:latin typeface="Arial Narrow" panose="020B0606020202030204" pitchFamily="34" charset="0"/>
              </a:rPr>
              <a:t>la tendencia fue al incremento</a:t>
            </a:r>
            <a:r>
              <a:rPr lang="es-MX" sz="1800" b="1" dirty="0">
                <a:latin typeface="Arial Narrow" panose="020B0606020202030204" pitchFamily="34" charset="0"/>
              </a:rPr>
              <a:t>, </a:t>
            </a:r>
            <a:r>
              <a:rPr lang="es-MX" sz="1800" dirty="0">
                <a:latin typeface="Arial Narrow" panose="020B0606020202030204" pitchFamily="34" charset="0"/>
              </a:rPr>
              <a:t>a partir de la </a:t>
            </a:r>
            <a:r>
              <a:rPr lang="es-MX" sz="1800" dirty="0" err="1">
                <a:latin typeface="Arial Narrow" panose="020B0606020202030204" pitchFamily="34" charset="0"/>
              </a:rPr>
              <a:t>sem</a:t>
            </a:r>
            <a:r>
              <a:rPr lang="es-MX" sz="1800" dirty="0">
                <a:latin typeface="Arial Narrow" panose="020B0606020202030204" pitchFamily="34" charset="0"/>
              </a:rPr>
              <a:t>. </a:t>
            </a:r>
            <a:r>
              <a:rPr lang="es-MX" sz="1800" b="1" dirty="0">
                <a:latin typeface="Arial Narrow" panose="020B0606020202030204" pitchFamily="34" charset="0"/>
              </a:rPr>
              <a:t>37-2023 </a:t>
            </a:r>
            <a:r>
              <a:rPr lang="es-MX" sz="1800" dirty="0">
                <a:latin typeface="Arial Narrow" panose="020B0606020202030204" pitchFamily="34" charset="0"/>
              </a:rPr>
              <a:t>se observa un descenso de manera progresiva; sin embargo </a:t>
            </a:r>
            <a:r>
              <a:rPr lang="es-MX" dirty="0">
                <a:latin typeface="Arial Narrow" panose="020B0606020202030204" pitchFamily="34" charset="0"/>
              </a:rPr>
              <a:t>desde las primeras semanas de este año, se nota un leve incremento; en relación a las ultimas semanas del año </a:t>
            </a:r>
            <a:r>
              <a:rPr lang="es-MX" b="1" dirty="0">
                <a:latin typeface="Arial Narrow" panose="020B0606020202030204" pitchFamily="34" charset="0"/>
              </a:rPr>
              <a:t>2024</a:t>
            </a:r>
            <a:r>
              <a:rPr lang="es-MX" sz="1800" dirty="0">
                <a:latin typeface="Arial Narrow" panose="020B0606020202030204" pitchFamily="34" charset="0"/>
              </a:rPr>
              <a:t>.</a:t>
            </a:r>
            <a:endParaRPr lang="es-PE" sz="1800" dirty="0">
              <a:latin typeface="Arial Narrow" panose="020B0606020202030204" pitchFamily="34" charset="0"/>
            </a:endParaRPr>
          </a:p>
        </p:txBody>
      </p:sp>
      <p:graphicFrame>
        <p:nvGraphicFramePr>
          <p:cNvPr id="3" name="Objeto 2">
            <a:extLst>
              <a:ext uri="{FF2B5EF4-FFF2-40B4-BE49-F238E27FC236}">
                <a16:creationId xmlns:a16="http://schemas.microsoft.com/office/drawing/2014/main" id="{DC505954-8E3A-416D-AF73-84BCCFF2F690}"/>
              </a:ext>
            </a:extLst>
          </p:cNvPr>
          <p:cNvGraphicFramePr>
            <a:graphicFrameLocks noChangeAspect="1"/>
          </p:cNvGraphicFramePr>
          <p:nvPr>
            <p:extLst>
              <p:ext uri="{D42A27DB-BD31-4B8C-83A1-F6EECF244321}">
                <p14:modId xmlns:p14="http://schemas.microsoft.com/office/powerpoint/2010/main" val="644555024"/>
              </p:ext>
            </p:extLst>
          </p:nvPr>
        </p:nvGraphicFramePr>
        <p:xfrm>
          <a:off x="134176" y="1237130"/>
          <a:ext cx="9089336" cy="5235362"/>
        </p:xfrm>
        <a:graphic>
          <a:graphicData uri="http://schemas.openxmlformats.org/presentationml/2006/ole">
            <mc:AlternateContent xmlns:mc="http://schemas.openxmlformats.org/markup-compatibility/2006">
              <mc:Choice xmlns:v="urn:schemas-microsoft-com:vml" Requires="v">
                <p:oleObj spid="_x0000_s32023" name="Worksheet" r:id="rId4" imgW="8781840" imgH="4895640" progId="Excel.Sheet.12">
                  <p:link updateAutomatic="1"/>
                </p:oleObj>
              </mc:Choice>
              <mc:Fallback>
                <p:oleObj name="Worksheet" r:id="rId4" imgW="8781840" imgH="4895640" progId="Excel.Sheet.12">
                  <p:link updateAutomatic="1"/>
                  <p:pic>
                    <p:nvPicPr>
                      <p:cNvPr id="0" name=""/>
                      <p:cNvPicPr/>
                      <p:nvPr/>
                    </p:nvPicPr>
                    <p:blipFill>
                      <a:blip r:embed="rId5"/>
                      <a:stretch>
                        <a:fillRect/>
                      </a:stretch>
                    </p:blipFill>
                    <p:spPr>
                      <a:xfrm>
                        <a:off x="134176" y="1237130"/>
                        <a:ext cx="9089336" cy="5235362"/>
                      </a:xfrm>
                      <a:prstGeom prst="rect">
                        <a:avLst/>
                      </a:prstGeom>
                    </p:spPr>
                  </p:pic>
                </p:oleObj>
              </mc:Fallback>
            </mc:AlternateContent>
          </a:graphicData>
        </a:graphic>
      </p:graphicFrame>
    </p:spTree>
    <p:extLst>
      <p:ext uri="{BB962C8B-B14F-4D97-AF65-F5344CB8AC3E}">
        <p14:creationId xmlns:p14="http://schemas.microsoft.com/office/powerpoint/2010/main" val="91762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B88D594-212D-40FE-BFEF-15DEF5902CA4}"/>
              </a:ext>
            </a:extLst>
          </p:cNvPr>
          <p:cNvPicPr>
            <a:picLocks noChangeAspect="1"/>
          </p:cNvPicPr>
          <p:nvPr/>
        </p:nvPicPr>
        <p:blipFill>
          <a:blip r:embed="rId3"/>
          <a:stretch>
            <a:fillRect/>
          </a:stretch>
        </p:blipFill>
        <p:spPr>
          <a:xfrm>
            <a:off x="1790219" y="5350185"/>
            <a:ext cx="2651990" cy="304826"/>
          </a:xfrm>
          <a:prstGeom prst="rect">
            <a:avLst/>
          </a:prstGeom>
        </p:spPr>
      </p:pic>
      <p:sp>
        <p:nvSpPr>
          <p:cNvPr id="3" name="CuadroTexto 2">
            <a:extLst>
              <a:ext uri="{FF2B5EF4-FFF2-40B4-BE49-F238E27FC236}">
                <a16:creationId xmlns:a16="http://schemas.microsoft.com/office/drawing/2014/main" id="{BF47958B-4370-9121-6802-8C77B3164ED9}"/>
              </a:ext>
            </a:extLst>
          </p:cNvPr>
          <p:cNvSpPr txBox="1"/>
          <p:nvPr/>
        </p:nvSpPr>
        <p:spPr>
          <a:xfrm>
            <a:off x="1289947" y="5939975"/>
            <a:ext cx="9494008" cy="338554"/>
          </a:xfrm>
          <a:prstGeom prst="rect">
            <a:avLst/>
          </a:prstGeom>
          <a:noFill/>
          <a:ln w="19050">
            <a:solidFill>
              <a:schemeClr val="accent2">
                <a:lumMod val="75000"/>
              </a:schemeClr>
            </a:solidFill>
          </a:ln>
        </p:spPr>
        <p:txBody>
          <a:bodyPr wrap="square" rtlCol="0">
            <a:spAutoFit/>
          </a:bodyPr>
          <a:lstStyle/>
          <a:p>
            <a:pPr algn="just"/>
            <a:r>
              <a:rPr lang="es-MX" sz="1600" dirty="0">
                <a:latin typeface="Arial Narrow" panose="020B0606020202030204" pitchFamily="34" charset="0"/>
              </a:rPr>
              <a:t>Desde la semana 09 del año 2023 no se reportan casos de malaria </a:t>
            </a:r>
            <a:r>
              <a:rPr lang="es-MX" sz="1600" dirty="0" err="1">
                <a:latin typeface="Arial Narrow" panose="020B0606020202030204" pitchFamily="34" charset="0"/>
              </a:rPr>
              <a:t>falciparum</a:t>
            </a:r>
            <a:r>
              <a:rPr lang="es-MX" sz="1600" dirty="0">
                <a:latin typeface="Arial Narrow" panose="020B0606020202030204" pitchFamily="34" charset="0"/>
              </a:rPr>
              <a:t> en toda la provincia.   </a:t>
            </a:r>
          </a:p>
        </p:txBody>
      </p:sp>
      <p:sp>
        <p:nvSpPr>
          <p:cNvPr id="6" name="Título 5">
            <a:extLst>
              <a:ext uri="{FF2B5EF4-FFF2-40B4-BE49-F238E27FC236}">
                <a16:creationId xmlns:a16="http://schemas.microsoft.com/office/drawing/2014/main" id="{195A0547-3EFA-734B-D6E7-920F3FEE428E}"/>
              </a:ext>
            </a:extLst>
          </p:cNvPr>
          <p:cNvSpPr>
            <a:spLocks noGrp="1"/>
          </p:cNvSpPr>
          <p:nvPr>
            <p:ph type="title"/>
          </p:nvPr>
        </p:nvSpPr>
        <p:spPr>
          <a:xfrm>
            <a:off x="716795" y="258245"/>
            <a:ext cx="10640315" cy="712599"/>
          </a:xfrm>
          <a:ln w="38100">
            <a:solidFill>
              <a:schemeClr val="accent2">
                <a:lumMod val="60000"/>
                <a:lumOff val="40000"/>
              </a:schemeClr>
            </a:solidFill>
          </a:ln>
        </p:spPr>
        <p:txBody>
          <a:bodyPr>
            <a:normAutofit/>
          </a:bodyPr>
          <a:lstStyle/>
          <a:p>
            <a:pPr algn="ctr"/>
            <a:r>
              <a:rPr lang="es-PE" sz="2000" b="1" dirty="0">
                <a:latin typeface="Arial Narrow" panose="020B0606020202030204" pitchFamily="34" charset="0"/>
              </a:rPr>
              <a:t>Tendencia de Malaria por Plasmodium falciparum, Provincia de Alto Amazonas, 2022-2025, SE-21</a:t>
            </a:r>
          </a:p>
        </p:txBody>
      </p:sp>
      <p:graphicFrame>
        <p:nvGraphicFramePr>
          <p:cNvPr id="4" name="Objeto 3">
            <a:extLst>
              <a:ext uri="{FF2B5EF4-FFF2-40B4-BE49-F238E27FC236}">
                <a16:creationId xmlns:a16="http://schemas.microsoft.com/office/drawing/2014/main" id="{8757BB2F-170D-4BC8-AEF2-CD773E52AB34}"/>
              </a:ext>
            </a:extLst>
          </p:cNvPr>
          <p:cNvGraphicFramePr>
            <a:graphicFrameLocks noChangeAspect="1"/>
          </p:cNvGraphicFramePr>
          <p:nvPr>
            <p:extLst>
              <p:ext uri="{D42A27DB-BD31-4B8C-83A1-F6EECF244321}">
                <p14:modId xmlns:p14="http://schemas.microsoft.com/office/powerpoint/2010/main" val="2041725911"/>
              </p:ext>
            </p:extLst>
          </p:nvPr>
        </p:nvGraphicFramePr>
        <p:xfrm>
          <a:off x="925886" y="1262392"/>
          <a:ext cx="10222131" cy="4555312"/>
        </p:xfrm>
        <a:graphic>
          <a:graphicData uri="http://schemas.openxmlformats.org/presentationml/2006/ole">
            <mc:AlternateContent xmlns:mc="http://schemas.openxmlformats.org/markup-compatibility/2006">
              <mc:Choice xmlns:v="urn:schemas-microsoft-com:vml" Requires="v">
                <p:oleObj spid="_x0000_s39184" name="Worksheet" r:id="rId4" imgW="9744056" imgH="5162480" progId="Excel.Sheet.12">
                  <p:link updateAutomatic="1"/>
                </p:oleObj>
              </mc:Choice>
              <mc:Fallback>
                <p:oleObj name="Worksheet" r:id="rId4" imgW="9744056" imgH="5162480" progId="Excel.Sheet.12">
                  <p:link updateAutomatic="1"/>
                  <p:pic>
                    <p:nvPicPr>
                      <p:cNvPr id="0" name=""/>
                      <p:cNvPicPr/>
                      <p:nvPr/>
                    </p:nvPicPr>
                    <p:blipFill>
                      <a:blip r:embed="rId5"/>
                      <a:stretch>
                        <a:fillRect/>
                      </a:stretch>
                    </p:blipFill>
                    <p:spPr>
                      <a:xfrm>
                        <a:off x="925886" y="1262392"/>
                        <a:ext cx="10222131" cy="4555312"/>
                      </a:xfrm>
                      <a:prstGeom prst="rect">
                        <a:avLst/>
                      </a:prstGeom>
                    </p:spPr>
                  </p:pic>
                </p:oleObj>
              </mc:Fallback>
            </mc:AlternateContent>
          </a:graphicData>
        </a:graphic>
      </p:graphicFrame>
    </p:spTree>
    <p:extLst>
      <p:ext uri="{BB962C8B-B14F-4D97-AF65-F5344CB8AC3E}">
        <p14:creationId xmlns:p14="http://schemas.microsoft.com/office/powerpoint/2010/main" val="2414923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36035-A951-A190-1076-6E72328C339E}"/>
              </a:ext>
            </a:extLst>
          </p:cNvPr>
          <p:cNvSpPr>
            <a:spLocks noGrp="1"/>
          </p:cNvSpPr>
          <p:nvPr>
            <p:ph type="title"/>
          </p:nvPr>
        </p:nvSpPr>
        <p:spPr>
          <a:xfrm>
            <a:off x="251299" y="178114"/>
            <a:ext cx="9369779" cy="770881"/>
          </a:xfrm>
          <a:ln w="28575">
            <a:solidFill>
              <a:schemeClr val="accent5">
                <a:lumMod val="40000"/>
                <a:lumOff val="60000"/>
              </a:schemeClr>
            </a:solidFill>
          </a:ln>
        </p:spPr>
        <p:txBody>
          <a:bodyPr>
            <a:noAutofit/>
          </a:bodyPr>
          <a:lstStyle/>
          <a:p>
            <a:pPr algn="ctr"/>
            <a:br>
              <a:rPr lang="es-PE" sz="1800" dirty="0">
                <a:effectLst/>
                <a:latin typeface="Calibri" panose="020F0502020204030204" pitchFamily="34" charset="0"/>
                <a:ea typeface="Calibri" panose="020F0502020204030204" pitchFamily="34" charset="0"/>
                <a:cs typeface="Times New Roman" panose="02020603050405020304" pitchFamily="18" charset="0"/>
              </a:rPr>
            </a:br>
            <a:r>
              <a:rPr lang="es-PE" sz="1800" b="1" dirty="0">
                <a:effectLst/>
                <a:latin typeface="Arial" panose="020B0604020202020204" pitchFamily="34" charset="0"/>
                <a:ea typeface="Calibri" panose="020F0502020204030204" pitchFamily="34" charset="0"/>
                <a:cs typeface="Times New Roman" panose="02020603050405020304" pitchFamily="18" charset="0"/>
              </a:rPr>
              <a:t>Canal endémico de casos de Malaria, Provincia de Alto Amazonas, 2025, SE_21</a:t>
            </a:r>
            <a:br>
              <a:rPr lang="es-PE" sz="1800" b="1" dirty="0">
                <a:effectLst/>
                <a:latin typeface="Arial" panose="020B0604020202020204" pitchFamily="34" charset="0"/>
                <a:ea typeface="Calibri" panose="020F0502020204030204" pitchFamily="34" charset="0"/>
                <a:cs typeface="Times New Roman" panose="02020603050405020304" pitchFamily="18" charset="0"/>
              </a:rPr>
            </a:br>
            <a:endParaRPr lang="es-PE" sz="1800" dirty="0"/>
          </a:p>
        </p:txBody>
      </p:sp>
      <p:sp>
        <p:nvSpPr>
          <p:cNvPr id="8" name="CuadroTexto 7">
            <a:extLst>
              <a:ext uri="{FF2B5EF4-FFF2-40B4-BE49-F238E27FC236}">
                <a16:creationId xmlns:a16="http://schemas.microsoft.com/office/drawing/2014/main" id="{7C1729B9-18F2-17FF-3D3E-630AF3BF8CE0}"/>
              </a:ext>
            </a:extLst>
          </p:cNvPr>
          <p:cNvSpPr txBox="1"/>
          <p:nvPr/>
        </p:nvSpPr>
        <p:spPr>
          <a:xfrm>
            <a:off x="10018643" y="1418635"/>
            <a:ext cx="1935310" cy="2585323"/>
          </a:xfrm>
          <a:prstGeom prst="rect">
            <a:avLst/>
          </a:prstGeom>
          <a:noFill/>
          <a:ln>
            <a:solidFill>
              <a:srgbClr val="FF0000"/>
            </a:solidFill>
          </a:ln>
        </p:spPr>
        <p:txBody>
          <a:bodyPr wrap="square">
            <a:spAutoFit/>
          </a:bodyPr>
          <a:lstStyle/>
          <a:p>
            <a:pPr algn="just"/>
            <a:r>
              <a:rPr lang="es-MX" sz="1800" dirty="0">
                <a:latin typeface="Arial Narrow" panose="020B0606020202030204" pitchFamily="34" charset="0"/>
              </a:rPr>
              <a:t>El canal endémico muestra que</a:t>
            </a:r>
            <a:r>
              <a:rPr lang="es-MX" dirty="0">
                <a:latin typeface="Arial Narrow" panose="020B0606020202030204" pitchFamily="34" charset="0"/>
              </a:rPr>
              <a:t>;</a:t>
            </a:r>
            <a:r>
              <a:rPr lang="es-MX" sz="1800" dirty="0">
                <a:latin typeface="Arial Narrow" panose="020B0606020202030204" pitchFamily="34" charset="0"/>
              </a:rPr>
              <a:t> en semana 03 tenemos un leve ingreso a </a:t>
            </a:r>
            <a:r>
              <a:rPr lang="es-MX" sz="1800" b="1" dirty="0">
                <a:latin typeface="Arial Narrow" panose="020B0606020202030204" pitchFamily="34" charset="0"/>
              </a:rPr>
              <a:t>zona de </a:t>
            </a:r>
            <a:r>
              <a:rPr lang="es-MX" b="1" dirty="0">
                <a:latin typeface="Arial Narrow" panose="020B0606020202030204" pitchFamily="34" charset="0"/>
              </a:rPr>
              <a:t>alarma, </a:t>
            </a:r>
            <a:r>
              <a:rPr lang="es-MX" dirty="0">
                <a:latin typeface="Arial Narrow" panose="020B0606020202030204" pitchFamily="34" charset="0"/>
              </a:rPr>
              <a:t>semanas posteriores hasta la actualidad continuamos en </a:t>
            </a:r>
            <a:r>
              <a:rPr lang="es-MX" b="1" dirty="0">
                <a:latin typeface="Arial Narrow" panose="020B0606020202030204" pitchFamily="34" charset="0"/>
              </a:rPr>
              <a:t>zona de éxito.</a:t>
            </a:r>
            <a:endParaRPr lang="es-MX" sz="1800" dirty="0">
              <a:latin typeface="Arial Narrow" panose="020B0606020202030204" pitchFamily="34" charset="0"/>
            </a:endParaRPr>
          </a:p>
        </p:txBody>
      </p:sp>
      <p:pic>
        <p:nvPicPr>
          <p:cNvPr id="9" name="Imagen 8">
            <a:extLst>
              <a:ext uri="{FF2B5EF4-FFF2-40B4-BE49-F238E27FC236}">
                <a16:creationId xmlns:a16="http://schemas.microsoft.com/office/drawing/2014/main" id="{ABE36C88-D9B8-2958-B070-BA029B9A5B35}"/>
              </a:ext>
            </a:extLst>
          </p:cNvPr>
          <p:cNvPicPr>
            <a:picLocks noChangeAspect="1"/>
          </p:cNvPicPr>
          <p:nvPr/>
        </p:nvPicPr>
        <p:blipFill>
          <a:blip r:embed="rId3"/>
          <a:stretch>
            <a:fillRect/>
          </a:stretch>
        </p:blipFill>
        <p:spPr>
          <a:xfrm>
            <a:off x="887403" y="6375060"/>
            <a:ext cx="2651990" cy="304826"/>
          </a:xfrm>
          <a:prstGeom prst="rect">
            <a:avLst/>
          </a:prstGeom>
        </p:spPr>
      </p:pic>
      <p:graphicFrame>
        <p:nvGraphicFramePr>
          <p:cNvPr id="4" name="Objeto 3">
            <a:extLst>
              <a:ext uri="{FF2B5EF4-FFF2-40B4-BE49-F238E27FC236}">
                <a16:creationId xmlns:a16="http://schemas.microsoft.com/office/drawing/2014/main" id="{026315C5-E8E7-4085-BA96-D6C420BEF388}"/>
              </a:ext>
            </a:extLst>
          </p:cNvPr>
          <p:cNvGraphicFramePr>
            <a:graphicFrameLocks noChangeAspect="1"/>
          </p:cNvGraphicFramePr>
          <p:nvPr>
            <p:extLst>
              <p:ext uri="{D42A27DB-BD31-4B8C-83A1-F6EECF244321}">
                <p14:modId xmlns:p14="http://schemas.microsoft.com/office/powerpoint/2010/main" val="1110563555"/>
              </p:ext>
            </p:extLst>
          </p:nvPr>
        </p:nvGraphicFramePr>
        <p:xfrm>
          <a:off x="277803" y="1126435"/>
          <a:ext cx="9568562" cy="5102087"/>
        </p:xfrm>
        <a:graphic>
          <a:graphicData uri="http://schemas.openxmlformats.org/presentationml/2006/ole">
            <mc:AlternateContent xmlns:mc="http://schemas.openxmlformats.org/markup-compatibility/2006">
              <mc:Choice xmlns:v="urn:schemas-microsoft-com:vml" Requires="v">
                <p:oleObj spid="_x0000_s37137" name="Worksheet" r:id="rId4" imgW="10286907" imgH="6029236" progId="Excel.Sheet.12">
                  <p:link updateAutomatic="1"/>
                </p:oleObj>
              </mc:Choice>
              <mc:Fallback>
                <p:oleObj name="Worksheet" r:id="rId4" imgW="10286907" imgH="6029236" progId="Excel.Sheet.12">
                  <p:link updateAutomatic="1"/>
                  <p:pic>
                    <p:nvPicPr>
                      <p:cNvPr id="0" name=""/>
                      <p:cNvPicPr/>
                      <p:nvPr/>
                    </p:nvPicPr>
                    <p:blipFill>
                      <a:blip r:embed="rId5"/>
                      <a:stretch>
                        <a:fillRect/>
                      </a:stretch>
                    </p:blipFill>
                    <p:spPr>
                      <a:xfrm>
                        <a:off x="277803" y="1126435"/>
                        <a:ext cx="9568562" cy="5102087"/>
                      </a:xfrm>
                      <a:prstGeom prst="rect">
                        <a:avLst/>
                      </a:prstGeom>
                    </p:spPr>
                  </p:pic>
                </p:oleObj>
              </mc:Fallback>
            </mc:AlternateContent>
          </a:graphicData>
        </a:graphic>
      </p:graphicFrame>
    </p:spTree>
    <p:extLst>
      <p:ext uri="{BB962C8B-B14F-4D97-AF65-F5344CB8AC3E}">
        <p14:creationId xmlns:p14="http://schemas.microsoft.com/office/powerpoint/2010/main" val="194000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08980921-5959-9A9F-2D48-97E0099A9D55}"/>
              </a:ext>
            </a:extLst>
          </p:cNvPr>
          <p:cNvPicPr>
            <a:picLocks noChangeAspect="1"/>
          </p:cNvPicPr>
          <p:nvPr/>
        </p:nvPicPr>
        <p:blipFill>
          <a:blip r:embed="rId3"/>
          <a:stretch>
            <a:fillRect/>
          </a:stretch>
        </p:blipFill>
        <p:spPr>
          <a:xfrm>
            <a:off x="1985909" y="6305267"/>
            <a:ext cx="2652854" cy="245163"/>
          </a:xfrm>
          <a:prstGeom prst="rect">
            <a:avLst/>
          </a:prstGeom>
        </p:spPr>
      </p:pic>
      <p:sp>
        <p:nvSpPr>
          <p:cNvPr id="19" name="Título 18">
            <a:extLst>
              <a:ext uri="{FF2B5EF4-FFF2-40B4-BE49-F238E27FC236}">
                <a16:creationId xmlns:a16="http://schemas.microsoft.com/office/drawing/2014/main" id="{8D85FEB6-F492-D405-AA86-43A76A96CDFE}"/>
              </a:ext>
            </a:extLst>
          </p:cNvPr>
          <p:cNvSpPr txBox="1">
            <a:spLocks noGrp="1"/>
          </p:cNvSpPr>
          <p:nvPr>
            <p:ph type="title"/>
          </p:nvPr>
        </p:nvSpPr>
        <p:spPr>
          <a:xfrm>
            <a:off x="1027043" y="161972"/>
            <a:ext cx="10137914" cy="369332"/>
          </a:xfrm>
          <a:prstGeom prst="rect">
            <a:avLst/>
          </a:prstGeom>
          <a:noFill/>
          <a:ln w="9525">
            <a:solidFill>
              <a:schemeClr val="accent5">
                <a:lumMod val="75000"/>
              </a:schemeClr>
            </a:solidFill>
          </a:ln>
        </p:spPr>
        <p:txBody>
          <a:bodyPr wrap="square" rtlCol="0">
            <a:spAutoFit/>
          </a:bodyPr>
          <a:lstStyle/>
          <a:p>
            <a:pPr algn="ctr"/>
            <a:r>
              <a:rPr lang="es-MX" sz="2000" b="1" dirty="0">
                <a:latin typeface="Arial Narrow" panose="020B0606020202030204" pitchFamily="34" charset="0"/>
                <a:cs typeface="Arial" panose="020B0604020202020204" pitchFamily="34" charset="0"/>
              </a:rPr>
              <a:t>Localidades afectadas por Malaria en el distrito de Balsapuerto, S.E. 01-52 (2024) y S.E. 01-21 (2025)</a:t>
            </a:r>
            <a:endParaRPr lang="es-PE" sz="2000" b="1" dirty="0">
              <a:latin typeface="Arial Narrow" panose="020B0606020202030204" pitchFamily="34" charset="0"/>
              <a:cs typeface="Arial" panose="020B0604020202020204" pitchFamily="34" charset="0"/>
            </a:endParaRPr>
          </a:p>
        </p:txBody>
      </p:sp>
      <p:graphicFrame>
        <p:nvGraphicFramePr>
          <p:cNvPr id="2" name="Objeto 1">
            <a:extLst>
              <a:ext uri="{FF2B5EF4-FFF2-40B4-BE49-F238E27FC236}">
                <a16:creationId xmlns:a16="http://schemas.microsoft.com/office/drawing/2014/main" id="{18DA3A38-419D-475A-92D3-6D2F192C9084}"/>
              </a:ext>
            </a:extLst>
          </p:cNvPr>
          <p:cNvGraphicFramePr>
            <a:graphicFrameLocks noChangeAspect="1"/>
          </p:cNvGraphicFramePr>
          <p:nvPr>
            <p:extLst>
              <p:ext uri="{D42A27DB-BD31-4B8C-83A1-F6EECF244321}">
                <p14:modId xmlns:p14="http://schemas.microsoft.com/office/powerpoint/2010/main" val="1616175509"/>
              </p:ext>
            </p:extLst>
          </p:nvPr>
        </p:nvGraphicFramePr>
        <p:xfrm>
          <a:off x="1985909" y="996288"/>
          <a:ext cx="8652248" cy="5308980"/>
        </p:xfrm>
        <a:graphic>
          <a:graphicData uri="http://schemas.openxmlformats.org/presentationml/2006/ole">
            <mc:AlternateContent xmlns:mc="http://schemas.openxmlformats.org/markup-compatibility/2006">
              <mc:Choice xmlns:v="urn:schemas-microsoft-com:vml" Requires="v">
                <p:oleObj spid="_x0000_s41426" name="Worksheet" r:id="rId4" imgW="7600995" imgH="4857725" progId="Excel.Sheet.12">
                  <p:link updateAutomatic="1"/>
                </p:oleObj>
              </mc:Choice>
              <mc:Fallback>
                <p:oleObj name="Worksheet" r:id="rId4" imgW="7600995" imgH="4857725" progId="Excel.Sheet.12">
                  <p:link updateAutomatic="1"/>
                  <p:pic>
                    <p:nvPicPr>
                      <p:cNvPr id="0" name=""/>
                      <p:cNvPicPr/>
                      <p:nvPr/>
                    </p:nvPicPr>
                    <p:blipFill>
                      <a:blip r:embed="rId5"/>
                      <a:stretch>
                        <a:fillRect/>
                      </a:stretch>
                    </p:blipFill>
                    <p:spPr>
                      <a:xfrm>
                        <a:off x="1985909" y="996288"/>
                        <a:ext cx="8652248" cy="5308980"/>
                      </a:xfrm>
                      <a:prstGeom prst="rect">
                        <a:avLst/>
                      </a:prstGeom>
                    </p:spPr>
                  </p:pic>
                </p:oleObj>
              </mc:Fallback>
            </mc:AlternateContent>
          </a:graphicData>
        </a:graphic>
      </p:graphicFrame>
    </p:spTree>
    <p:extLst>
      <p:ext uri="{BB962C8B-B14F-4D97-AF65-F5344CB8AC3E}">
        <p14:creationId xmlns:p14="http://schemas.microsoft.com/office/powerpoint/2010/main" val="170068558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23797</TotalTime>
  <Words>1417</Words>
  <Application>Microsoft Office PowerPoint</Application>
  <PresentationFormat>Panorámica</PresentationFormat>
  <Paragraphs>58</Paragraphs>
  <Slides>26</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Vínculos</vt:lpstr>
      </vt:variant>
      <vt:variant>
        <vt:i4>28</vt:i4>
      </vt:variant>
      <vt:variant>
        <vt:lpstr>Títulos de diapositiva</vt:lpstr>
      </vt:variant>
      <vt:variant>
        <vt:i4>26</vt:i4>
      </vt:variant>
    </vt:vector>
  </HeadingPairs>
  <TitlesOfParts>
    <vt:vector size="60" baseType="lpstr">
      <vt:lpstr>Arial</vt:lpstr>
      <vt:lpstr>Arial Narrow</vt:lpstr>
      <vt:lpstr>Calibri</vt:lpstr>
      <vt:lpstr>Calibri Light</vt:lpstr>
      <vt:lpstr>Ebrima</vt:lpstr>
      <vt:lpstr>Tema de Office</vt:lpstr>
      <vt:lpstr>file:///E:\INFORME%20MALARIA\MALARIA%20ANPECO\BASE%20ANALISIS%20SEMANAL%20MALARIA\TD%20BASE%20MALARIA%20CSV.xlsx!Malaria%20Distrito!F10C12:F17C25</vt:lpstr>
      <vt:lpstr>file:///E:\INFORME%20MALARIA\MALARIA%20ANPECO\BASE%20ANALISIS%20SEMANAL%20MALARIA\TD%20BASE%20MALARIA%20CSV.xlsx!GRAF!%5bTD%20BASE%20MALARIA%20CSV.xlsx%5dGRAF%201%20Gráfico</vt:lpstr>
      <vt:lpstr>file:///E:\INFORME%20MALARIA\MALARIA%20ANPECO\BASE%20ANALISIS%20SEMANAL%20MALARIA\TD%20BASE%20MALARIA%20CSV.xlsx!MAL%20DIS%20MAL-SP-NOTI-SP%20(2)!F3C30:F11C46</vt:lpstr>
      <vt:lpstr>file:///E:\INFORME%20MALARIA\MALARIA%20ANPECO\BASE%20ANALISIS%20SEMANAL%20MALARIA\TD%20BASE%20MALARIA%20CSV.xlsx!MAL%20DIS%20MAL-SP-NOTI-SP%20(2)!F14C30:F22C46</vt:lpstr>
      <vt:lpstr>file:///E:\INFORME%20MALARIA\MALARIA%20ANPECO\BASE%20ANALISIS%20SEMANAL%20MALARIA\TD%20BASE%20MALARIA%20CSV.xlsx!CUADRO%20(2)!F4C2:F12C14</vt:lpstr>
      <vt:lpstr>file:///E:\INFORME%20MALARIA\MALARIA%20ANPECO\BASE%20ANALISIS%20SEMANAL%20MALARIA\TD%20BASE%20MALARIA%20CSV.xlsx!TENDE%20SE!%5bTD%20BASE%20MALARIA%20CSV.xlsx%5dTENDE%20SE%204%20Gráfico</vt:lpstr>
      <vt:lpstr>file:///E:\INFORME%20MALARIA\MALARIA%20ANPECO\BASE%20ANALISIS%20SEMANAL%20MALARIA\TD%20BASE%20MALARIA%20CSV.xlsx!TENDE%20SE!%5bTD%20BASE%20MALARIA%20CSV.xlsx%5dTENDE%20SE%202%20Gráfico</vt:lpstr>
      <vt:lpstr>file:///E:\INFORME%20MALARIA\MALARIA%20ANPECO\BASE%20ANALISIS%20SEMANAL%20MALARIA\TD%20BASE%20MALARIA%20CSV.xlsx!R.A.A%20CANAL%20E!%5bTD%20BASE%20MALARIA%20CSV.xlsx%5dR.A.A%20CANAL%20E%20Chart%201</vt:lpstr>
      <vt:lpstr>file:///E:\INFORME%20MALARIA\MALARIA%20ANPECO\BASE%20ANALISIS%20SEMANAL%20MALARIA\TD%20BASE%20MALARIA%20CSV.xlsx!Yurim_IPA!F10C12:F19C20</vt:lpstr>
      <vt:lpstr>file:///E:\INFORME%20MALARIA\MALARIA%20ANPECO\BASE%20ANALISIS%20SEMANAL%20MALARIA\TD%20BASE%20MALARIA%20CSV.xlsx!Jeber_IPA!F10C12:F14C20</vt:lpstr>
      <vt:lpstr>file:///E:\INFORME%20MALARIA\MALARIA%20ANPECO\BASE%20ANALISIS%20SEMANAL%20MALARIA\TD%20BASE%20MALARIA%20CSV.xlsx!Tte.%20CLR_IPA!F10C12:F14C20</vt:lpstr>
      <vt:lpstr>file:///E:\INFORME%20MALARIA\MALARIA%20ANPECO\BASE%20ANALISIS%20SEMANAL%20MALARIA\TD%20BASE%20MALARIA%20CSV.xlsx!Grupo_edad!%5bTD%20BASE%20MALARIA%20CSV.xlsx%5dGrupo_edad%20Gráfico%202</vt:lpstr>
      <vt:lpstr>file:///E:\INFORME%20MALARIA\MALARIA%20ANPECO\BASE%20ANALISIS%20SEMANAL%20MALARIA\TD%20BASE%20MALARIA%20CSV.xlsx!GESTANTES!F25C11:F30C20</vt:lpstr>
      <vt:lpstr>file:///E:\INFORME%20MALARIA\MALARIA%20ANPECO\BASE%20ANALISIS%20SEMANAL%20MALARIA\TD%20BASE%20MALARIA%20CSV.xlsx!CRONOCRAMA%20ACTIVIDADES!F3C9:F7C10</vt:lpstr>
      <vt:lpstr>E:\INFORME MALARIA\MALARIA ANPECO\BASE ANALISIS SEMANAL MALARIA\TD BASE MALARIA CSV.xlsx!Balsap_Localid!F9C56:F38C81</vt:lpstr>
      <vt:lpstr>E:\INFORME MALARIA\MALARIA ANPECO\BASE ANALISIS SEMANAL MALARIA\TD BASE MALARIA CSV.xlsx!Balsap_Localid!F9C85:F32C110</vt:lpstr>
      <vt:lpstr>E:\INFORME MALARIA\MALARIA ANPECO\BASE ANALISIS SEMANAL MALARIA\TD BASE MALARIA CSV.xlsx!Lagun_Localid!F9C65:F22C90</vt:lpstr>
      <vt:lpstr>E:\INFORME MALARIA\MALARIA ANPECO\BASE ANALISIS SEMANAL MALARIA\TD BASE MALARIA CSV.xlsx!Jeber_Localid!F9C33:F16C58</vt:lpstr>
      <vt:lpstr>E:\INFORME MALARIA\MALARIA ANPECO\BASE ANALISIS SEMANAL MALARIA\TD BASE MALARIA CSV.xlsx!TTe CL.-Localid!F9C33:F15C58</vt:lpstr>
      <vt:lpstr>E:\INFORME MALARIA\MALARIA ANPECO\BASE ANALISIS SEMANAL MALARIA\TD BASE MALARIA CSV.xlsx!SANTA C_Localid!F9C33:F15C58</vt:lpstr>
      <vt:lpstr>E:\INFORME MALARIA\MALARIA ANPECO\BASE ANALISIS SEMANAL MALARIA\TD BASE MALARIA CSV.xlsx!Balsap_IPA!R10C17:R27C25</vt:lpstr>
      <vt:lpstr>E:\INFORME MALARIA\MALARIA ANPECO\BASE ANALISIS SEMANAL MALARIA\TD BASE MALARIA CSV.xlsx!Lagun_IPA!R5C6:R15C14</vt:lpstr>
      <vt:lpstr>E:\INFORME MALARIA\MALARIA ANPECO\BASE ANALISIS SEMANAL MALARIA\TD BASE MALARIA CSV.xlsx!Grupo_edad!R24C8:R32C11</vt:lpstr>
      <vt:lpstr>E:\INFORME MALARIA\MALARIA ANPECO\BASE ANALISIS SEMANAL MALARIA\TD BASE MALARIA CSV.xlsx!HOSP Y GEST!R13C2:R18C10</vt:lpstr>
      <vt:lpstr>E:\INFORME MALARIA\MALARIA ANPECO\BASE ANALISIS SEMANAL MALARIA\TD BASE MALARIA CSV.xlsx!Tipo_noti!F11C5:F14C7</vt:lpstr>
      <vt:lpstr>E:\INFORME MALARIA\MALARIA ANPECO\BASE ANALISIS SEMANAL MALARIA\TD BASE MALARIA CSV.xlsx!Tipo_noti!F11C10:F14C12</vt:lpstr>
      <vt:lpstr>E:\INFORME MALARIA\MALARIA ANPECO\BASE ANALISIS SEMANAL MALARIA\TD BASE MALARIA CSV.xlsx!SANTA C_IPA!F10C12:F14C20</vt:lpstr>
      <vt:lpstr>E:\INFORME MALARIA\MALARIA ANPECO\BASE ANALISIS SEMANAL MALARIA\TD BASE MALARIA CSV.xlsx!Yurim_Localid!F9C50:F27C75</vt:lpstr>
      <vt:lpstr>Presentación de PowerPoint</vt:lpstr>
      <vt:lpstr>Presentación de PowerPoint</vt:lpstr>
      <vt:lpstr>Presentación de PowerPoint</vt:lpstr>
      <vt:lpstr>Presentación de PowerPoint</vt:lpstr>
      <vt:lpstr> Casos de Malaria en la Provincia de Alto Amazonas por Distritos 2024-2025 (S.E.21) </vt:lpstr>
      <vt:lpstr>Tendencia de casos de malaria por Plasmodiun vivax, Provincia de Alto Amazonas, 2022-2025*; SE-21</vt:lpstr>
      <vt:lpstr>Tendencia de Malaria por Plasmodium falciparum, Provincia de Alto Amazonas, 2022-2025, SE-21</vt:lpstr>
      <vt:lpstr> Canal endémico de casos de Malaria, Provincia de Alto Amazonas, 2025, SE_21 </vt:lpstr>
      <vt:lpstr>Localidades afectadas por Malaria en el distrito de Balsapuerto, S.E. 01-52 (2024) y S.E. 01-21 (2025)</vt:lpstr>
      <vt:lpstr>Localidades afectadas por Malaria en el distrito de Balsapuerto, S.E. 01-52 (2024) y S.E. 01-21 (2025)</vt:lpstr>
      <vt:lpstr>Presentación de PowerPoint</vt:lpstr>
      <vt:lpstr>Presentación de PowerPoint</vt:lpstr>
      <vt:lpstr>Presentación de PowerPoint</vt:lpstr>
      <vt:lpstr>Presentación de PowerPoint</vt:lpstr>
      <vt:lpstr>Presentación de PowerPoint</vt:lpstr>
      <vt:lpstr>Presentación de PowerPoint</vt:lpstr>
      <vt:lpstr> Distrito de Lagunas: Nivel de riesgo de Malaria por comunidades 2025, (S.E. 01-21)  </vt:lpstr>
      <vt:lpstr>Distrito de Yurimaguas: Nivel de riesgo de Malaria por comunidades 2025 (S.E. 01-21)</vt:lpstr>
      <vt:lpstr>Distrito de Jeberos: Nivel de riesgo de Malaria por comunidades 2025 (S.E. 01-21)</vt:lpstr>
      <vt:lpstr>Distrito de Tte. Cesar Lopez Rojas: Nivel de riesgo de Malaria por comunidades 2025 (S.E. 01-21)</vt:lpstr>
      <vt:lpstr>Distrito de Santa Cruz: Nivel de riesgo de Malaria por comunidades 2025 (S.E. 01-21)</vt:lpstr>
      <vt:lpstr>Casos de Malaria por Grupo de Edad, provincia de Alto Amazonas, 2025 (S.E 01-21)</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VIGILAN_EPIDEMIOLOGI</cp:lastModifiedBy>
  <cp:revision>2625</cp:revision>
  <cp:lastPrinted>2024-04-19T12:48:51Z</cp:lastPrinted>
  <dcterms:created xsi:type="dcterms:W3CDTF">2022-03-02T03:55:23Z</dcterms:created>
  <dcterms:modified xsi:type="dcterms:W3CDTF">2025-05-28T17:17:58Z</dcterms:modified>
</cp:coreProperties>
</file>