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62" r:id="rId2"/>
    <p:sldId id="765" r:id="rId3"/>
    <p:sldId id="412" r:id="rId4"/>
    <p:sldId id="798" r:id="rId5"/>
    <p:sldId id="804" r:id="rId6"/>
    <p:sldId id="434" r:id="rId7"/>
    <p:sldId id="870" r:id="rId8"/>
    <p:sldId id="1162" r:id="rId9"/>
    <p:sldId id="1164" r:id="rId10"/>
    <p:sldId id="1170" r:id="rId11"/>
    <p:sldId id="892" r:id="rId12"/>
    <p:sldId id="768" r:id="rId13"/>
    <p:sldId id="436" r:id="rId14"/>
    <p:sldId id="805" r:id="rId15"/>
    <p:sldId id="770" r:id="rId16"/>
    <p:sldId id="871" r:id="rId17"/>
    <p:sldId id="923" r:id="rId18"/>
    <p:sldId id="873" r:id="rId19"/>
    <p:sldId id="1165" r:id="rId20"/>
    <p:sldId id="322" r:id="rId21"/>
    <p:sldId id="307" r:id="rId22"/>
    <p:sldId id="769" r:id="rId23"/>
    <p:sldId id="455" r:id="rId24"/>
    <p:sldId id="806" r:id="rId25"/>
    <p:sldId id="785" r:id="rId26"/>
    <p:sldId id="866" r:id="rId27"/>
    <p:sldId id="938" r:id="rId28"/>
    <p:sldId id="1096" r:id="rId29"/>
    <p:sldId id="1166" r:id="rId30"/>
    <p:sldId id="792" r:id="rId31"/>
    <p:sldId id="795" r:id="rId32"/>
    <p:sldId id="856" r:id="rId33"/>
    <p:sldId id="843" r:id="rId34"/>
    <p:sldId id="787" r:id="rId35"/>
    <p:sldId id="803" r:id="rId36"/>
    <p:sldId id="842" r:id="rId37"/>
    <p:sldId id="858" r:id="rId38"/>
    <p:sldId id="846" r:id="rId39"/>
    <p:sldId id="857" r:id="rId40"/>
    <p:sldId id="845" r:id="rId41"/>
    <p:sldId id="844" r:id="rId42"/>
    <p:sldId id="874" r:id="rId43"/>
    <p:sldId id="855" r:id="rId44"/>
    <p:sldId id="811" r:id="rId45"/>
    <p:sldId id="909" r:id="rId46"/>
    <p:sldId id="1143" r:id="rId47"/>
    <p:sldId id="1144" r:id="rId48"/>
    <p:sldId id="1145" r:id="rId49"/>
    <p:sldId id="834" r:id="rId50"/>
    <p:sldId id="1119" r:id="rId51"/>
    <p:sldId id="1167" r:id="rId52"/>
    <p:sldId id="1147" r:id="rId53"/>
    <p:sldId id="830" r:id="rId54"/>
    <p:sldId id="1148" r:id="rId55"/>
    <p:sldId id="1171" r:id="rId56"/>
    <p:sldId id="1168" r:id="rId57"/>
    <p:sldId id="1160" r:id="rId58"/>
    <p:sldId id="1161" r:id="rId59"/>
    <p:sldId id="1159" r:id="rId60"/>
    <p:sldId id="1130" r:id="rId61"/>
    <p:sldId id="1152" r:id="rId62"/>
    <p:sldId id="840" r:id="rId63"/>
    <p:sldId id="1153" r:id="rId64"/>
    <p:sldId id="1154" r:id="rId65"/>
    <p:sldId id="1155" r:id="rId66"/>
    <p:sldId id="1157" r:id="rId67"/>
    <p:sldId id="836" r:id="rId68"/>
    <p:sldId id="908" r:id="rId69"/>
  </p:sldIdLst>
  <p:sldSz cx="12192000" cy="7200900"/>
  <p:notesSz cx="6888163" cy="10017125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PI" initials="E" lastIdx="1" clrIdx="0">
    <p:extLst>
      <p:ext uri="{19B8F6BF-5375-455C-9EA6-DF929625EA0E}">
        <p15:presenceInfo xmlns:p15="http://schemas.microsoft.com/office/powerpoint/2012/main" userId="EP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B2CE"/>
    <a:srgbClr val="FF3300"/>
    <a:srgbClr val="C59EE2"/>
    <a:srgbClr val="0000FF"/>
    <a:srgbClr val="FFCCFF"/>
    <a:srgbClr val="9BC2E6"/>
    <a:srgbClr val="009999"/>
    <a:srgbClr val="FF7C80"/>
    <a:srgbClr val="CC00CC"/>
    <a:srgbClr val="59E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2252" autoAdjust="0"/>
  </p:normalViewPr>
  <p:slideViewPr>
    <p:cSldViewPr snapToGrid="0">
      <p:cViewPr varScale="1">
        <p:scale>
          <a:sx n="97" d="100"/>
          <a:sy n="97" d="100"/>
        </p:scale>
        <p:origin x="1104" y="102"/>
      </p:cViewPr>
      <p:guideLst>
        <p:guide orient="horz" pos="2160"/>
        <p:guide pos="3840"/>
        <p:guide orient="horz" pos="2268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0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84500" cy="501491"/>
          </a:xfrm>
          <a:prstGeom prst="rect">
            <a:avLst/>
          </a:prstGeom>
        </p:spPr>
        <p:txBody>
          <a:bodyPr vert="horz" lIns="92462" tIns="46230" rIns="92462" bIns="4623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9" y="4"/>
            <a:ext cx="2984500" cy="501491"/>
          </a:xfrm>
          <a:prstGeom prst="rect">
            <a:avLst/>
          </a:prstGeom>
        </p:spPr>
        <p:txBody>
          <a:bodyPr vert="horz" lIns="92462" tIns="46230" rIns="92462" bIns="46230" rtlCol="0"/>
          <a:lstStyle>
            <a:lvl1pPr algn="r">
              <a:defRPr sz="1200"/>
            </a:lvl1pPr>
          </a:lstStyle>
          <a:p>
            <a:fld id="{CDB38CD0-7333-46E6-AEC2-02264A07A1A3}" type="datetimeFigureOut">
              <a:rPr lang="es-PE" smtClean="0"/>
              <a:t>15/02/2025</a:t>
            </a:fld>
            <a:endParaRPr lang="es-PE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1250950"/>
            <a:ext cx="572293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2" tIns="46230" rIns="92462" bIns="46230" rtlCol="0" anchor="ctr"/>
          <a:lstStyle/>
          <a:p>
            <a:endParaRPr lang="es-PE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9" y="4821297"/>
            <a:ext cx="5510213" cy="3943687"/>
          </a:xfrm>
          <a:prstGeom prst="rect">
            <a:avLst/>
          </a:prstGeom>
        </p:spPr>
        <p:txBody>
          <a:bodyPr vert="horz" lIns="92462" tIns="46230" rIns="92462" bIns="4623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3" y="9515642"/>
            <a:ext cx="2984500" cy="501491"/>
          </a:xfrm>
          <a:prstGeom prst="rect">
            <a:avLst/>
          </a:prstGeom>
        </p:spPr>
        <p:txBody>
          <a:bodyPr vert="horz" lIns="92462" tIns="46230" rIns="92462" bIns="4623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9" y="9515642"/>
            <a:ext cx="2984500" cy="501491"/>
          </a:xfrm>
          <a:prstGeom prst="rect">
            <a:avLst/>
          </a:prstGeom>
        </p:spPr>
        <p:txBody>
          <a:bodyPr vert="horz" lIns="92462" tIns="46230" rIns="92462" bIns="46230" rtlCol="0" anchor="b"/>
          <a:lstStyle>
            <a:lvl1pPr algn="r">
              <a:defRPr sz="1200"/>
            </a:lvl1pPr>
          </a:lstStyle>
          <a:p>
            <a:fld id="{166E0132-8B67-4221-A00A-B79B78220751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82671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F4AA6-9816-47B4-B5FB-F20E782FA3E0}" type="slidenum">
              <a:rPr lang="es-PE" smtClean="0"/>
              <a:t>20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79760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43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6823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47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25601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49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85197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50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09663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E0132-8B67-4221-A00A-B79B78220751}" type="slidenum">
              <a:rPr lang="es-PE" smtClean="0"/>
              <a:t>61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18337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2" y="1178482"/>
            <a:ext cx="9144000" cy="25069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2" y="3782140"/>
            <a:ext cx="9144000" cy="173855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15/02/2025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6281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15/02/2025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71321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83381"/>
            <a:ext cx="2628900" cy="610243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83381"/>
            <a:ext cx="7734300" cy="610243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15/02/2025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1664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15/02/2025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5430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95226"/>
            <a:ext cx="10515600" cy="299537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818938"/>
            <a:ext cx="10515600" cy="157519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15/02/2025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4730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916906"/>
            <a:ext cx="5181601" cy="456890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916906"/>
            <a:ext cx="5181601" cy="456890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15/02/2025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275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83382"/>
            <a:ext cx="10515600" cy="139184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92" y="1765223"/>
            <a:ext cx="5157787" cy="865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92" y="2630331"/>
            <a:ext cx="5157787" cy="386881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765223"/>
            <a:ext cx="5183187" cy="865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630331"/>
            <a:ext cx="5183187" cy="386881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15/02/2025</a:t>
            </a:fld>
            <a:endParaRPr lang="es-PE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0156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15/02/2025</a:t>
            </a:fld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127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15/02/2025</a:t>
            </a:fld>
            <a:endParaRPr lang="es-PE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0966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1" y="480060"/>
            <a:ext cx="3932236" cy="16802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7" y="1036797"/>
            <a:ext cx="6172201" cy="51173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1" y="2160270"/>
            <a:ext cx="3932236" cy="40021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15/02/2025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7772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1" y="480060"/>
            <a:ext cx="3932236" cy="16802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7" y="1036797"/>
            <a:ext cx="6172201" cy="51173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91" y="2160270"/>
            <a:ext cx="3932236" cy="40021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B9A4-D377-439C-8EFB-FFA8483CD179}" type="datetimeFigureOut">
              <a:rPr lang="es-PE" smtClean="0"/>
              <a:t>15/02/2025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8841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83382"/>
            <a:ext cx="10515600" cy="1391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916906"/>
            <a:ext cx="10515600" cy="456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674168"/>
            <a:ext cx="2743201" cy="383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CB9A4-D377-439C-8EFB-FFA8483CD179}" type="datetimeFigureOut">
              <a:rPr lang="es-PE" smtClean="0"/>
              <a:t>15/02/2025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674168"/>
            <a:ext cx="4114800" cy="383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674168"/>
            <a:ext cx="2743201" cy="3833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CE75B-F0A0-456C-8A16-75B06E8F60EA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0097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ES%20DENGUE%202025!F26C63:F37C11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ES%20DENGUE%202025!F8C63:F8C119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GRUPOS%20EDAD!F9C6:F18C1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GRUPOS%20EDAD!%5bPRINCIPAL.xlsx%5dGRUPOS%20EDAD%20Gr&#225;fico%20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SE%202024-2025!%5bPRINCIPAL.xlsx%5dMAL%20SE%202024-2025%201%20Gr&#225;fico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MALARIA%20A.A.%202025%207%20%20A.xlsx!R.%20A.%20A.!%5bCANAL%20MALARIA%20A.A.%202025%207%20%20A.xlsx%5dR.%20A.%20A.%20Chart%201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CUADRO%20MAL!F4C2:F11C1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file:///\\192.168.1.8\archivos%20red\ARCHIVOS%20EPI\SALA%20SITAUCIONAL%20%202024\SALA%20DE%20SITUACION%20DE%20SALUD%20DINAMICA%202024\PRINCIPAL.xlsx!MAL%20COMUNIDADES!F8C57:F33C113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file:///\\192.168.1.8\archivos%20red\ARCHIVOS%20EPI\SALA%20SITAUCIONAL%20%202024\SALA%20DE%20SITUACION%20DE%20SALUD%20DINAMICA%202024\PRINCIPAL.xlsx!MAL%20COMUNIDADES!F34C57:F57C11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oleObject" Target="file:///\\192.168.1.8\archivos%20red\ARCHIVOS%20EPI\SALA%20SITAUCIONAL%20%202024\SALA%20DE%20SITUACION%20DE%20SALUD%20DINAMICA%202024\PRINCIPAL.xlsx!MAL%20COMUNIDADES!F8C57:F8C11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file:///\\192.168.1.8\archivos%20red\ARCHIVOS%20EPI\SALA%20SITAUCIONAL%20%202024\SALA%20DE%20SITUACION%20DE%20SALUD%20DINAMICA%202024\PRINCIPAL.xlsx!MAL%20COMUNIDADES!F8C57:F8C11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COMUNIDADES%202025!F8C57:F26C113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PERFIL%20VEA%202025!F24C57:F37C113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ETAPAS%20VIDA!F8C7:F17C1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MAL%20ETAPAS%20VIDA!%5bPRINCIPAL.xlsx%5dMAL%20ETAPAS%20VIDA%20Gr&#225;fico%202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EPT%20X%20SE%202024-2025!%5bPRINCIPAL.xlsx%5dLEPT%20X%20SE%202024-2025%201%20Gr&#225;fico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ENDEMICO%20LEPTOSPIROSIS%20%20%207%20A%202025.xlsx!R.%20A.%20A.!%5bCANAL%20ENDEMICO%20LEPTOSPIROSIS%20%20%207%20A%202025.xlsx%5dR.%20A.%20A.%20Chart%201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CUADRO%20LEP!F6C4:F13C3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.%202024-LEPT.!F9C54:F32C110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file:///\\192.168.1.8\archivos%20red\ARCHIVOS%20EPI\SALA%20SITAUCIONAL%20%202024\SALA%20DE%20SITUACION%20DE%20SALUD%20DINAMICA%202024\PRINCIPAL.xlsx!LOCALI.%202024-LEPT.!F9C54:F9C11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.%202024-LEPT.!F33C54:F53C11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oleObject" Target="file:///\\192.168.1.8\archivos%20red\ARCHIVOS%20EPI\SALA%20SITAUCIONAL%20%202024\SALA%20DE%20SITUACION%20DE%20SALUD%20DINAMICA%202024\PRINCIPAL.xlsx!LOCALI.%202024-LEPT.!F9C54:F9C11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.%202024-LEPT.!F54C54:F77C11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%20LEPT.2025!F9C54:F25C110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PERFIL%20VIG%20ESP%202025!F2C1:F15C15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EP%20GRUPOS%20EDAD!F11C5:F20C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EP%20GRUPOS%20EDAD!%5bPRINCIPAL.xlsx%5dLEP%20GRUPOS%20EDAD%20Gr&#225;fico%20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EDA.xlsx!EDA%20ACUOSA%20SE%202024-2025!%5bEDA.xlsx%5dEDA%20ACUOSA%20SE%202024-2025%202%20Gr&#225;fico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EDA.xlsx!DIS%202024-2025!%5bEDA.xlsx%5dDIS%202024-2025%202%20Gr&#225;fico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TOTAL%20EDAS%20%20RED%20A.A.%202025%207%20A.xlsx!CANAL%20END.TEDAS!%5bCANAL%20TOTAL%20EDAS%20%20RED%20A.A.%202025%207%20A.xlsx%5dCANAL%20END.TEDAS%20Chart%201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EDA.xlsx!DISTRITOS%20EDA%20y%20DIS!F7C1:F14C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IRA.xlsx!IRA%20PROV.%20%3c5A%202024-2025!%5bIRA.xlsx%5dIRA%20PROV.%20%3c5A%202024-2025%202%20Gr&#225;fico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IRAS%20%20RED%20A.A.%2020245%20DE%207%20A.xlsx!CANAL%20IRAS-R.%20A.%20A.!%5bCANAL%20IRAS%20%20RED%20A.A.%2020245%20DE%207%20A.xlsx%5dCANAL%20IRAS-R.%20A.%20A.%20Chart%201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IRA.xlsx!SOB-ASMA%20%3c5A%20PROV.%202024-2025!%5bIRA.xlsx%5dSOB-ASMA%20%3c5A%20PROV.%202024-2025%202%20Gr&#225;fico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SOBAASM%20RED%20A.A.%202025%20%20DE%20%20A%20OK.xlsx!SOB-ASMA%20R.%20A.%20A.!%5bCANAL%20SOBAASM%20RED%20A.A.%202025%20%20DE%20%20A%20OK.xlsx%5dSOB-ASMA%20R.%20A.%20A.%20Chart%201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IRA.xlsx!NEU%20PROV.%20%3c%205%20A!%5bIRA.xlsx%5dNEU%20PROV.%20%3c%205%20A%202%20Gr&#225;fico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DEN%20X%20SE%202024-2025!%5bPRINCIPAL.xlsx%5dDEN%20X%20SE%202024-2025%203%20Gr&#225;fico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NEUMONIAS%20MENORES%205%20A%20%20RED%20A.A.%202025%20%207%20A%200K.xlsx!CANAL%20NEU%20MEN%205%20A%20R.%20A.%20A.!%5bCANAL%20NEUMONIAS%20MENORES%205%20A%20%20RED%20A.A.%202025%20%207%20A%200K.xlsx%5dCANAL%20NEU%20MEN%205%20A%20R.%20A.%20A.%20Chart%201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CANAL%20NEUMONIAS%20MAYORES%205%20A%20%20RED%20A.A.%202025%20%207%20A%20OK.xlsx!CANAL%20NEU%20MAY%205%20RAA!%5bCANAL%20NEUMONIAS%20MAYORES%205%20A%20%20RED%20A.A.%202025%20%207%20A%20OK.xlsx%5dCANAL%20NEU%20MAY%205%20RAA%20Chart%201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IRA.xlsx!TOTAL%20IRA%20%3c%205A%20DISTRI%202024!F5C1:F12C7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PERFIL%20MAPA%20RIESGO!F7C1:F53C4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mailto:epiloreto@dge.gob.pe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DENG%20Y%20CONF!%5bANALISIS%20%20DENGUE.xlsx%5dDENG%20Y%20CONF%202%20Gr&#225;fico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5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TEN%20D.A.A.X%20SE!%5bANALISIS%20%20DENGUE.xlsx%5dTEN%20D.A.A.X%20SE%201%20Gr&#225;fico" TargetMode="Externa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PROV%2024-2025!%5bDENGUE%20X%20DISTRITOS%20Y%20PROV.xlsx%5dDENGUE%20PROV%2024-2025%20Gr&#225;fico%201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8.png"/><Relationship Id="rId7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BAS%20NOT%20!F23C1:F32C2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BAS%20NOT%20!F34C1:F43C20" TargetMode="Externa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distritos%20PROBLABLES!F5C8:F15C13" TargetMode="Externa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DENGUE%20X%20SE%20DE%20NOT!%5bANALISIS%20%20DENGUE.xlsx%5dDENGUE%20X%20SE%20DE%20NOT%201%20Gr&#225;fico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DENGUE%20X%20SE%20A.A%20INICI!%5bANALISIS%20%20DENGUE.xlsx%5dDENGUE%20X%20SE%20A.A%20INICI%203%20Gr&#225;fico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LOCALI%20DENG%202025!F6C62:F21C119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71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LOCALI%20DENG%202025!F6C62:F6C119" TargetMode="External"/><Relationship Id="rId5" Type="http://schemas.openxmlformats.org/officeDocument/2006/relationships/image" Target="../media/image70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LOCALI%20DENG%202025!F22C62:F35C119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HOSPITALIZADOS%20MISNA%20-%20ESSALUD.xlsx!hospitalizados%20-%20DENGUE!%5bHOSPITALIZADOS%20MISNA%20-%20ESSALUD.xlsx%5dhospitalizados%20-%20DENGUE%203%20Gr&#225;fico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PRINCIPAL%20-%20FEBRIL.xlsx!FEBRILES%20-%20DENGUE!%5bPRINCIPAL%20-%20FEBRIL.xlsx%5dFEBRILES%20-%20DENGUE%203%20Gr&#225;fico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file:///\\192.168.1.8\archivos%20red\ARCHIVOS%20EPI\ANALISIS%20Y%20SALA%20SITUACIONAL\2025\SALA%20SITUACIONAL%20%202025\SALA%20%20DE%20CONTINGENCIA%20DE%20DENGUE%202025\PIRAMIDE%20AA.xlsx!Piramide" TargetMode="External"/><Relationship Id="rId3" Type="http://schemas.openxmlformats.org/officeDocument/2006/relationships/image" Target="../media/image59.jpeg"/><Relationship Id="rId7" Type="http://schemas.openxmlformats.org/officeDocument/2006/relationships/image" Target="../media/image76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ETAPAS%20DE%20VIDA%20x%20sexo%20DENG%20!%5bANALISIS%20%20DENGUE.xlsx%5dETAPAS%20DE%20VIDA%20x%20sexo%20DENG%20%20Gr&#225;fico%201" TargetMode="External"/><Relationship Id="rId5" Type="http://schemas.openxmlformats.org/officeDocument/2006/relationships/image" Target="../media/image75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ETAPAS%20DE%20VIDA%20x%20sexo%20DENG%20!F24C17:F34C21" TargetMode="External"/><Relationship Id="rId9" Type="http://schemas.openxmlformats.org/officeDocument/2006/relationships/image" Target="../media/image7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CUACRO%20X%20DIST%2014-2025!F6C5:F13C3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RESULTADO%20X%20LAB!%5bANALISIS%20%20DENGUE.xlsx%5dRESULTADO%20X%20LAB%20Gr&#225;fico%202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58.png"/><Relationship Id="rId7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JEB%202024-2025%20!%5bDENGUE%20X%20DISTRITOS%20Y%20PROV.xlsx%5dDENGUE%20JEB%202024-2025%20%20Gr&#225;fico%2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emf"/><Relationship Id="rId5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BAL%202024-2025!%5bDENGUE%20X%20DISTRITOS%20Y%20PROV.xlsx%5dDENGUE%20BAL%202024-2025%20Gr&#225;fico%201" TargetMode="External"/><Relationship Id="rId4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82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SC%202024-2025%20!%5bDENGUE%20X%20DISTRITOS%20Y%20PROV.xlsx%5dDENGUE%20SC%202024-2025%20%20Gr&#225;fico%201" TargetMode="External"/><Relationship Id="rId5" Type="http://schemas.openxmlformats.org/officeDocument/2006/relationships/image" Target="../media/image81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LAG%202024-2025%20%20!%5bDENGUE%20X%20DISTRITOS%20Y%20PROV.xlsx%5dDENGUE%20LAG%202024-2025%20%20%20Gr&#225;fico%201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84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DIST%20YGS%202024-2025%20!%5bDENGUE%20X%20DISTRITOS%20Y%20PROV.xlsx%5dDENGUE%20DIST%20YGS%202024-2025%20%20Gr&#225;fico%201" TargetMode="External"/><Relationship Id="rId5" Type="http://schemas.openxmlformats.org/officeDocument/2006/relationships/image" Target="../media/image83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UE%20TNT%202024-2025%20!%5bDENGUE%20X%20DISTRITOS%20Y%20PROV.xlsx%5dDENGUE%20TNT%202024-2025%20%20Gr&#225;fico%201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DENGUE%20X%20DISTRITOS%20Y%20PROV.xlsx!DENG%20CIUDAD%20YGS%202024-2025!%5bDENGUE%20X%20DISTRITOS%20Y%20PROV.xlsx%5dDENG%20CIUDAD%20YGS%202024-2025%20Gr&#225;fico%201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88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ACTIVIDADES!F14C3:F25C15" TargetMode="External"/><Relationship Id="rId5" Type="http://schemas.openxmlformats.org/officeDocument/2006/relationships/image" Target="../media/image87.emf"/><Relationship Id="rId4" Type="http://schemas.openxmlformats.org/officeDocument/2006/relationships/oleObject" Target="file:///\\192.168.1.8\archivos%20red\ARCHIVOS%20EPI\ANALISIS%20Y%20SALA%20SITUACIONAL\2025\SALA%20SITUACIONAL%20%202025\SALA%20%20DE%20CONTINGENCIA%20DE%20DENGUE%202025\ANALISIS%20%20DENGUE.xlsx!ACTIVIDADES!F4C3:F8C15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59.jpeg"/><Relationship Id="rId7" Type="http://schemas.openxmlformats.org/officeDocument/2006/relationships/image" Target="../media/image9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mailto:epiloreto@dge.gob.p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ES%20DENGUE%202024!F8C63:F31C119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file:///\\192.168.1.8\archivos%20red\ARCHIVOS%20EPI\SALA%20SITAUCIONAL%20%202024\SALA%20DE%20SITUACION%20DE%20SALUD%20DINAMICA%202024\PRINCIPAL.xlsx!LOCALIDADES%20DENGUE!F8C63:F8C11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ES%20DENGUE%202024!F32C63:F48C11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file:///\\192.168.1.8\archivos%20red\ARCHIVOS%20EPI\ANALISIS%20Y%20SALA%20SITUACIONAL\2025\SALA%20SITUACIONAL%20%202025\SALA%20DE%20SITUACION%20DE%20SALUD%20DINAMICA%202025\PRINCIPAL.xlsx!LOCALIDADES%20DENGUE%202025!F8C63:F25C119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21"/>
          <p:cNvSpPr txBox="1">
            <a:spLocks noChangeArrowheads="1"/>
          </p:cNvSpPr>
          <p:nvPr/>
        </p:nvSpPr>
        <p:spPr bwMode="auto">
          <a:xfrm>
            <a:off x="1524003" y="2240282"/>
            <a:ext cx="900113" cy="24468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90" name="389 Rectángulo"/>
          <p:cNvSpPr/>
          <p:nvPr/>
        </p:nvSpPr>
        <p:spPr>
          <a:xfrm>
            <a:off x="0" y="2772649"/>
            <a:ext cx="12192000" cy="1631216"/>
          </a:xfrm>
          <a:prstGeom prst="rect">
            <a:avLst/>
          </a:prstGeom>
          <a:solidFill>
            <a:srgbClr val="7DDD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elaxedInse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10000" b="1" spc="50" dirty="0">
                <a:ln w="11430">
                  <a:solidFill>
                    <a:srgbClr val="002060"/>
                  </a:solidFill>
                </a:ln>
                <a:latin typeface="Arial" pitchFamily="34" charset="0"/>
                <a:cs typeface="Arial" pitchFamily="34" charset="0"/>
              </a:rPr>
              <a:t>DINÁMICA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DB6EF42-E45B-666C-1984-ECCAB0278865}"/>
              </a:ext>
            </a:extLst>
          </p:cNvPr>
          <p:cNvGrpSpPr/>
          <p:nvPr/>
        </p:nvGrpSpPr>
        <p:grpSpPr>
          <a:xfrm>
            <a:off x="0" y="0"/>
            <a:ext cx="12192000" cy="917462"/>
            <a:chOff x="0" y="0"/>
            <a:chExt cx="12192000" cy="917462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63E7D010-BEA0-E909-F269-10A6A479DB45}"/>
                </a:ext>
              </a:extLst>
            </p:cNvPr>
            <p:cNvGrpSpPr/>
            <p:nvPr/>
          </p:nvGrpSpPr>
          <p:grpSpPr>
            <a:xfrm>
              <a:off x="0" y="0"/>
              <a:ext cx="8201891" cy="917462"/>
              <a:chOff x="0" y="0"/>
              <a:chExt cx="8201891" cy="917462"/>
            </a:xfrm>
          </p:grpSpPr>
          <p:pic>
            <p:nvPicPr>
              <p:cNvPr id="6861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463636" cy="917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3636" y="0"/>
                <a:ext cx="4738255" cy="9174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" name="Imagen 10">
              <a:extLst>
                <a:ext uri="{FF2B5EF4-FFF2-40B4-BE49-F238E27FC236}">
                  <a16:creationId xmlns:a16="http://schemas.microsoft.com/office/drawing/2014/main" id="{A705C070-B731-47E6-9058-0C4B0F159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345" y="0"/>
              <a:ext cx="4128655" cy="917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9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"/>
    </mc:Choice>
    <mc:Fallback xmlns="">
      <p:transition spd="slow" advTm="191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" y="1"/>
            <a:ext cx="12192000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DENGUE  POR LOCALIDAD, RED DE SALUD  ALTO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788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B36CD6F-A5B2-0FF6-22D8-4D16C00D6C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12446"/>
              </p:ext>
            </p:extLst>
          </p:nvPr>
        </p:nvGraphicFramePr>
        <p:xfrm>
          <a:off x="0" y="1467371"/>
          <a:ext cx="10638503" cy="5068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58171" imgH="4124183" progId="Excel.Sheet.12">
                  <p:link updateAutomatic="1"/>
                </p:oleObj>
              </mc:Choice>
              <mc:Fallback>
                <p:oleObj name="Worksheet" r:id="rId2" imgW="8658171" imgH="412418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467371"/>
                        <a:ext cx="10638503" cy="5068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98DF95B-A99E-ECB1-33E4-8981480455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651782"/>
              </p:ext>
            </p:extLst>
          </p:nvPr>
        </p:nvGraphicFramePr>
        <p:xfrm>
          <a:off x="0" y="1048271"/>
          <a:ext cx="10638503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658171" imgH="419126" progId="Excel.Sheet.12">
                  <p:link updateAutomatic="1"/>
                </p:oleObj>
              </mc:Choice>
              <mc:Fallback>
                <p:oleObj name="Worksheet" r:id="rId4" imgW="8658171" imgH="41912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048271"/>
                        <a:ext cx="10638503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30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EA150FC-9E6B-9E14-1DEF-137C440D2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" t="4918" r="1316" b="4724"/>
          <a:stretch/>
        </p:blipFill>
        <p:spPr>
          <a:xfrm>
            <a:off x="15535" y="1139338"/>
            <a:ext cx="12156328" cy="58204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217B296-1979-A700-73BC-53F615044D56}"/>
              </a:ext>
            </a:extLst>
          </p:cNvPr>
          <p:cNvSpPr txBox="1"/>
          <p:nvPr/>
        </p:nvSpPr>
        <p:spPr>
          <a:xfrm>
            <a:off x="-15534" y="6635764"/>
            <a:ext cx="12191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9FC864-1FC7-3527-1569-B0EC518FFF97}"/>
              </a:ext>
            </a:extLst>
          </p:cNvPr>
          <p:cNvSpPr txBox="1"/>
          <p:nvPr/>
        </p:nvSpPr>
        <p:spPr>
          <a:xfrm>
            <a:off x="-1" y="1"/>
            <a:ext cx="12192000" cy="123264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70" b="1" dirty="0">
                <a:latin typeface="Arial" panose="020B0604020202020204" pitchFamily="34" charset="0"/>
                <a:cs typeface="Arial" panose="020B0604020202020204" pitchFamily="34" charset="0"/>
              </a:rPr>
              <a:t>CONGLOMERADO DE CASOS POR DENGUE, CIUDAD  YURIMAGUAS, DISTRITO  YURIMAGUAS, RED DE SALUD  ALTO  AMAZONAS, GERESA LORETO, 2025 *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99B5F4B-296D-E1F8-1743-EAEC19870E91}"/>
              </a:ext>
            </a:extLst>
          </p:cNvPr>
          <p:cNvSpPr/>
          <p:nvPr/>
        </p:nvSpPr>
        <p:spPr>
          <a:xfrm>
            <a:off x="6019061" y="1241699"/>
            <a:ext cx="6172939" cy="280050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SEMANAS EPIDEMIOLÓGICAS DEL 03-06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296E09D-92A5-D95D-91D5-85FB187E2FE0}"/>
              </a:ext>
            </a:extLst>
          </p:cNvPr>
          <p:cNvSpPr/>
          <p:nvPr/>
        </p:nvSpPr>
        <p:spPr>
          <a:xfrm>
            <a:off x="10284542" y="6174928"/>
            <a:ext cx="1907458" cy="784830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LEYENDA</a:t>
            </a:r>
          </a:p>
          <a:p>
            <a:r>
              <a:rPr lang="es-MX" b="1" dirty="0">
                <a:solidFill>
                  <a:schemeClr val="tx1"/>
                </a:solidFill>
              </a:rPr>
              <a:t>PROBABLES</a:t>
            </a:r>
          </a:p>
          <a:p>
            <a:r>
              <a:rPr lang="es-MX" b="1" dirty="0">
                <a:solidFill>
                  <a:schemeClr val="tx1"/>
                </a:solidFill>
              </a:rPr>
              <a:t>CONFIRMADOS</a:t>
            </a:r>
            <a:endParaRPr lang="es-PE" b="1" dirty="0">
              <a:solidFill>
                <a:schemeClr val="tx1"/>
              </a:solidFill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3D75EC4-81B2-2544-4A76-DA99D7C393B9}"/>
              </a:ext>
            </a:extLst>
          </p:cNvPr>
          <p:cNvSpPr/>
          <p:nvPr/>
        </p:nvSpPr>
        <p:spPr>
          <a:xfrm>
            <a:off x="11996269" y="6357505"/>
            <a:ext cx="175595" cy="1888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71B8948-A599-B0F5-7BF0-EB8F4277D402}"/>
              </a:ext>
            </a:extLst>
          </p:cNvPr>
          <p:cNvSpPr/>
          <p:nvPr/>
        </p:nvSpPr>
        <p:spPr>
          <a:xfrm>
            <a:off x="11996268" y="6675313"/>
            <a:ext cx="175595" cy="1888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96374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SEGÙN SEXO Y ETAPAS DE VIDA, RED DE SALUD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1750" y="6693069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2607E35-3BB3-DF7D-422A-65949DFCC6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077732"/>
              </p:ext>
            </p:extLst>
          </p:nvPr>
        </p:nvGraphicFramePr>
        <p:xfrm>
          <a:off x="31750" y="2296224"/>
          <a:ext cx="5582666" cy="2659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057829" imgH="2038286" progId="Excel.Sheet.12">
                  <p:link updateAutomatic="1"/>
                </p:oleObj>
              </mc:Choice>
              <mc:Fallback>
                <p:oleObj name="Worksheet" r:id="rId2" imgW="5057829" imgH="203828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50" y="2296224"/>
                        <a:ext cx="5582666" cy="2659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C02D917E-3B59-5673-5A2A-7B39EAAD30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789728"/>
              </p:ext>
            </p:extLst>
          </p:nvPr>
        </p:nvGraphicFramePr>
        <p:xfrm>
          <a:off x="5614988" y="1638300"/>
          <a:ext cx="6064250" cy="437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295886" imgH="3695674" progId="Excel.Sheet.12">
                  <p:link updateAutomatic="1"/>
                </p:oleObj>
              </mc:Choice>
              <mc:Fallback>
                <p:oleObj name="Worksheet" r:id="rId4" imgW="5295886" imgH="369567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14988" y="1638300"/>
                        <a:ext cx="6064250" cy="4370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275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0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MALARIA POR SEMANAS EPIDEMIOLÓGICAS, RED DE SALUD ALTO AMAZONAS, 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252" y="6680574"/>
            <a:ext cx="120308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  (*) Hasta la SE 06.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FBD8E77-D7AA-44D9-BD45-B119955F33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920021"/>
              </p:ext>
            </p:extLst>
          </p:nvPr>
        </p:nvGraphicFramePr>
        <p:xfrm>
          <a:off x="3175" y="955675"/>
          <a:ext cx="12185650" cy="572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324798" imgH="4867211" progId="Excel.Sheet.12">
                  <p:link updateAutomatic="1"/>
                </p:oleObj>
              </mc:Choice>
              <mc:Fallback>
                <p:oleObj name="Worksheet" r:id="rId2" imgW="9324798" imgH="48672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5" y="955675"/>
                        <a:ext cx="12185650" cy="572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66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"/>
    </mc:Choice>
    <mc:Fallback xmlns="">
      <p:transition spd="slow" advTm="78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6126" y="1127"/>
            <a:ext cx="12218126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CANAL ENDÉMICO DE CASOS DE MALARIA, RED DE SALUD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253" y="6655082"/>
            <a:ext cx="1213974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</a:p>
          <a:p>
            <a:endParaRPr lang="es-CO" sz="1000" dirty="0">
              <a:solidFill>
                <a:srgbClr val="140A00"/>
              </a:solidFill>
            </a:endParaRPr>
          </a:p>
          <a:p>
            <a:r>
              <a:rPr lang="es-CO" sz="1000" dirty="0">
                <a:solidFill>
                  <a:srgbClr val="140A00"/>
                </a:solidFill>
              </a:rPr>
              <a:t>(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DFA4D371-1B2E-775D-708E-201301BC7A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836421"/>
              </p:ext>
            </p:extLst>
          </p:nvPr>
        </p:nvGraphicFramePr>
        <p:xfrm>
          <a:off x="34925" y="955675"/>
          <a:ext cx="12068175" cy="566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296456" imgH="6038747" progId="Excel.Sheet.12">
                  <p:link updateAutomatic="1"/>
                </p:oleObj>
              </mc:Choice>
              <mc:Fallback>
                <p:oleObj name="Worksheet" r:id="rId2" imgW="10296456" imgH="603874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925" y="955675"/>
                        <a:ext cx="12068175" cy="566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55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"/>
    </mc:Choice>
    <mc:Fallback xmlns="">
      <p:transition spd="slow" advTm="100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A206A098-0336-4A70-5E96-65B6DEEF4860}"/>
              </a:ext>
            </a:extLst>
          </p:cNvPr>
          <p:cNvGrpSpPr/>
          <p:nvPr/>
        </p:nvGrpSpPr>
        <p:grpSpPr>
          <a:xfrm>
            <a:off x="0" y="1027408"/>
            <a:ext cx="5198300" cy="5634449"/>
            <a:chOff x="2640106" y="929658"/>
            <a:chExt cx="6911788" cy="5831295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7B9D009-8A3D-2E17-390E-12E1F6DD9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04" t="4425" r="2653" b="2786"/>
            <a:stretch/>
          </p:blipFill>
          <p:spPr>
            <a:xfrm>
              <a:off x="2640106" y="929658"/>
              <a:ext cx="6911788" cy="583129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D9FE0120-87DF-1E5C-21C6-BC08D610CBAB}"/>
                </a:ext>
              </a:extLst>
            </p:cNvPr>
            <p:cNvSpPr/>
            <p:nvPr/>
          </p:nvSpPr>
          <p:spPr>
            <a:xfrm>
              <a:off x="5442916" y="5611077"/>
              <a:ext cx="1354802" cy="42765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12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 0.12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3BFC8E9B-8589-69CB-AED7-1BB2A9BBA488}"/>
                </a:ext>
              </a:extLst>
            </p:cNvPr>
            <p:cNvSpPr/>
            <p:nvPr/>
          </p:nvSpPr>
          <p:spPr>
            <a:xfrm>
              <a:off x="7311907" y="4257536"/>
              <a:ext cx="1308029" cy="49731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01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0.07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843E879E-4CC6-AADC-607E-DDB430A18CC8}"/>
                </a:ext>
              </a:extLst>
            </p:cNvPr>
            <p:cNvSpPr/>
            <p:nvPr/>
          </p:nvSpPr>
          <p:spPr>
            <a:xfrm>
              <a:off x="5071919" y="4325112"/>
              <a:ext cx="1308030" cy="42973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03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0.53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7C37D09E-05CE-7A37-DE02-482932312D9F}"/>
                </a:ext>
              </a:extLst>
            </p:cNvPr>
            <p:cNvSpPr/>
            <p:nvPr/>
          </p:nvSpPr>
          <p:spPr>
            <a:xfrm>
              <a:off x="3763885" y="5504155"/>
              <a:ext cx="1308031" cy="4616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14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IA =  0.54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A827ECBD-FD45-7D7B-54A8-476C12BD72D1}"/>
                </a:ext>
              </a:extLst>
            </p:cNvPr>
            <p:cNvSpPr/>
            <p:nvPr/>
          </p:nvSpPr>
          <p:spPr>
            <a:xfrm>
              <a:off x="7632010" y="5183419"/>
              <a:ext cx="1308031" cy="4276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00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0.00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EFBD44C2-39E7-9448-D403-FBACEE1AA00C}"/>
                </a:ext>
              </a:extLst>
            </p:cNvPr>
            <p:cNvSpPr/>
            <p:nvPr/>
          </p:nvSpPr>
          <p:spPr>
            <a:xfrm>
              <a:off x="6797717" y="6007845"/>
              <a:ext cx="1308029" cy="4297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01 CASO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0.15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0" y="0"/>
            <a:ext cx="5198300" cy="98488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9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CASOS DE MALARIA, RED DE SALUD  ALTO </a:t>
            </a:r>
          </a:p>
          <a:p>
            <a:pPr algn="ctr"/>
            <a:r>
              <a:rPr lang="es-PE" sz="1900" b="1" dirty="0">
                <a:latin typeface="Arial" panose="020B0604020202020204" pitchFamily="34" charset="0"/>
                <a:cs typeface="Arial" panose="020B0604020202020204" pitchFamily="34" charset="0"/>
              </a:rPr>
              <a:t>AMAZONAS, </a:t>
            </a:r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GERESA LORETO </a:t>
            </a:r>
            <a:r>
              <a:rPr lang="es-PE" sz="1900" b="1" dirty="0">
                <a:latin typeface="Arial" panose="020B0604020202020204" pitchFamily="34" charset="0"/>
                <a:cs typeface="Arial" panose="020B0604020202020204" pitchFamily="34" charset="0"/>
              </a:rPr>
              <a:t>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1874" y="6664935"/>
            <a:ext cx="1219199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</a:p>
          <a:p>
            <a:endParaRPr lang="es-CO" sz="1000" dirty="0">
              <a:solidFill>
                <a:srgbClr val="140A00"/>
              </a:solidFill>
            </a:endParaRPr>
          </a:p>
        </p:txBody>
      </p:sp>
      <p:sp>
        <p:nvSpPr>
          <p:cNvPr id="6" name="CuadroTexto 2"/>
          <p:cNvSpPr txBox="1"/>
          <p:nvPr/>
        </p:nvSpPr>
        <p:spPr>
          <a:xfrm>
            <a:off x="5308271" y="0"/>
            <a:ext cx="6883729" cy="987963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940" b="1" dirty="0">
                <a:latin typeface="Arial" panose="020B0604020202020204" pitchFamily="34" charset="0"/>
                <a:cs typeface="Arial" panose="020B0604020202020204" pitchFamily="34" charset="0"/>
              </a:rPr>
              <a:t> MALARIA  POR DISTRITOS, RED DE SALUD</a:t>
            </a:r>
          </a:p>
          <a:p>
            <a:pPr algn="ctr"/>
            <a:r>
              <a:rPr lang="es-PE" sz="1940" b="1" dirty="0">
                <a:latin typeface="Arial" panose="020B0604020202020204" pitchFamily="34" charset="0"/>
                <a:cs typeface="Arial" panose="020B0604020202020204" pitchFamily="34" charset="0"/>
              </a:rPr>
              <a:t>  ALTO AMAZONAS, GERESA LORETO, </a:t>
            </a:r>
          </a:p>
          <a:p>
            <a:pPr algn="ctr"/>
            <a:r>
              <a:rPr lang="es-PE" sz="1940" b="1" dirty="0">
                <a:latin typeface="Arial" panose="020B0604020202020204" pitchFamily="34" charset="0"/>
                <a:cs typeface="Arial" panose="020B0604020202020204" pitchFamily="34" charset="0"/>
              </a:rPr>
              <a:t> 2014 - 2025 *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52638DE-17A2-AEB2-A815-E9CE18B723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8233969"/>
              </p:ext>
            </p:extLst>
          </p:nvPr>
        </p:nvGraphicFramePr>
        <p:xfrm>
          <a:off x="5458969" y="2395728"/>
          <a:ext cx="6733032" cy="2423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839087" imgH="1705001" progId="Excel.Sheet.12">
                  <p:link updateAutomatic="1"/>
                </p:oleObj>
              </mc:Choice>
              <mc:Fallback>
                <p:oleObj name="Worksheet" r:id="rId3" imgW="6839087" imgH="170500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58969" y="2395728"/>
                        <a:ext cx="6733032" cy="2423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27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"/>
    </mc:Choice>
    <mc:Fallback xmlns="">
      <p:transition spd="slow" advTm="84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-1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MALARIA  POR LOCALIDAD, RED DE SALUD  ALTO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2024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8B689A48-DEA3-B3F8-B72E-4FB1FD8DB9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984812"/>
              </p:ext>
            </p:extLst>
          </p:nvPr>
        </p:nvGraphicFramePr>
        <p:xfrm>
          <a:off x="0" y="1022350"/>
          <a:ext cx="12192000" cy="579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0735885" imgH="6610440" progId="Excel.Sheet.12">
                  <p:link updateAutomatic="1"/>
                </p:oleObj>
              </mc:Choice>
              <mc:Fallback>
                <p:oleObj name="Worksheet" r:id="rId2" imgW="20735885" imgH="661044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22350"/>
                        <a:ext cx="12192000" cy="579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09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"/>
    </mc:Choice>
    <mc:Fallback xmlns="">
      <p:transition spd="slow" advTm="70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-1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MALARIA  POR LOCALIDAD, RED DE SALUD  ALTO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2024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51A5FF9-3932-12AA-6CAB-38F825C8BF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995565"/>
              </p:ext>
            </p:extLst>
          </p:nvPr>
        </p:nvGraphicFramePr>
        <p:xfrm>
          <a:off x="12699" y="1434029"/>
          <a:ext cx="12166602" cy="5351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0735885" imgH="5953254" progId="Excel.Sheet.12">
                  <p:link updateAutomatic="1"/>
                </p:oleObj>
              </mc:Choice>
              <mc:Fallback>
                <p:oleObj name="Worksheet" r:id="rId2" imgW="20735885" imgH="595325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699" y="1434029"/>
                        <a:ext cx="12166602" cy="5351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1C9120CA-5EC7-E7C6-5CCF-D50CCD3C17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589064"/>
              </p:ext>
            </p:extLst>
          </p:nvPr>
        </p:nvGraphicFramePr>
        <p:xfrm>
          <a:off x="25399" y="1064697"/>
          <a:ext cx="12166601" cy="36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20735885" imgH="419126" progId="Excel.Sheet.12">
                  <p:link updateAutomatic="1"/>
                </p:oleObj>
              </mc:Choice>
              <mc:Fallback>
                <p:oleObj name="Worksheet" r:id="rId4" imgW="20735885" imgH="41912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399" y="1064697"/>
                        <a:ext cx="12166601" cy="369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93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"/>
    </mc:Choice>
    <mc:Fallback xmlns="">
      <p:transition spd="slow" advTm="70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-1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MALARIA  POR LOCALIDAD, RED DE SALUD  ALTO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2024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99B9A91F-58F0-F703-4644-4A2E1C810C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419300"/>
              </p:ext>
            </p:extLst>
          </p:nvPr>
        </p:nvGraphicFramePr>
        <p:xfrm>
          <a:off x="15874" y="1124712"/>
          <a:ext cx="12160249" cy="361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0735885" imgH="419126" progId="Excel.Sheet.12">
                  <p:link updateAutomatic="1"/>
                </p:oleObj>
              </mc:Choice>
              <mc:Fallback>
                <p:oleObj name="Worksheet" r:id="rId2" imgW="20735885" imgH="41912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74" y="1124712"/>
                        <a:ext cx="12160249" cy="361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AEED41B1-A738-0318-FC13-20123367F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5880"/>
            <a:ext cx="12192000" cy="529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"/>
    </mc:Choice>
    <mc:Fallback xmlns="">
      <p:transition spd="slow" advTm="70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-1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MALARIA  POR LOCALIDAD, RED DE SALUD  ALTO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A2B6C9C4-B242-50AB-F478-4786AB89E2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578003"/>
              </p:ext>
            </p:extLst>
          </p:nvPr>
        </p:nvGraphicFramePr>
        <p:xfrm>
          <a:off x="0" y="1074738"/>
          <a:ext cx="9920747" cy="504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077144" imgH="5048276" progId="Excel.Sheet.12">
                  <p:link updateAutomatic="1"/>
                </p:oleObj>
              </mc:Choice>
              <mc:Fallback>
                <p:oleObj name="Worksheet" r:id="rId2" imgW="7077144" imgH="504827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074738"/>
                        <a:ext cx="9920747" cy="504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195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"/>
    </mc:Choice>
    <mc:Fallback xmlns="">
      <p:transition spd="slow" advTm="70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7DDD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ENFERMEDADES Y EVENTOS BAJO VIGILANCIA EPIDEMIOLÓGICA, RED DE SALUD ALTO AMAZONAS, GERESA LORETO, 2025 *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0" y="6809666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(*) Hasta la SE 06.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5A99CF0-03C3-5D92-C6AD-338E097CF3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625824"/>
              </p:ext>
            </p:extLst>
          </p:nvPr>
        </p:nvGraphicFramePr>
        <p:xfrm>
          <a:off x="-1" y="1238865"/>
          <a:ext cx="12191999" cy="536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429370" imgH="3886123" progId="Excel.Sheet.12">
                  <p:link updateAutomatic="1"/>
                </p:oleObj>
              </mc:Choice>
              <mc:Fallback>
                <p:oleObj name="Worksheet" r:id="rId2" imgW="7429370" imgH="388612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1238865"/>
                        <a:ext cx="12191999" cy="5368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803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"/>
    </mc:Choice>
    <mc:Fallback xmlns="">
      <p:transition spd="slow" advTm="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F8724C1-4BC5-F928-AE25-E36BCF6E0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1836" r="811" b="1598"/>
          <a:stretch/>
        </p:blipFill>
        <p:spPr bwMode="auto">
          <a:xfrm>
            <a:off x="90307" y="1037012"/>
            <a:ext cx="12191999" cy="561285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120091" y="3988006"/>
            <a:ext cx="1755489" cy="79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FRAY MARTÍN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5006575" y="4825956"/>
            <a:ext cx="1487305" cy="323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45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CENTRO DE SALUD BALSAPUERTO</a:t>
            </a:r>
            <a:endParaRPr lang="es-PE" sz="945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9037514" y="4265939"/>
            <a:ext cx="1427902" cy="167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CENTRO AMÉRICA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39 Rectángulo"/>
          <p:cNvSpPr/>
          <p:nvPr/>
        </p:nvSpPr>
        <p:spPr>
          <a:xfrm>
            <a:off x="2389051" y="4036339"/>
            <a:ext cx="1472531" cy="20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SAN ANTONIO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8805121" y="4742777"/>
            <a:ext cx="1427902" cy="231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TRES UNIDOS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7450560" y="3380435"/>
            <a:ext cx="1856765" cy="271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CS. SAN GABRIEL DE VARADERO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6186307" y="2915887"/>
            <a:ext cx="1043682" cy="154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PANAM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28 Rectángulo"/>
          <p:cNvSpPr/>
          <p:nvPr/>
        </p:nvSpPr>
        <p:spPr>
          <a:xfrm rot="19168096">
            <a:off x="5068893" y="2797206"/>
            <a:ext cx="963145" cy="271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SOLEDAD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29 Rectángulo"/>
          <p:cNvSpPr/>
          <p:nvPr/>
        </p:nvSpPr>
        <p:spPr>
          <a:xfrm rot="18467826">
            <a:off x="5553293" y="2570259"/>
            <a:ext cx="1226318" cy="332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PROGRESO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5370531" y="1898883"/>
            <a:ext cx="2034749" cy="355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ANTIOQUÍA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6880566" y="4194397"/>
            <a:ext cx="1039976" cy="309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</a:rPr>
              <a:t>PS. NUEVA ESPERANZA</a:t>
            </a:r>
            <a:endParaRPr lang="es-PE" sz="800" b="1" dirty="0">
              <a:solidFill>
                <a:schemeClr val="tx1"/>
              </a:solidFill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4333953" y="3744198"/>
            <a:ext cx="827405" cy="293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45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VISTA ALEGRE</a:t>
            </a:r>
            <a:endParaRPr lang="es-PE" sz="945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3713398" y="2561746"/>
            <a:ext cx="1074025" cy="335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PUCALLPILLO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2457793" y="3569083"/>
            <a:ext cx="1850112" cy="318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PS, SAN MIGUEL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2483842" y="2317230"/>
            <a:ext cx="1229556" cy="217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LIBERTAD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2404053" y="1707626"/>
            <a:ext cx="1954253" cy="444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NUEVA VIDA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909593" y="6028055"/>
            <a:ext cx="972652" cy="343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 NUEVO ARICA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87AF2CD7-617C-310C-2E97-066360FBA834}"/>
              </a:ext>
            </a:extLst>
          </p:cNvPr>
          <p:cNvSpPr txBox="1"/>
          <p:nvPr/>
        </p:nvSpPr>
        <p:spPr>
          <a:xfrm>
            <a:off x="-1" y="1"/>
            <a:ext cx="12192000" cy="1292662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 CONGLOMERADO DE CASOS DE MALARIA EN DOS LOCALIDADES, DISTRITO BALSAPUERTO, RED DE SALUD  ALTO AMAZONAS, GERESA LORETO, 2025 *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5CF3E1B0-719A-12C1-D19B-9E59FC7DE39A}"/>
              </a:ext>
            </a:extLst>
          </p:cNvPr>
          <p:cNvSpPr/>
          <p:nvPr/>
        </p:nvSpPr>
        <p:spPr>
          <a:xfrm>
            <a:off x="36576" y="4905859"/>
            <a:ext cx="1593635" cy="1094711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7DDDFF"/>
                </a:highlight>
              </a:rPr>
              <a:t>LEYENDA</a:t>
            </a:r>
          </a:p>
          <a:p>
            <a:endParaRPr lang="es-MX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7DDDFF"/>
                </a:highlight>
              </a:rPr>
              <a:t>MALARIA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2B56D381-D5DB-2155-6B87-7E5081CD9292}"/>
              </a:ext>
            </a:extLst>
          </p:cNvPr>
          <p:cNvSpPr/>
          <p:nvPr/>
        </p:nvSpPr>
        <p:spPr>
          <a:xfrm>
            <a:off x="36576" y="6058859"/>
            <a:ext cx="1593635" cy="553361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SE. ( 03 – 06 )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14B82090-61C7-F672-6C12-BBF577B01A91}"/>
              </a:ext>
            </a:extLst>
          </p:cNvPr>
          <p:cNvSpPr/>
          <p:nvPr/>
        </p:nvSpPr>
        <p:spPr>
          <a:xfrm>
            <a:off x="8179128" y="3770088"/>
            <a:ext cx="1109318" cy="16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MOYOBAMBILLO</a:t>
            </a:r>
            <a:endParaRPr lang="es-P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F72F25A6-998C-5F71-A7ED-139C29AC9E9E}"/>
              </a:ext>
            </a:extLst>
          </p:cNvPr>
          <p:cNvSpPr/>
          <p:nvPr/>
        </p:nvSpPr>
        <p:spPr>
          <a:xfrm>
            <a:off x="8473714" y="4079825"/>
            <a:ext cx="766390" cy="241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OCULIZA</a:t>
            </a:r>
            <a:endParaRPr lang="es-PE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98CBC454-8FA2-F753-9F99-7FC841B4ECA8}"/>
              </a:ext>
            </a:extLst>
          </p:cNvPr>
          <p:cNvSpPr/>
          <p:nvPr/>
        </p:nvSpPr>
        <p:spPr>
          <a:xfrm>
            <a:off x="7792270" y="3654718"/>
            <a:ext cx="1245244" cy="164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LOMALINDA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1" name="Imagen 80">
            <a:extLst>
              <a:ext uri="{FF2B5EF4-FFF2-40B4-BE49-F238E27FC236}">
                <a16:creationId xmlns:a16="http://schemas.microsoft.com/office/drawing/2014/main" id="{39791B21-E95B-1ECC-FAF4-7F61A4BECB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8" b="94922" l="22401" r="86384">
                        <a14:foregroundMark x1="42533" y1="7682" x2="38214" y2="17448"/>
                        <a14:foregroundMark x1="48316" y1="8724" x2="49195" y2="13151"/>
                        <a14:foregroundMark x1="48829" y1="10156" x2="61127" y2="29688"/>
                        <a14:foregroundMark x1="61127" y1="29688" x2="64934" y2="32161"/>
                        <a14:foregroundMark x1="64934" y1="32161" x2="66691" y2="38932"/>
                        <a14:foregroundMark x1="66691" y1="38932" x2="73719" y2="45573"/>
                        <a14:foregroundMark x1="73719" y1="45573" x2="79136" y2="46745"/>
                        <a14:foregroundMark x1="79136" y1="46745" x2="83016" y2="49609"/>
                        <a14:foregroundMark x1="83016" y1="49609" x2="82064" y2="56120"/>
                        <a14:foregroundMark x1="82064" y1="56120" x2="76647" y2="58203"/>
                        <a14:foregroundMark x1="76647" y1="58203" x2="74671" y2="64063"/>
                        <a14:foregroundMark x1="74671" y1="64063" x2="79868" y2="66146"/>
                        <a14:foregroundMark x1="79868" y1="66146" x2="79868" y2="73828"/>
                        <a14:foregroundMark x1="79868" y1="73828" x2="77306" y2="89583"/>
                        <a14:foregroundMark x1="77306" y1="89583" x2="73426" y2="91406"/>
                        <a14:foregroundMark x1="73426" y1="91406" x2="28551" y2="85286"/>
                        <a14:foregroundMark x1="28551" y1="85286" x2="23572" y2="82422"/>
                        <a14:foregroundMark x1="23572" y1="82422" x2="21010" y2="75651"/>
                        <a14:foregroundMark x1="21010" y1="75651" x2="23353" y2="66667"/>
                        <a14:foregroundMark x1="23353" y1="66667" x2="38580" y2="48698"/>
                        <a14:foregroundMark x1="38580" y1="48698" x2="43265" y2="47135"/>
                        <a14:foregroundMark x1="43265" y1="47135" x2="48682" y2="49089"/>
                        <a14:foregroundMark x1="48682" y1="49089" x2="47511" y2="42448"/>
                        <a14:foregroundMark x1="47511" y1="42448" x2="43851" y2="36979"/>
                        <a14:foregroundMark x1="43851" y1="36979" x2="43485" y2="29818"/>
                        <a14:foregroundMark x1="43485" y1="29818" x2="37189" y2="19661"/>
                        <a14:foregroundMark x1="37189" y1="19661" x2="36091" y2="13281"/>
                        <a14:foregroundMark x1="36091" y1="13281" x2="39239" y2="12891"/>
                        <a14:foregroundMark x1="25988" y1="84505" x2="29283" y2="89063"/>
                        <a14:foregroundMark x1="29283" y1="89063" x2="44070" y2="94922"/>
                        <a14:foregroundMark x1="44070" y1="94922" x2="59004" y2="95052"/>
                        <a14:foregroundMark x1="59004" y1="95052" x2="78038" y2="91016"/>
                        <a14:foregroundMark x1="78038" y1="91016" x2="81406" y2="74479"/>
                        <a14:foregroundMark x1="81406" y1="74479" x2="79502" y2="59635"/>
                        <a14:foregroundMark x1="79502" y1="59635" x2="84407" y2="54297"/>
                        <a14:foregroundMark x1="84407" y1="54297" x2="81259" y2="48438"/>
                        <a14:foregroundMark x1="81259" y1="48438" x2="80454" y2="48047"/>
                        <a14:foregroundMark x1="23206" y1="89974" x2="57833" y2="95052"/>
                        <a14:foregroundMark x1="57833" y1="95052" x2="86384" y2="93750"/>
                        <a14:foregroundMark x1="41362" y1="25391" x2="38726" y2="19792"/>
                        <a14:foregroundMark x1="38726" y1="19792" x2="38287" y2="11719"/>
                        <a14:foregroundMark x1="38287" y1="11719" x2="42313" y2="6771"/>
                        <a14:foregroundMark x1="42313" y1="6771" x2="46852" y2="4818"/>
                        <a14:foregroundMark x1="46852" y1="4818" x2="50146" y2="9505"/>
                        <a14:foregroundMark x1="50146" y1="9505" x2="50220" y2="9505"/>
                        <a14:foregroundMark x1="47291" y1="8984" x2="42460" y2="9115"/>
                        <a14:foregroundMark x1="42460" y1="9115" x2="39165" y2="14063"/>
                        <a14:foregroundMark x1="39165" y1="14063" x2="43777" y2="26823"/>
                        <a14:foregroundMark x1="43777" y1="26823" x2="42972" y2="30859"/>
                        <a14:foregroundMark x1="45315" y1="38281" x2="52343" y2="46354"/>
                        <a14:foregroundMark x1="52343" y1="46354" x2="61567" y2="50781"/>
                        <a14:foregroundMark x1="61567" y1="50781" x2="46633" y2="47526"/>
                        <a14:foregroundMark x1="46633" y1="47526" x2="46266" y2="47266"/>
                        <a14:foregroundMark x1="48609" y1="44271" x2="49561" y2="46484"/>
                        <a14:foregroundMark x1="43777" y1="47917" x2="39239" y2="49219"/>
                        <a14:foregroundMark x1="39239" y1="49219" x2="36237" y2="56250"/>
                        <a14:foregroundMark x1="36237" y1="56250" x2="32430" y2="60938"/>
                        <a14:foregroundMark x1="32430" y1="60938" x2="26354" y2="63932"/>
                        <a14:foregroundMark x1="36457" y1="53385" x2="34407" y2="53646"/>
                        <a14:foregroundMark x1="34553" y1="54427" x2="35652" y2="55990"/>
                        <a14:foregroundMark x1="23865" y1="68099" x2="22987" y2="74870"/>
                        <a14:foregroundMark x1="22987" y1="74870" x2="28551" y2="84115"/>
                        <a14:foregroundMark x1="28551" y1="84115" x2="28551" y2="84115"/>
                        <a14:foregroundMark x1="22401" y1="75000" x2="22840" y2="79557"/>
                        <a14:foregroundMark x1="23206" y1="79427" x2="23719" y2="81771"/>
                        <a14:foregroundMark x1="78331" y1="58203" x2="78258" y2="65755"/>
                        <a14:foregroundMark x1="78258" y1="65755" x2="77306" y2="60677"/>
                        <a14:foregroundMark x1="35212" y1="88021" x2="39019" y2="90755"/>
                        <a14:foregroundMark x1="39019" y1="90755" x2="49268" y2="91016"/>
                        <a14:foregroundMark x1="49268" y1="91016" x2="34187" y2="90104"/>
                        <a14:backgroundMark x1="50472" y1="8986" x2="59078" y2="18490"/>
                        <a14:backgroundMark x1="59078" y1="18490" x2="75549" y2="42578"/>
                        <a14:backgroundMark x1="82005" y1="46580" x2="85212" y2="48568"/>
                        <a14:backgroundMark x1="75549" y1="42578" x2="79055" y2="44752"/>
                        <a14:backgroundMark x1="85212" y1="48568" x2="86603" y2="55990"/>
                        <a14:backgroundMark x1="86603" y1="55990" x2="82773" y2="57830"/>
                        <a14:backgroundMark x1="80441" y1="65903" x2="80527" y2="66016"/>
                        <a14:backgroundMark x1="80137" y1="65502" x2="80116" y2="65474"/>
                        <a14:backgroundMark x1="80527" y1="66016" x2="83821" y2="73568"/>
                        <a14:backgroundMark x1="83821" y1="73568" x2="82138" y2="82813"/>
                        <a14:backgroundMark x1="82138" y1="82813" x2="80015" y2="88411"/>
                        <a14:backgroundMark x1="80015" y1="88411" x2="78745" y2="88703"/>
                        <a14:backgroundMark x1="29928" y1="87511" x2="29679" y2="87246"/>
                        <a14:backgroundMark x1="47844" y1="44595" x2="42167" y2="38932"/>
                        <a14:backgroundMark x1="42167" y1="38932" x2="42511" y2="30579"/>
                        <a14:backgroundMark x1="37398" y1="20518" x2="35212" y2="19531"/>
                        <a14:backgroundMark x1="35408" y1="15176" x2="35652" y2="9766"/>
                        <a14:backgroundMark x1="35212" y1="19531" x2="35403" y2="15288"/>
                        <a14:backgroundMark x1="90556" y1="66797" x2="90556" y2="66797"/>
                        <a14:backgroundMark x1="84802" y1="52806" x2="86164" y2="52995"/>
                        <a14:backgroundMark x1="83855" y1="52674" x2="84506" y2="52764"/>
                      </a14:backgroundRemoval>
                    </a14:imgEffect>
                  </a14:imgLayer>
                </a14:imgProps>
              </a:ext>
            </a:extLst>
          </a:blip>
          <a:srcRect l="20065" t="8215" r="15650" b="10662"/>
          <a:stretch/>
        </p:blipFill>
        <p:spPr>
          <a:xfrm>
            <a:off x="9979070" y="1292663"/>
            <a:ext cx="2212930" cy="16880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82" name="42 Rectángulo">
            <a:extLst>
              <a:ext uri="{FF2B5EF4-FFF2-40B4-BE49-F238E27FC236}">
                <a16:creationId xmlns:a16="http://schemas.microsoft.com/office/drawing/2014/main" id="{1A4F50B1-C228-3151-1A8E-110EDAD414EE}"/>
              </a:ext>
            </a:extLst>
          </p:cNvPr>
          <p:cNvSpPr/>
          <p:nvPr/>
        </p:nvSpPr>
        <p:spPr>
          <a:xfrm>
            <a:off x="6239543" y="5566269"/>
            <a:ext cx="1218381" cy="25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PS.  PUERTO PORVENIR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36 Flecha arriba">
            <a:extLst>
              <a:ext uri="{FF2B5EF4-FFF2-40B4-BE49-F238E27FC236}">
                <a16:creationId xmlns:a16="http://schemas.microsoft.com/office/drawing/2014/main" id="{2A3FCA17-6D3A-70F8-B467-3FCBE08C5DAE}"/>
              </a:ext>
            </a:extLst>
          </p:cNvPr>
          <p:cNvSpPr/>
          <p:nvPr/>
        </p:nvSpPr>
        <p:spPr>
          <a:xfrm rot="17576533">
            <a:off x="5732696" y="3078706"/>
            <a:ext cx="276163" cy="171183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87" name="36 Flecha arriba">
            <a:extLst>
              <a:ext uri="{FF2B5EF4-FFF2-40B4-BE49-F238E27FC236}">
                <a16:creationId xmlns:a16="http://schemas.microsoft.com/office/drawing/2014/main" id="{76087694-F0B6-8548-2939-E3B7A934BF18}"/>
              </a:ext>
            </a:extLst>
          </p:cNvPr>
          <p:cNvSpPr/>
          <p:nvPr/>
        </p:nvSpPr>
        <p:spPr>
          <a:xfrm>
            <a:off x="4115397" y="3768277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0" name="36 Flecha arriba">
            <a:extLst>
              <a:ext uri="{FF2B5EF4-FFF2-40B4-BE49-F238E27FC236}">
                <a16:creationId xmlns:a16="http://schemas.microsoft.com/office/drawing/2014/main" id="{8B007E13-32A4-50CF-0FB7-7E66A942A09B}"/>
              </a:ext>
            </a:extLst>
          </p:cNvPr>
          <p:cNvSpPr/>
          <p:nvPr/>
        </p:nvSpPr>
        <p:spPr>
          <a:xfrm>
            <a:off x="6880566" y="4159846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9D9CE6E5-14C5-7FD7-C5B2-FA71C833A6C9}"/>
              </a:ext>
            </a:extLst>
          </p:cNvPr>
          <p:cNvSpPr/>
          <p:nvPr/>
        </p:nvSpPr>
        <p:spPr>
          <a:xfrm rot="621137">
            <a:off x="6883487" y="3636018"/>
            <a:ext cx="839119" cy="108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IRAPAY</a:t>
            </a:r>
            <a:endParaRPr lang="es-P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FE23AC7A-37D2-CE49-BB27-D074F8CC6089}"/>
              </a:ext>
            </a:extLst>
          </p:cNvPr>
          <p:cNvSpPr/>
          <p:nvPr/>
        </p:nvSpPr>
        <p:spPr>
          <a:xfrm>
            <a:off x="6898451" y="3347136"/>
            <a:ext cx="832781" cy="122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MARANATHA</a:t>
            </a:r>
            <a:endParaRPr lang="es-P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7F7D56D1-FEFE-8645-06EA-AF4BF29C565C}"/>
              </a:ext>
            </a:extLst>
          </p:cNvPr>
          <p:cNvSpPr/>
          <p:nvPr/>
        </p:nvSpPr>
        <p:spPr>
          <a:xfrm>
            <a:off x="6459692" y="3157523"/>
            <a:ext cx="1043682" cy="173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NARANJAL</a:t>
            </a:r>
            <a:endParaRPr lang="es-P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3" name="37 Rectángulo">
            <a:extLst>
              <a:ext uri="{FF2B5EF4-FFF2-40B4-BE49-F238E27FC236}">
                <a16:creationId xmlns:a16="http://schemas.microsoft.com/office/drawing/2014/main" id="{DE9067D3-3058-4BD3-DE39-64501397C3AD}"/>
              </a:ext>
            </a:extLst>
          </p:cNvPr>
          <p:cNvSpPr/>
          <p:nvPr/>
        </p:nvSpPr>
        <p:spPr>
          <a:xfrm rot="10800000" flipV="1">
            <a:off x="4530801" y="2736056"/>
            <a:ext cx="1329767" cy="140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BELLO HORIZONTE</a:t>
            </a:r>
            <a:endParaRPr lang="es-PE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37 Rectángulo">
            <a:extLst>
              <a:ext uri="{FF2B5EF4-FFF2-40B4-BE49-F238E27FC236}">
                <a16:creationId xmlns:a16="http://schemas.microsoft.com/office/drawing/2014/main" id="{76493F34-0E29-6A94-84D1-2D28A591FA42}"/>
              </a:ext>
            </a:extLst>
          </p:cNvPr>
          <p:cNvSpPr/>
          <p:nvPr/>
        </p:nvSpPr>
        <p:spPr>
          <a:xfrm>
            <a:off x="3932550" y="2852784"/>
            <a:ext cx="1074025" cy="19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ATAHUALP</a:t>
            </a:r>
            <a:r>
              <a:rPr lang="es-ES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40 Rectángulo">
            <a:extLst>
              <a:ext uri="{FF2B5EF4-FFF2-40B4-BE49-F238E27FC236}">
                <a16:creationId xmlns:a16="http://schemas.microsoft.com/office/drawing/2014/main" id="{75E9E0E7-C6D5-73EA-5006-890E79E66814}"/>
              </a:ext>
            </a:extLst>
          </p:cNvPr>
          <p:cNvSpPr/>
          <p:nvPr/>
        </p:nvSpPr>
        <p:spPr>
          <a:xfrm>
            <a:off x="3170600" y="2466976"/>
            <a:ext cx="853755" cy="220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 JUAN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40 Rectángulo">
            <a:extLst>
              <a:ext uri="{FF2B5EF4-FFF2-40B4-BE49-F238E27FC236}">
                <a16:creationId xmlns:a16="http://schemas.microsoft.com/office/drawing/2014/main" id="{8BFE96E0-D498-08FB-98DF-530E377585AF}"/>
              </a:ext>
            </a:extLst>
          </p:cNvPr>
          <p:cNvSpPr/>
          <p:nvPr/>
        </p:nvSpPr>
        <p:spPr>
          <a:xfrm>
            <a:off x="5135093" y="3402232"/>
            <a:ext cx="1341118" cy="172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NUEVO MOYOBAMBA</a:t>
            </a:r>
            <a:endParaRPr lang="es-PE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40 Rectángulo">
            <a:extLst>
              <a:ext uri="{FF2B5EF4-FFF2-40B4-BE49-F238E27FC236}">
                <a16:creationId xmlns:a16="http://schemas.microsoft.com/office/drawing/2014/main" id="{BB9F5562-40B8-A2E1-33D8-BE6B6B74D2B0}"/>
              </a:ext>
            </a:extLst>
          </p:cNvPr>
          <p:cNvSpPr/>
          <p:nvPr/>
        </p:nvSpPr>
        <p:spPr>
          <a:xfrm rot="8235938" flipV="1">
            <a:off x="4203144" y="3154334"/>
            <a:ext cx="922942" cy="108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REYNO UNIDO</a:t>
            </a:r>
            <a:endParaRPr lang="es-PE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40 Rectángulo">
            <a:extLst>
              <a:ext uri="{FF2B5EF4-FFF2-40B4-BE49-F238E27FC236}">
                <a16:creationId xmlns:a16="http://schemas.microsoft.com/office/drawing/2014/main" id="{9B16A0BA-7E31-774C-D803-6AF5922B1054}"/>
              </a:ext>
            </a:extLst>
          </p:cNvPr>
          <p:cNvSpPr/>
          <p:nvPr/>
        </p:nvSpPr>
        <p:spPr>
          <a:xfrm>
            <a:off x="3421679" y="3347137"/>
            <a:ext cx="803716" cy="19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HUITUYACU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42 Rectángulo">
            <a:extLst>
              <a:ext uri="{FF2B5EF4-FFF2-40B4-BE49-F238E27FC236}">
                <a16:creationId xmlns:a16="http://schemas.microsoft.com/office/drawing/2014/main" id="{47E322BA-E393-7173-556C-9DA878148E09}"/>
              </a:ext>
            </a:extLst>
          </p:cNvPr>
          <p:cNvSpPr/>
          <p:nvPr/>
        </p:nvSpPr>
        <p:spPr>
          <a:xfrm>
            <a:off x="5985957" y="5047578"/>
            <a:ext cx="938115" cy="142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45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PINTUYACU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42 Rectángulo">
            <a:extLst>
              <a:ext uri="{FF2B5EF4-FFF2-40B4-BE49-F238E27FC236}">
                <a16:creationId xmlns:a16="http://schemas.microsoft.com/office/drawing/2014/main" id="{3BB659D1-CEA4-3207-02EC-FE0C6654BD89}"/>
              </a:ext>
            </a:extLst>
          </p:cNvPr>
          <p:cNvSpPr/>
          <p:nvPr/>
        </p:nvSpPr>
        <p:spPr>
          <a:xfrm rot="3077185">
            <a:off x="4747407" y="5648820"/>
            <a:ext cx="1404484" cy="257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45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MX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 FERNANDO</a:t>
            </a:r>
            <a:endParaRPr lang="es-PE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DF7D7412-CF56-810B-4F9F-27FF9FA30E1F}"/>
              </a:ext>
            </a:extLst>
          </p:cNvPr>
          <p:cNvSpPr txBox="1"/>
          <p:nvPr/>
        </p:nvSpPr>
        <p:spPr>
          <a:xfrm>
            <a:off x="1" y="678540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13" name="40 Rectángulo">
            <a:extLst>
              <a:ext uri="{FF2B5EF4-FFF2-40B4-BE49-F238E27FC236}">
                <a16:creationId xmlns:a16="http://schemas.microsoft.com/office/drawing/2014/main" id="{6A4C527B-616F-A016-AEB8-B4829EC857C4}"/>
              </a:ext>
            </a:extLst>
          </p:cNvPr>
          <p:cNvSpPr/>
          <p:nvPr/>
        </p:nvSpPr>
        <p:spPr>
          <a:xfrm>
            <a:off x="3918916" y="2087142"/>
            <a:ext cx="1243518" cy="262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 JUAN DE PALOMETAYACU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1E3C400F-E9E0-D52F-34EB-622AABEE01AF}"/>
              </a:ext>
            </a:extLst>
          </p:cNvPr>
          <p:cNvSpPr/>
          <p:nvPr/>
        </p:nvSpPr>
        <p:spPr>
          <a:xfrm>
            <a:off x="1140512" y="5617555"/>
            <a:ext cx="319582" cy="255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56" name="39 Rectángulo">
            <a:extLst>
              <a:ext uri="{FF2B5EF4-FFF2-40B4-BE49-F238E27FC236}">
                <a16:creationId xmlns:a16="http://schemas.microsoft.com/office/drawing/2014/main" id="{1681837C-9325-6325-22A1-5C6F46BF446B}"/>
              </a:ext>
            </a:extLst>
          </p:cNvPr>
          <p:cNvSpPr/>
          <p:nvPr/>
        </p:nvSpPr>
        <p:spPr>
          <a:xfrm>
            <a:off x="2892669" y="4780819"/>
            <a:ext cx="1121313" cy="153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MONTE ALEGRE</a:t>
            </a:r>
            <a:endParaRPr lang="es-PE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F56889E0-924C-3965-95F9-762992699DC5}"/>
              </a:ext>
            </a:extLst>
          </p:cNvPr>
          <p:cNvSpPr/>
          <p:nvPr/>
        </p:nvSpPr>
        <p:spPr>
          <a:xfrm>
            <a:off x="6327394" y="4302754"/>
            <a:ext cx="646555" cy="79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BELLAVISTA</a:t>
            </a:r>
            <a:endParaRPr lang="es-PE" sz="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184B597F-8EE1-A057-AE97-34880B739340}"/>
              </a:ext>
            </a:extLst>
          </p:cNvPr>
          <p:cNvSpPr/>
          <p:nvPr/>
        </p:nvSpPr>
        <p:spPr>
          <a:xfrm>
            <a:off x="4963138" y="4574092"/>
            <a:ext cx="1083414" cy="187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06 DE JULIO</a:t>
            </a:r>
            <a:endParaRPr lang="es-PE" sz="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41B5212A-945E-FB49-7078-6F3EE5C541EA}"/>
              </a:ext>
            </a:extLst>
          </p:cNvPr>
          <p:cNvSpPr/>
          <p:nvPr/>
        </p:nvSpPr>
        <p:spPr>
          <a:xfrm rot="16910506">
            <a:off x="6328861" y="3759794"/>
            <a:ext cx="628758" cy="126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SAN </a:t>
            </a:r>
            <a:r>
              <a:rPr lang="es-MX" sz="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JOSÉ DE CABALLITO</a:t>
            </a:r>
            <a:endParaRPr lang="es-PE" sz="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5" name="42 Rectángulo">
            <a:extLst>
              <a:ext uri="{FF2B5EF4-FFF2-40B4-BE49-F238E27FC236}">
                <a16:creationId xmlns:a16="http://schemas.microsoft.com/office/drawing/2014/main" id="{AD22325A-A5EE-5B1C-DB7B-52AB94A41D53}"/>
              </a:ext>
            </a:extLst>
          </p:cNvPr>
          <p:cNvSpPr/>
          <p:nvPr/>
        </p:nvSpPr>
        <p:spPr>
          <a:xfrm rot="16764772">
            <a:off x="6621290" y="3700795"/>
            <a:ext cx="625834" cy="162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45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 FERNANDO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42 Rectángulo">
            <a:extLst>
              <a:ext uri="{FF2B5EF4-FFF2-40B4-BE49-F238E27FC236}">
                <a16:creationId xmlns:a16="http://schemas.microsoft.com/office/drawing/2014/main" id="{1A57D481-E8CF-C108-0469-6E157C1A6AAB}"/>
              </a:ext>
            </a:extLst>
          </p:cNvPr>
          <p:cNvSpPr/>
          <p:nvPr/>
        </p:nvSpPr>
        <p:spPr>
          <a:xfrm>
            <a:off x="7018577" y="3795024"/>
            <a:ext cx="798236" cy="120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NVA. CHAZUTA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33 Rectángulo">
            <a:extLst>
              <a:ext uri="{FF2B5EF4-FFF2-40B4-BE49-F238E27FC236}">
                <a16:creationId xmlns:a16="http://schemas.microsoft.com/office/drawing/2014/main" id="{8E6FD3BC-B081-DD12-4E53-EF0C10E9AE93}"/>
              </a:ext>
            </a:extLst>
          </p:cNvPr>
          <p:cNvSpPr/>
          <p:nvPr/>
        </p:nvSpPr>
        <p:spPr>
          <a:xfrm>
            <a:off x="8179128" y="4494120"/>
            <a:ext cx="858386" cy="9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SANTA ROSA</a:t>
            </a:r>
            <a:endParaRPr lang="es-PE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68DFCBE-02F8-4D59-A69E-BFCD2A63D1A5}"/>
              </a:ext>
            </a:extLst>
          </p:cNvPr>
          <p:cNvSpPr/>
          <p:nvPr/>
        </p:nvSpPr>
        <p:spPr>
          <a:xfrm>
            <a:off x="2388797" y="2214211"/>
            <a:ext cx="1472531" cy="29902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CC0E122-066B-1A33-7118-4F5DD467C96A}"/>
              </a:ext>
            </a:extLst>
          </p:cNvPr>
          <p:cNvSpPr/>
          <p:nvPr/>
        </p:nvSpPr>
        <p:spPr>
          <a:xfrm rot="3331297">
            <a:off x="5303116" y="2429527"/>
            <a:ext cx="417915" cy="11798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2A15A7B8-C01C-5F47-D96E-4B3CFDC70BFD}"/>
              </a:ext>
            </a:extLst>
          </p:cNvPr>
          <p:cNvSpPr txBox="1"/>
          <p:nvPr/>
        </p:nvSpPr>
        <p:spPr>
          <a:xfrm rot="18076620">
            <a:off x="6083515" y="2679646"/>
            <a:ext cx="62282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600" b="1" dirty="0">
                <a:latin typeface="Arial" pitchFamily="34" charset="0"/>
                <a:cs typeface="Arial" pitchFamily="34" charset="0"/>
              </a:rPr>
              <a:t>B. Palmeras</a:t>
            </a:r>
            <a:endParaRPr lang="es-PE" sz="600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B5D72B9A-1CA5-BE49-7C00-5A2CB6A732E9}"/>
              </a:ext>
            </a:extLst>
          </p:cNvPr>
          <p:cNvSpPr/>
          <p:nvPr/>
        </p:nvSpPr>
        <p:spPr>
          <a:xfrm>
            <a:off x="7078690" y="3747685"/>
            <a:ext cx="830627" cy="29902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8684F945-16DC-3599-DD43-AE0331E1A6C8}"/>
              </a:ext>
            </a:extLst>
          </p:cNvPr>
          <p:cNvSpPr/>
          <p:nvPr/>
        </p:nvSpPr>
        <p:spPr>
          <a:xfrm>
            <a:off x="5946129" y="2209253"/>
            <a:ext cx="769937" cy="113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TAWARI</a:t>
            </a:r>
            <a:endParaRPr lang="es-PE" sz="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D432ECAA-304B-A7FE-0000-7F3635FE3794}"/>
              </a:ext>
            </a:extLst>
          </p:cNvPr>
          <p:cNvSpPr/>
          <p:nvPr/>
        </p:nvSpPr>
        <p:spPr>
          <a:xfrm>
            <a:off x="5896710" y="2145435"/>
            <a:ext cx="830627" cy="2439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40 Rectángulo">
            <a:extLst>
              <a:ext uri="{FF2B5EF4-FFF2-40B4-BE49-F238E27FC236}">
                <a16:creationId xmlns:a16="http://schemas.microsoft.com/office/drawing/2014/main" id="{7F663AC3-EDF7-ADB2-C730-711793C43569}"/>
              </a:ext>
            </a:extLst>
          </p:cNvPr>
          <p:cNvSpPr/>
          <p:nvPr/>
        </p:nvSpPr>
        <p:spPr>
          <a:xfrm>
            <a:off x="3323000" y="2619376"/>
            <a:ext cx="853755" cy="172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NUEVA ERA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42 Rectángulo">
            <a:extLst>
              <a:ext uri="{FF2B5EF4-FFF2-40B4-BE49-F238E27FC236}">
                <a16:creationId xmlns:a16="http://schemas.microsoft.com/office/drawing/2014/main" id="{F7B181D8-E66D-8F74-624F-6C3B6B911A77}"/>
              </a:ext>
            </a:extLst>
          </p:cNvPr>
          <p:cNvSpPr/>
          <p:nvPr/>
        </p:nvSpPr>
        <p:spPr>
          <a:xfrm>
            <a:off x="6833473" y="4494826"/>
            <a:ext cx="798236" cy="120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STA CLARA</a:t>
            </a:r>
            <a:endParaRPr lang="es-PE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39 Rectángulo">
            <a:extLst>
              <a:ext uri="{FF2B5EF4-FFF2-40B4-BE49-F238E27FC236}">
                <a16:creationId xmlns:a16="http://schemas.microsoft.com/office/drawing/2014/main" id="{85FBBBDD-BF16-22CF-B3E9-02B38E8DB4FA}"/>
              </a:ext>
            </a:extLst>
          </p:cNvPr>
          <p:cNvSpPr/>
          <p:nvPr/>
        </p:nvSpPr>
        <p:spPr>
          <a:xfrm>
            <a:off x="4390760" y="4050132"/>
            <a:ext cx="1121313" cy="106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VILLA ALEGRE</a:t>
            </a:r>
            <a:endParaRPr lang="es-PE" sz="5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3343462-D66E-30B0-CC49-650DB75F21D2}"/>
              </a:ext>
            </a:extLst>
          </p:cNvPr>
          <p:cNvSpPr/>
          <p:nvPr/>
        </p:nvSpPr>
        <p:spPr>
          <a:xfrm>
            <a:off x="9160165" y="3839541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8D1FB7C-69F6-87D4-3E2D-AC496B737BE0}"/>
              </a:ext>
            </a:extLst>
          </p:cNvPr>
          <p:cNvSpPr/>
          <p:nvPr/>
        </p:nvSpPr>
        <p:spPr>
          <a:xfrm>
            <a:off x="5445590" y="3100839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42F41DF0-F5BE-8706-2666-77361CE7AA75}"/>
              </a:ext>
            </a:extLst>
          </p:cNvPr>
          <p:cNvSpPr/>
          <p:nvPr/>
        </p:nvSpPr>
        <p:spPr>
          <a:xfrm>
            <a:off x="5590121" y="2996838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0A1C5B88-6DCA-9F55-2846-07288043E9E0}"/>
              </a:ext>
            </a:extLst>
          </p:cNvPr>
          <p:cNvSpPr/>
          <p:nvPr/>
        </p:nvSpPr>
        <p:spPr>
          <a:xfrm>
            <a:off x="4490557" y="1965748"/>
            <a:ext cx="102018" cy="964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65FD808-63E6-3E7E-0555-86E52B977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8238" y="5447846"/>
            <a:ext cx="115834" cy="109738"/>
          </a:xfrm>
          <a:prstGeom prst="rect">
            <a:avLst/>
          </a:prstGeom>
        </p:spPr>
      </p:pic>
      <p:sp>
        <p:nvSpPr>
          <p:cNvPr id="48" name="36 Flecha arriba">
            <a:extLst>
              <a:ext uri="{FF2B5EF4-FFF2-40B4-BE49-F238E27FC236}">
                <a16:creationId xmlns:a16="http://schemas.microsoft.com/office/drawing/2014/main" id="{AE7F106C-6821-C0E5-E5C9-639FB45B3CD0}"/>
              </a:ext>
            </a:extLst>
          </p:cNvPr>
          <p:cNvSpPr/>
          <p:nvPr/>
        </p:nvSpPr>
        <p:spPr>
          <a:xfrm>
            <a:off x="2665836" y="3584584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0" name="36 Flecha arriba">
            <a:extLst>
              <a:ext uri="{FF2B5EF4-FFF2-40B4-BE49-F238E27FC236}">
                <a16:creationId xmlns:a16="http://schemas.microsoft.com/office/drawing/2014/main" id="{E829CFC6-868E-FC1B-0D9F-CF57AF17C11E}"/>
              </a:ext>
            </a:extLst>
          </p:cNvPr>
          <p:cNvSpPr/>
          <p:nvPr/>
        </p:nvSpPr>
        <p:spPr>
          <a:xfrm>
            <a:off x="6246365" y="5603639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1" name="36 Flecha arriba">
            <a:extLst>
              <a:ext uri="{FF2B5EF4-FFF2-40B4-BE49-F238E27FC236}">
                <a16:creationId xmlns:a16="http://schemas.microsoft.com/office/drawing/2014/main" id="{7BFCA165-6B3A-E64C-41A2-C38AA18BE324}"/>
              </a:ext>
            </a:extLst>
          </p:cNvPr>
          <p:cNvSpPr/>
          <p:nvPr/>
        </p:nvSpPr>
        <p:spPr>
          <a:xfrm>
            <a:off x="6848733" y="6095815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2" name="36 Flecha arriba">
            <a:extLst>
              <a:ext uri="{FF2B5EF4-FFF2-40B4-BE49-F238E27FC236}">
                <a16:creationId xmlns:a16="http://schemas.microsoft.com/office/drawing/2014/main" id="{59B258FB-CEC6-146A-737C-9029A9D47AB9}"/>
              </a:ext>
            </a:extLst>
          </p:cNvPr>
          <p:cNvSpPr/>
          <p:nvPr/>
        </p:nvSpPr>
        <p:spPr>
          <a:xfrm>
            <a:off x="2389027" y="4012279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3" name="36 Flecha arriba">
            <a:extLst>
              <a:ext uri="{FF2B5EF4-FFF2-40B4-BE49-F238E27FC236}">
                <a16:creationId xmlns:a16="http://schemas.microsoft.com/office/drawing/2014/main" id="{520029FF-99E8-29A2-E16E-C8978D0AF63A}"/>
              </a:ext>
            </a:extLst>
          </p:cNvPr>
          <p:cNvSpPr/>
          <p:nvPr/>
        </p:nvSpPr>
        <p:spPr>
          <a:xfrm>
            <a:off x="4963138" y="4884080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5" name="36 Flecha arriba">
            <a:extLst>
              <a:ext uri="{FF2B5EF4-FFF2-40B4-BE49-F238E27FC236}">
                <a16:creationId xmlns:a16="http://schemas.microsoft.com/office/drawing/2014/main" id="{DB665442-D49D-06EE-5819-4A2767B79C90}"/>
              </a:ext>
            </a:extLst>
          </p:cNvPr>
          <p:cNvSpPr/>
          <p:nvPr/>
        </p:nvSpPr>
        <p:spPr>
          <a:xfrm>
            <a:off x="5734317" y="1954770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7" name="36 Flecha arriba">
            <a:extLst>
              <a:ext uri="{FF2B5EF4-FFF2-40B4-BE49-F238E27FC236}">
                <a16:creationId xmlns:a16="http://schemas.microsoft.com/office/drawing/2014/main" id="{7685026E-3E3D-D8C5-5608-F8A9CC9F97D1}"/>
              </a:ext>
            </a:extLst>
          </p:cNvPr>
          <p:cNvSpPr/>
          <p:nvPr/>
        </p:nvSpPr>
        <p:spPr>
          <a:xfrm>
            <a:off x="5030644" y="3117865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1" name="36 Flecha arriba">
            <a:extLst>
              <a:ext uri="{FF2B5EF4-FFF2-40B4-BE49-F238E27FC236}">
                <a16:creationId xmlns:a16="http://schemas.microsoft.com/office/drawing/2014/main" id="{F9AB7E4F-83E4-8844-FE26-A115D8703130}"/>
              </a:ext>
            </a:extLst>
          </p:cNvPr>
          <p:cNvSpPr/>
          <p:nvPr/>
        </p:nvSpPr>
        <p:spPr>
          <a:xfrm>
            <a:off x="7818706" y="3479723"/>
            <a:ext cx="276809" cy="13428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2" name="36 Flecha arriba">
            <a:extLst>
              <a:ext uri="{FF2B5EF4-FFF2-40B4-BE49-F238E27FC236}">
                <a16:creationId xmlns:a16="http://schemas.microsoft.com/office/drawing/2014/main" id="{3CE55658-3A92-66C5-7AC6-6E5EB5D9AAC1}"/>
              </a:ext>
            </a:extLst>
          </p:cNvPr>
          <p:cNvSpPr/>
          <p:nvPr/>
        </p:nvSpPr>
        <p:spPr>
          <a:xfrm>
            <a:off x="8280395" y="3946144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3" name="36 Flecha arriba">
            <a:extLst>
              <a:ext uri="{FF2B5EF4-FFF2-40B4-BE49-F238E27FC236}">
                <a16:creationId xmlns:a16="http://schemas.microsoft.com/office/drawing/2014/main" id="{A0A5CA57-30C5-DA23-3F86-E92B341AA32B}"/>
              </a:ext>
            </a:extLst>
          </p:cNvPr>
          <p:cNvSpPr/>
          <p:nvPr/>
        </p:nvSpPr>
        <p:spPr>
          <a:xfrm>
            <a:off x="8902015" y="4279274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4" name="36 Flecha arriba">
            <a:extLst>
              <a:ext uri="{FF2B5EF4-FFF2-40B4-BE49-F238E27FC236}">
                <a16:creationId xmlns:a16="http://schemas.microsoft.com/office/drawing/2014/main" id="{9B13DC6D-3709-BED4-3E47-8EE66D79D25C}"/>
              </a:ext>
            </a:extLst>
          </p:cNvPr>
          <p:cNvSpPr/>
          <p:nvPr/>
        </p:nvSpPr>
        <p:spPr>
          <a:xfrm>
            <a:off x="8809772" y="4708268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5" name="36 Flecha arriba">
            <a:extLst>
              <a:ext uri="{FF2B5EF4-FFF2-40B4-BE49-F238E27FC236}">
                <a16:creationId xmlns:a16="http://schemas.microsoft.com/office/drawing/2014/main" id="{D6588E0D-9C99-1543-3304-35D1D7F9542A}"/>
              </a:ext>
            </a:extLst>
          </p:cNvPr>
          <p:cNvSpPr/>
          <p:nvPr/>
        </p:nvSpPr>
        <p:spPr>
          <a:xfrm>
            <a:off x="7025451" y="2912446"/>
            <a:ext cx="215863" cy="120312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6" name="36 Flecha arriba">
            <a:extLst>
              <a:ext uri="{FF2B5EF4-FFF2-40B4-BE49-F238E27FC236}">
                <a16:creationId xmlns:a16="http://schemas.microsoft.com/office/drawing/2014/main" id="{FA1ED22B-C9C1-1CE1-0E13-10E6BF01EEDD}"/>
              </a:ext>
            </a:extLst>
          </p:cNvPr>
          <p:cNvSpPr/>
          <p:nvPr/>
        </p:nvSpPr>
        <p:spPr>
          <a:xfrm>
            <a:off x="3632687" y="2714764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7" name="36 Flecha arriba">
            <a:extLst>
              <a:ext uri="{FF2B5EF4-FFF2-40B4-BE49-F238E27FC236}">
                <a16:creationId xmlns:a16="http://schemas.microsoft.com/office/drawing/2014/main" id="{FAC5647D-FCEA-07CD-F7ED-AC1977C65676}"/>
              </a:ext>
            </a:extLst>
          </p:cNvPr>
          <p:cNvSpPr/>
          <p:nvPr/>
        </p:nvSpPr>
        <p:spPr>
          <a:xfrm>
            <a:off x="2512629" y="2247786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8" name="36 Flecha arriba">
            <a:extLst>
              <a:ext uri="{FF2B5EF4-FFF2-40B4-BE49-F238E27FC236}">
                <a16:creationId xmlns:a16="http://schemas.microsoft.com/office/drawing/2014/main" id="{6073B5A9-8182-3049-681B-0E6B02916D15}"/>
              </a:ext>
            </a:extLst>
          </p:cNvPr>
          <p:cNvSpPr/>
          <p:nvPr/>
        </p:nvSpPr>
        <p:spPr>
          <a:xfrm>
            <a:off x="2665835" y="1800087"/>
            <a:ext cx="276809" cy="197591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69" name="36 Flecha arriba">
            <a:extLst>
              <a:ext uri="{FF2B5EF4-FFF2-40B4-BE49-F238E27FC236}">
                <a16:creationId xmlns:a16="http://schemas.microsoft.com/office/drawing/2014/main" id="{AA1FC3E8-7E61-F2A9-DFB8-816413DD33CF}"/>
              </a:ext>
            </a:extLst>
          </p:cNvPr>
          <p:cNvSpPr/>
          <p:nvPr/>
        </p:nvSpPr>
        <p:spPr>
          <a:xfrm>
            <a:off x="3930682" y="2067036"/>
            <a:ext cx="236242" cy="180096"/>
          </a:xfrm>
          <a:prstGeom prst="upArrow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</p:spTree>
    <p:extLst>
      <p:ext uri="{BB962C8B-B14F-4D97-AF65-F5344CB8AC3E}">
        <p14:creationId xmlns:p14="http://schemas.microsoft.com/office/powerpoint/2010/main" val="3763987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MAPAS QGIS\MAPA\yurimaguas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9" t="9219" r="2345" b="4274"/>
          <a:stretch/>
        </p:blipFill>
        <p:spPr bwMode="auto">
          <a:xfrm>
            <a:off x="93196" y="1058809"/>
            <a:ext cx="12148013" cy="579859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</p:pic>
      <p:sp>
        <p:nvSpPr>
          <p:cNvPr id="58" name="57 Rectángulo"/>
          <p:cNvSpPr/>
          <p:nvPr/>
        </p:nvSpPr>
        <p:spPr>
          <a:xfrm rot="17647780">
            <a:off x="5014638" y="2358170"/>
            <a:ext cx="1415010" cy="211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 JUAN ZAPOTE</a:t>
            </a:r>
          </a:p>
        </p:txBody>
      </p:sp>
      <p:sp>
        <p:nvSpPr>
          <p:cNvPr id="61" name="60 Rectángulo"/>
          <p:cNvSpPr/>
          <p:nvPr/>
        </p:nvSpPr>
        <p:spPr>
          <a:xfrm rot="7993927" flipV="1">
            <a:off x="5884562" y="3480203"/>
            <a:ext cx="1794483" cy="20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PUERTO ARTURO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6802934" y="4161435"/>
            <a:ext cx="1334493" cy="1416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73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ALTO MOHENA</a:t>
            </a:r>
          </a:p>
        </p:txBody>
      </p:sp>
      <p:sp>
        <p:nvSpPr>
          <p:cNvPr id="63" name="62 Rectángulo"/>
          <p:cNvSpPr/>
          <p:nvPr/>
        </p:nvSpPr>
        <p:spPr>
          <a:xfrm rot="19399623">
            <a:off x="6231139" y="3901433"/>
            <a:ext cx="1472674" cy="157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73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ZAPOTE</a:t>
            </a:r>
          </a:p>
        </p:txBody>
      </p:sp>
      <p:sp>
        <p:nvSpPr>
          <p:cNvPr id="65" name="64 Rectángulo"/>
          <p:cNvSpPr/>
          <p:nvPr/>
        </p:nvSpPr>
        <p:spPr>
          <a:xfrm>
            <a:off x="3922977" y="3607717"/>
            <a:ext cx="1137564" cy="140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LUZ DEL ORIENTE</a:t>
            </a:r>
          </a:p>
        </p:txBody>
      </p:sp>
      <p:sp>
        <p:nvSpPr>
          <p:cNvPr id="66" name="65 Rectángulo"/>
          <p:cNvSpPr/>
          <p:nvPr/>
        </p:nvSpPr>
        <p:spPr>
          <a:xfrm>
            <a:off x="6090201" y="4734576"/>
            <a:ext cx="1425468" cy="95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LAGO SANAGO</a:t>
            </a:r>
          </a:p>
        </p:txBody>
      </p:sp>
      <p:sp>
        <p:nvSpPr>
          <p:cNvPr id="67" name="66 Rectángulo"/>
          <p:cNvSpPr/>
          <p:nvPr/>
        </p:nvSpPr>
        <p:spPr>
          <a:xfrm>
            <a:off x="2731896" y="4019439"/>
            <a:ext cx="1049223" cy="91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VARADERILLO</a:t>
            </a:r>
          </a:p>
        </p:txBody>
      </p:sp>
      <p:sp>
        <p:nvSpPr>
          <p:cNvPr id="77" name="76 Rectángulo"/>
          <p:cNvSpPr/>
          <p:nvPr/>
        </p:nvSpPr>
        <p:spPr>
          <a:xfrm>
            <a:off x="5846640" y="4271994"/>
            <a:ext cx="1043439" cy="259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AGUAMIRO</a:t>
            </a:r>
          </a:p>
        </p:txBody>
      </p:sp>
      <p:graphicFrame>
        <p:nvGraphicFramePr>
          <p:cNvPr id="30" name="29 Tabla"/>
          <p:cNvGraphicFramePr>
            <a:graphicFrameLocks noGrp="1"/>
          </p:cNvGraphicFramePr>
          <p:nvPr/>
        </p:nvGraphicFramePr>
        <p:xfrm>
          <a:off x="7013490" y="2968863"/>
          <a:ext cx="1123937" cy="114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144">
                <a:tc>
                  <a:txBody>
                    <a:bodyPr/>
                    <a:lstStyle/>
                    <a:p>
                      <a:pPr algn="l" fontAlgn="b"/>
                      <a:r>
                        <a:rPr lang="es-PE" sz="600" b="1" i="0" u="none" strike="noStrike" dirty="0">
                          <a:solidFill>
                            <a:schemeClr val="dk1"/>
                          </a:solidFill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PS.</a:t>
                      </a:r>
                      <a:r>
                        <a:rPr lang="es-PE" sz="600" b="1" i="0" u="none" strike="noStrike" baseline="0" dirty="0">
                          <a:solidFill>
                            <a:schemeClr val="dk1"/>
                          </a:solidFill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PROVIDENCIA</a:t>
                      </a:r>
                      <a:endParaRPr lang="es-PE" sz="6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10001" marR="10001" marT="1000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30 Tabla"/>
          <p:cNvGraphicFramePr>
            <a:graphicFrameLocks noGrp="1"/>
          </p:cNvGraphicFramePr>
          <p:nvPr/>
        </p:nvGraphicFramePr>
        <p:xfrm>
          <a:off x="4360607" y="3353979"/>
          <a:ext cx="812538" cy="147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2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167">
                <a:tc>
                  <a:txBody>
                    <a:bodyPr/>
                    <a:lstStyle/>
                    <a:p>
                      <a:pPr algn="l" fontAlgn="b"/>
                      <a:r>
                        <a:rPr lang="es-PE" sz="500" b="1" u="none" strike="noStrike" dirty="0"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PS. NUEVA</a:t>
                      </a:r>
                      <a:r>
                        <a:rPr lang="es-PE" sz="500" b="1" u="none" strike="noStrike" baseline="0" dirty="0">
                          <a:effectLst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 ERA</a:t>
                      </a:r>
                      <a:endParaRPr lang="es-PE" sz="5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L="10001" marR="10001" marT="1000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1 Rectángulo redondeado"/>
          <p:cNvSpPr/>
          <p:nvPr/>
        </p:nvSpPr>
        <p:spPr bwMode="auto">
          <a:xfrm>
            <a:off x="1" y="6847949"/>
            <a:ext cx="12191998" cy="35295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9874" tIns="0" rIns="0" bIns="0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050" b="1" dirty="0">
                <a:solidFill>
                  <a:srgbClr val="140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WINKIPEDIA-NOTI-WEB-Elaboración: Dirección Red de Salud Alto Amazonas-Unidad de Epidemiología.</a:t>
            </a:r>
          </a:p>
          <a:p>
            <a:r>
              <a:rPr lang="es-CO" sz="1050" b="1" dirty="0">
                <a:solidFill>
                  <a:srgbClr val="140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(*) Hasta la SE 06.</a:t>
            </a:r>
          </a:p>
          <a:p>
            <a:endParaRPr lang="es-AR" sz="735" dirty="0">
              <a:solidFill>
                <a:srgbClr val="140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35 Flecha arriba"/>
          <p:cNvSpPr/>
          <p:nvPr/>
        </p:nvSpPr>
        <p:spPr>
          <a:xfrm>
            <a:off x="6749839" y="4159092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42" name="41 Rectángulo"/>
          <p:cNvSpPr/>
          <p:nvPr/>
        </p:nvSpPr>
        <p:spPr>
          <a:xfrm>
            <a:off x="6919049" y="4303434"/>
            <a:ext cx="914069" cy="120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73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CHIRAPA</a:t>
            </a:r>
          </a:p>
        </p:txBody>
      </p:sp>
      <p:sp>
        <p:nvSpPr>
          <p:cNvPr id="49" name="48 Flecha arriba"/>
          <p:cNvSpPr/>
          <p:nvPr/>
        </p:nvSpPr>
        <p:spPr>
          <a:xfrm>
            <a:off x="4151694" y="5962676"/>
            <a:ext cx="23045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6" name="55 Flecha arriba"/>
          <p:cNvSpPr/>
          <p:nvPr/>
        </p:nvSpPr>
        <p:spPr>
          <a:xfrm>
            <a:off x="5915650" y="4303116"/>
            <a:ext cx="186183" cy="8744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59" name="58 Rectángulo"/>
          <p:cNvSpPr/>
          <p:nvPr/>
        </p:nvSpPr>
        <p:spPr>
          <a:xfrm>
            <a:off x="5102493" y="5211878"/>
            <a:ext cx="1397723" cy="165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PUERTO PERÚ</a:t>
            </a:r>
          </a:p>
        </p:txBody>
      </p:sp>
      <p:sp>
        <p:nvSpPr>
          <p:cNvPr id="60" name="59 Rectángulo"/>
          <p:cNvSpPr/>
          <p:nvPr/>
        </p:nvSpPr>
        <p:spPr>
          <a:xfrm>
            <a:off x="4961876" y="5553134"/>
            <a:ext cx="1341587" cy="196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COTOYACU</a:t>
            </a:r>
          </a:p>
        </p:txBody>
      </p:sp>
      <p:sp>
        <p:nvSpPr>
          <p:cNvPr id="82" name="81 Rectángulo"/>
          <p:cNvSpPr/>
          <p:nvPr/>
        </p:nvSpPr>
        <p:spPr>
          <a:xfrm>
            <a:off x="4511859" y="5749815"/>
            <a:ext cx="896547" cy="204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GRAU KM21</a:t>
            </a:r>
          </a:p>
        </p:txBody>
      </p:sp>
      <p:sp>
        <p:nvSpPr>
          <p:cNvPr id="83" name="82 Rectángulo"/>
          <p:cNvSpPr/>
          <p:nvPr/>
        </p:nvSpPr>
        <p:spPr>
          <a:xfrm>
            <a:off x="3601850" y="5112619"/>
            <a:ext cx="884676" cy="220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SANTO TOMAS </a:t>
            </a:r>
          </a:p>
        </p:txBody>
      </p:sp>
      <p:sp>
        <p:nvSpPr>
          <p:cNvPr id="84" name="83 Rectángulo"/>
          <p:cNvSpPr/>
          <p:nvPr/>
        </p:nvSpPr>
        <p:spPr>
          <a:xfrm>
            <a:off x="3472138" y="5520802"/>
            <a:ext cx="1104287" cy="229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 JUAN DE PAMPLONA</a:t>
            </a:r>
          </a:p>
        </p:txBody>
      </p:sp>
      <p:sp>
        <p:nvSpPr>
          <p:cNvPr id="85" name="84 Rectángulo"/>
          <p:cNvSpPr/>
          <p:nvPr/>
        </p:nvSpPr>
        <p:spPr>
          <a:xfrm>
            <a:off x="4166170" y="5961841"/>
            <a:ext cx="1115259" cy="211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PAMPA HERMOSA</a:t>
            </a:r>
          </a:p>
        </p:txBody>
      </p:sp>
      <p:sp>
        <p:nvSpPr>
          <p:cNvPr id="86" name="85 Rectángulo"/>
          <p:cNvSpPr/>
          <p:nvPr/>
        </p:nvSpPr>
        <p:spPr>
          <a:xfrm>
            <a:off x="3831511" y="4734578"/>
            <a:ext cx="1514096" cy="218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06 DE AGOSTO KM 17</a:t>
            </a:r>
          </a:p>
        </p:txBody>
      </p:sp>
      <p:sp>
        <p:nvSpPr>
          <p:cNvPr id="87" name="86 Flecha arriba"/>
          <p:cNvSpPr/>
          <p:nvPr/>
        </p:nvSpPr>
        <p:spPr>
          <a:xfrm>
            <a:off x="6908766" y="4303433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88" name="87 Flecha arriba"/>
          <p:cNvSpPr/>
          <p:nvPr/>
        </p:nvSpPr>
        <p:spPr>
          <a:xfrm>
            <a:off x="6549651" y="420515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89" name="88 Flecha arriba"/>
          <p:cNvSpPr/>
          <p:nvPr/>
        </p:nvSpPr>
        <p:spPr>
          <a:xfrm>
            <a:off x="4943322" y="360771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0" name="89 Flecha arriba"/>
          <p:cNvSpPr/>
          <p:nvPr/>
        </p:nvSpPr>
        <p:spPr>
          <a:xfrm>
            <a:off x="6267985" y="3920990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1" name="90 Flecha arriba"/>
          <p:cNvSpPr/>
          <p:nvPr/>
        </p:nvSpPr>
        <p:spPr>
          <a:xfrm>
            <a:off x="6303463" y="4610765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2" name="91 Flecha arriba"/>
          <p:cNvSpPr/>
          <p:nvPr/>
        </p:nvSpPr>
        <p:spPr>
          <a:xfrm>
            <a:off x="4216829" y="3381694"/>
            <a:ext cx="179799" cy="123812"/>
          </a:xfrm>
          <a:prstGeom prst="upArrow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3" name="92 Flecha arriba"/>
          <p:cNvSpPr/>
          <p:nvPr/>
        </p:nvSpPr>
        <p:spPr>
          <a:xfrm>
            <a:off x="5255710" y="525158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4" name="93 Flecha arriba"/>
          <p:cNvSpPr/>
          <p:nvPr/>
        </p:nvSpPr>
        <p:spPr>
          <a:xfrm>
            <a:off x="5150101" y="557927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5" name="94 Flecha arriba"/>
          <p:cNvSpPr/>
          <p:nvPr/>
        </p:nvSpPr>
        <p:spPr>
          <a:xfrm>
            <a:off x="4433829" y="5734079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6" name="95 Flecha arriba"/>
          <p:cNvSpPr/>
          <p:nvPr/>
        </p:nvSpPr>
        <p:spPr>
          <a:xfrm>
            <a:off x="3614775" y="557927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7" name="96 Flecha arriba"/>
          <p:cNvSpPr/>
          <p:nvPr/>
        </p:nvSpPr>
        <p:spPr>
          <a:xfrm>
            <a:off x="4270707" y="5139913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98" name="97 Flecha arriba"/>
          <p:cNvSpPr/>
          <p:nvPr/>
        </p:nvSpPr>
        <p:spPr>
          <a:xfrm>
            <a:off x="5871502" y="4223423"/>
            <a:ext cx="179799" cy="79693"/>
          </a:xfrm>
          <a:prstGeom prst="up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b="1" dirty="0"/>
          </a:p>
        </p:txBody>
      </p:sp>
      <p:sp>
        <p:nvSpPr>
          <p:cNvPr id="99" name="98 Flecha arriba"/>
          <p:cNvSpPr/>
          <p:nvPr/>
        </p:nvSpPr>
        <p:spPr>
          <a:xfrm>
            <a:off x="4396628" y="4179620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0" name="99 Flecha arriba"/>
          <p:cNvSpPr/>
          <p:nvPr/>
        </p:nvSpPr>
        <p:spPr>
          <a:xfrm>
            <a:off x="3691219" y="3957533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1" name="100 Flecha arriba"/>
          <p:cNvSpPr/>
          <p:nvPr/>
        </p:nvSpPr>
        <p:spPr>
          <a:xfrm>
            <a:off x="6075171" y="3336555"/>
            <a:ext cx="179799" cy="14073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2" name="101 Flecha arriba"/>
          <p:cNvSpPr/>
          <p:nvPr/>
        </p:nvSpPr>
        <p:spPr>
          <a:xfrm>
            <a:off x="5540779" y="6373859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8" name="107 Flecha arriba"/>
          <p:cNvSpPr/>
          <p:nvPr/>
        </p:nvSpPr>
        <p:spPr>
          <a:xfrm>
            <a:off x="3963438" y="3601767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09" name="108 Flecha arriba"/>
          <p:cNvSpPr/>
          <p:nvPr/>
        </p:nvSpPr>
        <p:spPr>
          <a:xfrm>
            <a:off x="6878777" y="2972437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10" name="109 Flecha arriba"/>
          <p:cNvSpPr/>
          <p:nvPr/>
        </p:nvSpPr>
        <p:spPr>
          <a:xfrm rot="17851302">
            <a:off x="5727129" y="3567315"/>
            <a:ext cx="158755" cy="81683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11" name="110 Flecha arriba"/>
          <p:cNvSpPr/>
          <p:nvPr/>
        </p:nvSpPr>
        <p:spPr>
          <a:xfrm>
            <a:off x="5090588" y="4768658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12" name="111 Flecha arriba"/>
          <p:cNvSpPr/>
          <p:nvPr/>
        </p:nvSpPr>
        <p:spPr>
          <a:xfrm rot="17083524">
            <a:off x="5439163" y="2861261"/>
            <a:ext cx="89177" cy="10556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13" name="112 Rectángulo"/>
          <p:cNvSpPr/>
          <p:nvPr/>
        </p:nvSpPr>
        <p:spPr>
          <a:xfrm rot="17551221">
            <a:off x="5332748" y="3121290"/>
            <a:ext cx="1317530" cy="237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DOS DE MAYO</a:t>
            </a:r>
          </a:p>
        </p:txBody>
      </p:sp>
      <p:sp>
        <p:nvSpPr>
          <p:cNvPr id="114" name="113 Rectángulo"/>
          <p:cNvSpPr/>
          <p:nvPr/>
        </p:nvSpPr>
        <p:spPr>
          <a:xfrm>
            <a:off x="4401821" y="3841640"/>
            <a:ext cx="1109793" cy="177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IPRESS ACHUAL LIMÓN</a:t>
            </a:r>
          </a:p>
        </p:txBody>
      </p:sp>
      <p:sp>
        <p:nvSpPr>
          <p:cNvPr id="115" name="114 Rectángulo"/>
          <p:cNvSpPr/>
          <p:nvPr/>
        </p:nvSpPr>
        <p:spPr>
          <a:xfrm rot="17894276">
            <a:off x="5816256" y="2907697"/>
            <a:ext cx="1071025" cy="212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SANTA MARÍA</a:t>
            </a:r>
          </a:p>
        </p:txBody>
      </p:sp>
      <p:sp>
        <p:nvSpPr>
          <p:cNvPr id="116" name="115 Rectángulo"/>
          <p:cNvSpPr/>
          <p:nvPr/>
        </p:nvSpPr>
        <p:spPr>
          <a:xfrm>
            <a:off x="1483888" y="5532550"/>
            <a:ext cx="1379112" cy="217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PIJUAYAL</a:t>
            </a:r>
          </a:p>
        </p:txBody>
      </p:sp>
      <p:sp>
        <p:nvSpPr>
          <p:cNvPr id="117" name="116 Rectángulo"/>
          <p:cNvSpPr/>
          <p:nvPr/>
        </p:nvSpPr>
        <p:spPr>
          <a:xfrm>
            <a:off x="4003887" y="4284851"/>
            <a:ext cx="952831" cy="129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MUNICHIS</a:t>
            </a:r>
          </a:p>
        </p:txBody>
      </p:sp>
      <p:sp>
        <p:nvSpPr>
          <p:cNvPr id="118" name="117 Rectángulo"/>
          <p:cNvSpPr/>
          <p:nvPr/>
        </p:nvSpPr>
        <p:spPr>
          <a:xfrm>
            <a:off x="3735531" y="2673985"/>
            <a:ext cx="775046" cy="123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MARONA</a:t>
            </a:r>
          </a:p>
        </p:txBody>
      </p:sp>
      <p:sp>
        <p:nvSpPr>
          <p:cNvPr id="120" name="119 Flecha arriba"/>
          <p:cNvSpPr/>
          <p:nvPr/>
        </p:nvSpPr>
        <p:spPr>
          <a:xfrm rot="18013837">
            <a:off x="6768910" y="2312981"/>
            <a:ext cx="110731" cy="150150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1" name="120 Flecha arriba"/>
          <p:cNvSpPr/>
          <p:nvPr/>
        </p:nvSpPr>
        <p:spPr>
          <a:xfrm>
            <a:off x="5123121" y="3948847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2" name="121 Flecha arriba"/>
          <p:cNvSpPr/>
          <p:nvPr/>
        </p:nvSpPr>
        <p:spPr>
          <a:xfrm>
            <a:off x="7450999" y="4035050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3" name="122 Flecha arriba"/>
          <p:cNvSpPr/>
          <p:nvPr/>
        </p:nvSpPr>
        <p:spPr>
          <a:xfrm>
            <a:off x="5833784" y="4763126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4" name="123 Flecha arriba"/>
          <p:cNvSpPr/>
          <p:nvPr/>
        </p:nvSpPr>
        <p:spPr>
          <a:xfrm>
            <a:off x="3834152" y="3018971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25" name="124 Rectángulo"/>
          <p:cNvSpPr/>
          <p:nvPr/>
        </p:nvSpPr>
        <p:spPr>
          <a:xfrm>
            <a:off x="2591304" y="4379614"/>
            <a:ext cx="1202411" cy="157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CAJAMARCA</a:t>
            </a:r>
          </a:p>
        </p:txBody>
      </p:sp>
      <p:sp>
        <p:nvSpPr>
          <p:cNvPr id="126" name="125 Rectángulo"/>
          <p:cNvSpPr/>
          <p:nvPr/>
        </p:nvSpPr>
        <p:spPr>
          <a:xfrm>
            <a:off x="2391189" y="6021765"/>
            <a:ext cx="1210662" cy="137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 ANTONIO DE SANIYACU</a:t>
            </a:r>
          </a:p>
        </p:txBody>
      </p:sp>
      <p:sp>
        <p:nvSpPr>
          <p:cNvPr id="127" name="126 Rectángulo"/>
          <p:cNvSpPr/>
          <p:nvPr/>
        </p:nvSpPr>
        <p:spPr>
          <a:xfrm>
            <a:off x="3383277" y="4209666"/>
            <a:ext cx="928645" cy="9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SANTA LUCÍA</a:t>
            </a:r>
          </a:p>
        </p:txBody>
      </p:sp>
      <p:sp>
        <p:nvSpPr>
          <p:cNvPr id="129" name="128 Rectángulo"/>
          <p:cNvSpPr/>
          <p:nvPr/>
        </p:nvSpPr>
        <p:spPr>
          <a:xfrm>
            <a:off x="5785223" y="4779937"/>
            <a:ext cx="1282775" cy="130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TUPAC AMARU</a:t>
            </a:r>
          </a:p>
        </p:txBody>
      </p:sp>
      <p:sp>
        <p:nvSpPr>
          <p:cNvPr id="130" name="129 Rectángulo"/>
          <p:cNvSpPr/>
          <p:nvPr/>
        </p:nvSpPr>
        <p:spPr>
          <a:xfrm>
            <a:off x="7154115" y="3957533"/>
            <a:ext cx="1739396" cy="185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73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</a:t>
            </a:r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HORIZONTE</a:t>
            </a:r>
          </a:p>
        </p:txBody>
      </p:sp>
      <p:sp>
        <p:nvSpPr>
          <p:cNvPr id="131" name="130 Flecha arriba"/>
          <p:cNvSpPr/>
          <p:nvPr/>
        </p:nvSpPr>
        <p:spPr>
          <a:xfrm>
            <a:off x="5756742" y="4263270"/>
            <a:ext cx="179799" cy="70629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32" name="131 Flecha arriba"/>
          <p:cNvSpPr/>
          <p:nvPr/>
        </p:nvSpPr>
        <p:spPr>
          <a:xfrm>
            <a:off x="5806506" y="4136096"/>
            <a:ext cx="179799" cy="7399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33" name="132 Flecha arriba"/>
          <p:cNvSpPr/>
          <p:nvPr/>
        </p:nvSpPr>
        <p:spPr>
          <a:xfrm>
            <a:off x="6254969" y="5160939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34" name="133 Rectángulo"/>
          <p:cNvSpPr/>
          <p:nvPr/>
        </p:nvSpPr>
        <p:spPr>
          <a:xfrm>
            <a:off x="6141200" y="5052489"/>
            <a:ext cx="1769402" cy="170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INDEPENDENCIA DEL SHANUSI</a:t>
            </a:r>
          </a:p>
        </p:txBody>
      </p:sp>
      <p:sp>
        <p:nvSpPr>
          <p:cNvPr id="135" name="134 Rectángulo"/>
          <p:cNvSpPr/>
          <p:nvPr/>
        </p:nvSpPr>
        <p:spPr>
          <a:xfrm>
            <a:off x="5090588" y="4110767"/>
            <a:ext cx="895716" cy="62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NATIVIDAD</a:t>
            </a:r>
          </a:p>
        </p:txBody>
      </p:sp>
      <p:sp>
        <p:nvSpPr>
          <p:cNvPr id="137" name="136 Rectángulo"/>
          <p:cNvSpPr/>
          <p:nvPr/>
        </p:nvSpPr>
        <p:spPr>
          <a:xfrm>
            <a:off x="4881033" y="4267062"/>
            <a:ext cx="990469" cy="85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INDEPENDENCIA </a:t>
            </a:r>
          </a:p>
        </p:txBody>
      </p:sp>
      <p:sp>
        <p:nvSpPr>
          <p:cNvPr id="139" name="138 Flecha arriba"/>
          <p:cNvSpPr/>
          <p:nvPr/>
        </p:nvSpPr>
        <p:spPr>
          <a:xfrm>
            <a:off x="5806507" y="4346837"/>
            <a:ext cx="179799" cy="90916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40" name="139 Rectángulo"/>
          <p:cNvSpPr/>
          <p:nvPr/>
        </p:nvSpPr>
        <p:spPr>
          <a:xfrm>
            <a:off x="4881033" y="4375849"/>
            <a:ext cx="1136945" cy="76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CS. LA CARRETERA</a:t>
            </a:r>
          </a:p>
        </p:txBody>
      </p:sp>
      <p:sp>
        <p:nvSpPr>
          <p:cNvPr id="142" name="141 Rectángulo"/>
          <p:cNvSpPr/>
          <p:nvPr/>
        </p:nvSpPr>
        <p:spPr>
          <a:xfrm rot="17894276">
            <a:off x="6483937" y="1936250"/>
            <a:ext cx="1071712" cy="153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SANTA ISABEL</a:t>
            </a:r>
          </a:p>
        </p:txBody>
      </p:sp>
      <p:sp>
        <p:nvSpPr>
          <p:cNvPr id="143" name="142 Rectángulo"/>
          <p:cNvSpPr/>
          <p:nvPr/>
        </p:nvSpPr>
        <p:spPr>
          <a:xfrm>
            <a:off x="6714647" y="3503411"/>
            <a:ext cx="1573997" cy="166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VISTA ALEGRA</a:t>
            </a:r>
          </a:p>
        </p:txBody>
      </p:sp>
      <p:sp>
        <p:nvSpPr>
          <p:cNvPr id="144" name="143 Flecha arriba"/>
          <p:cNvSpPr/>
          <p:nvPr/>
        </p:nvSpPr>
        <p:spPr>
          <a:xfrm>
            <a:off x="6998665" y="3531753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45" name="144 Flecha arriba"/>
          <p:cNvSpPr/>
          <p:nvPr/>
        </p:nvSpPr>
        <p:spPr>
          <a:xfrm rot="17683272">
            <a:off x="4803777" y="2733824"/>
            <a:ext cx="88577" cy="103696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49" name="148 Rectángulo"/>
          <p:cNvSpPr/>
          <p:nvPr/>
        </p:nvSpPr>
        <p:spPr>
          <a:xfrm rot="17647780">
            <a:off x="4297640" y="2209048"/>
            <a:ext cx="1580583" cy="197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UNIÓN DE  ZAPOTE</a:t>
            </a:r>
          </a:p>
        </p:txBody>
      </p:sp>
      <p:sp>
        <p:nvSpPr>
          <p:cNvPr id="150" name="149 Flecha arriba"/>
          <p:cNvSpPr/>
          <p:nvPr/>
        </p:nvSpPr>
        <p:spPr>
          <a:xfrm>
            <a:off x="5689703" y="4179620"/>
            <a:ext cx="179799" cy="66676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51" name="150 Rectángulo"/>
          <p:cNvSpPr/>
          <p:nvPr/>
        </p:nvSpPr>
        <p:spPr>
          <a:xfrm>
            <a:off x="4576427" y="4179621"/>
            <a:ext cx="1213879" cy="6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 VILLA EL PARANAPURA</a:t>
            </a:r>
          </a:p>
        </p:txBody>
      </p:sp>
      <p:sp>
        <p:nvSpPr>
          <p:cNvPr id="152" name="151 Flecha arriba"/>
          <p:cNvSpPr/>
          <p:nvPr/>
        </p:nvSpPr>
        <p:spPr>
          <a:xfrm>
            <a:off x="2894600" y="4558149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53" name="152 Rectángulo"/>
          <p:cNvSpPr/>
          <p:nvPr/>
        </p:nvSpPr>
        <p:spPr>
          <a:xfrm>
            <a:off x="2964014" y="4559195"/>
            <a:ext cx="1251773" cy="155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 ROQUE DE YURIMAGUAS</a:t>
            </a:r>
          </a:p>
        </p:txBody>
      </p:sp>
      <p:sp>
        <p:nvSpPr>
          <p:cNvPr id="154" name="153 Flecha arriba"/>
          <p:cNvSpPr/>
          <p:nvPr/>
        </p:nvSpPr>
        <p:spPr>
          <a:xfrm>
            <a:off x="2210186" y="5294783"/>
            <a:ext cx="169228" cy="105514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56" name="155 Rectángulo"/>
          <p:cNvSpPr/>
          <p:nvPr/>
        </p:nvSpPr>
        <p:spPr>
          <a:xfrm>
            <a:off x="2155246" y="5319669"/>
            <a:ext cx="1153299" cy="122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LAS  AMAZONAS </a:t>
            </a:r>
          </a:p>
        </p:txBody>
      </p:sp>
      <p:sp>
        <p:nvSpPr>
          <p:cNvPr id="157" name="156 Flecha arriba"/>
          <p:cNvSpPr/>
          <p:nvPr/>
        </p:nvSpPr>
        <p:spPr>
          <a:xfrm>
            <a:off x="2388459" y="5704593"/>
            <a:ext cx="133974" cy="107805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58" name="157 Rectángulo"/>
          <p:cNvSpPr/>
          <p:nvPr/>
        </p:nvSpPr>
        <p:spPr>
          <a:xfrm>
            <a:off x="2391188" y="5667307"/>
            <a:ext cx="1210661" cy="184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IPRESS NUEVA ALIANZA</a:t>
            </a:r>
          </a:p>
        </p:txBody>
      </p:sp>
      <p:sp>
        <p:nvSpPr>
          <p:cNvPr id="159" name="158 Flecha arriba"/>
          <p:cNvSpPr/>
          <p:nvPr/>
        </p:nvSpPr>
        <p:spPr>
          <a:xfrm>
            <a:off x="1786322" y="5836868"/>
            <a:ext cx="179799" cy="123812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60" name="159 Rectángulo"/>
          <p:cNvSpPr/>
          <p:nvPr/>
        </p:nvSpPr>
        <p:spPr>
          <a:xfrm>
            <a:off x="1374016" y="6003544"/>
            <a:ext cx="1058518" cy="346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SAN FRANCISCO DE PAMPA YACU</a:t>
            </a:r>
          </a:p>
        </p:txBody>
      </p:sp>
      <p:sp>
        <p:nvSpPr>
          <p:cNvPr id="161" name="160 Flecha arriba"/>
          <p:cNvSpPr/>
          <p:nvPr/>
        </p:nvSpPr>
        <p:spPr>
          <a:xfrm>
            <a:off x="5478579" y="5950754"/>
            <a:ext cx="119065" cy="85061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162" name="161 Rectángulo"/>
          <p:cNvSpPr/>
          <p:nvPr/>
        </p:nvSpPr>
        <p:spPr>
          <a:xfrm>
            <a:off x="5411135" y="5909835"/>
            <a:ext cx="1178684" cy="204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VILLA HERMOSA</a:t>
            </a:r>
          </a:p>
        </p:txBody>
      </p:sp>
      <p:sp>
        <p:nvSpPr>
          <p:cNvPr id="163" name="162 Rectángulo"/>
          <p:cNvSpPr/>
          <p:nvPr/>
        </p:nvSpPr>
        <p:spPr>
          <a:xfrm>
            <a:off x="5571154" y="6322353"/>
            <a:ext cx="1058518" cy="226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ROCA FUERTE</a:t>
            </a:r>
          </a:p>
        </p:txBody>
      </p:sp>
      <p:sp>
        <p:nvSpPr>
          <p:cNvPr id="165" name="164 Rectángulo"/>
          <p:cNvSpPr/>
          <p:nvPr/>
        </p:nvSpPr>
        <p:spPr>
          <a:xfrm>
            <a:off x="3922977" y="3948849"/>
            <a:ext cx="757327" cy="101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PUERTO LIBRE</a:t>
            </a:r>
          </a:p>
        </p:txBody>
      </p:sp>
      <p:sp>
        <p:nvSpPr>
          <p:cNvPr id="169" name="168 Rectángulo"/>
          <p:cNvSpPr/>
          <p:nvPr/>
        </p:nvSpPr>
        <p:spPr>
          <a:xfrm>
            <a:off x="3245640" y="4303115"/>
            <a:ext cx="980045" cy="106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 RAFAEL</a:t>
            </a:r>
          </a:p>
        </p:txBody>
      </p:sp>
      <p:sp>
        <p:nvSpPr>
          <p:cNvPr id="171" name="170 Rectángulo"/>
          <p:cNvSpPr/>
          <p:nvPr/>
        </p:nvSpPr>
        <p:spPr>
          <a:xfrm>
            <a:off x="3735531" y="3035818"/>
            <a:ext cx="1083929" cy="110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PS. JEBERILLOS</a:t>
            </a:r>
          </a:p>
        </p:txBody>
      </p:sp>
      <p:sp>
        <p:nvSpPr>
          <p:cNvPr id="106" name="105 Rectángulo"/>
          <p:cNvSpPr/>
          <p:nvPr/>
        </p:nvSpPr>
        <p:spPr>
          <a:xfrm>
            <a:off x="3383277" y="4130137"/>
            <a:ext cx="756902" cy="79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BALSAYACU</a:t>
            </a:r>
          </a:p>
        </p:txBody>
      </p:sp>
      <p:sp>
        <p:nvSpPr>
          <p:cNvPr id="141" name="140 Rectángulo"/>
          <p:cNvSpPr/>
          <p:nvPr/>
        </p:nvSpPr>
        <p:spPr>
          <a:xfrm>
            <a:off x="3332952" y="4923268"/>
            <a:ext cx="968687" cy="161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PALMERAS DE SAN ROQUE</a:t>
            </a:r>
          </a:p>
        </p:txBody>
      </p:sp>
      <p:sp>
        <p:nvSpPr>
          <p:cNvPr id="146" name="145 Rectángulo"/>
          <p:cNvSpPr/>
          <p:nvPr/>
        </p:nvSpPr>
        <p:spPr>
          <a:xfrm>
            <a:off x="5435508" y="3988276"/>
            <a:ext cx="731695" cy="80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ZAPATOYACU</a:t>
            </a:r>
          </a:p>
        </p:txBody>
      </p:sp>
      <p:sp>
        <p:nvSpPr>
          <p:cNvPr id="155" name="154 Rectángulo"/>
          <p:cNvSpPr/>
          <p:nvPr/>
        </p:nvSpPr>
        <p:spPr>
          <a:xfrm>
            <a:off x="4576425" y="5147626"/>
            <a:ext cx="859083" cy="9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MARIANO MELGAR</a:t>
            </a:r>
          </a:p>
        </p:txBody>
      </p:sp>
      <p:sp>
        <p:nvSpPr>
          <p:cNvPr id="174" name="173 Rectángulo"/>
          <p:cNvSpPr/>
          <p:nvPr/>
        </p:nvSpPr>
        <p:spPr>
          <a:xfrm rot="20618972">
            <a:off x="4076029" y="4100124"/>
            <a:ext cx="675926" cy="64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 LUÍS</a:t>
            </a:r>
          </a:p>
        </p:txBody>
      </p:sp>
      <p:sp>
        <p:nvSpPr>
          <p:cNvPr id="2" name="1 Llamada ovalada"/>
          <p:cNvSpPr/>
          <p:nvPr/>
        </p:nvSpPr>
        <p:spPr>
          <a:xfrm rot="20155688">
            <a:off x="6138198" y="3996800"/>
            <a:ext cx="940951" cy="99745"/>
          </a:xfrm>
          <a:prstGeom prst="wedgeEllipseCallout">
            <a:avLst>
              <a:gd name="adj1" fmla="val -89596"/>
              <a:gd name="adj2" fmla="val -126775"/>
            </a:avLst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YURIMAGUAS</a:t>
            </a:r>
          </a:p>
        </p:txBody>
      </p:sp>
      <p:sp>
        <p:nvSpPr>
          <p:cNvPr id="64" name="63 Rectángulo"/>
          <p:cNvSpPr/>
          <p:nvPr/>
        </p:nvSpPr>
        <p:spPr>
          <a:xfrm rot="18637015">
            <a:off x="5722732" y="3838652"/>
            <a:ext cx="1190417" cy="70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HOSPITAL SANTA GEMA</a:t>
            </a:r>
          </a:p>
        </p:txBody>
      </p:sp>
      <p:sp>
        <p:nvSpPr>
          <p:cNvPr id="177" name="176 Rectángulo"/>
          <p:cNvSpPr/>
          <p:nvPr/>
        </p:nvSpPr>
        <p:spPr>
          <a:xfrm>
            <a:off x="4510577" y="4635244"/>
            <a:ext cx="900558" cy="117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MICAELA BASTIDAS</a:t>
            </a:r>
          </a:p>
        </p:txBody>
      </p:sp>
      <p:sp>
        <p:nvSpPr>
          <p:cNvPr id="179" name="178 Rectángulo"/>
          <p:cNvSpPr/>
          <p:nvPr/>
        </p:nvSpPr>
        <p:spPr>
          <a:xfrm>
            <a:off x="2591589" y="4929721"/>
            <a:ext cx="829502" cy="84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PIZANA</a:t>
            </a:r>
          </a:p>
        </p:txBody>
      </p:sp>
      <p:sp>
        <p:nvSpPr>
          <p:cNvPr id="194" name="193 Rectángulo"/>
          <p:cNvSpPr/>
          <p:nvPr/>
        </p:nvSpPr>
        <p:spPr>
          <a:xfrm>
            <a:off x="3763593" y="4393995"/>
            <a:ext cx="579490" cy="133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LAS PALMERAS</a:t>
            </a:r>
          </a:p>
        </p:txBody>
      </p:sp>
      <p:sp>
        <p:nvSpPr>
          <p:cNvPr id="196" name="195 Rectángulo"/>
          <p:cNvSpPr/>
          <p:nvPr/>
        </p:nvSpPr>
        <p:spPr>
          <a:xfrm>
            <a:off x="2619273" y="5089741"/>
            <a:ext cx="801819" cy="57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SHAPAJA</a:t>
            </a:r>
          </a:p>
        </p:txBody>
      </p:sp>
      <p:sp>
        <p:nvSpPr>
          <p:cNvPr id="199" name="198 Rectángulo"/>
          <p:cNvSpPr/>
          <p:nvPr/>
        </p:nvSpPr>
        <p:spPr>
          <a:xfrm>
            <a:off x="3333485" y="5332750"/>
            <a:ext cx="968153" cy="126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 JUAN DE LALIBERTAD</a:t>
            </a:r>
          </a:p>
        </p:txBody>
      </p:sp>
      <p:sp>
        <p:nvSpPr>
          <p:cNvPr id="6" name="176 Rectángulo">
            <a:extLst>
              <a:ext uri="{FF2B5EF4-FFF2-40B4-BE49-F238E27FC236}">
                <a16:creationId xmlns:a16="http://schemas.microsoft.com/office/drawing/2014/main" id="{725F6B1A-28FD-2EB8-1511-9AA845504E00}"/>
              </a:ext>
            </a:extLst>
          </p:cNvPr>
          <p:cNvSpPr/>
          <p:nvPr/>
        </p:nvSpPr>
        <p:spPr>
          <a:xfrm>
            <a:off x="4646280" y="4444301"/>
            <a:ext cx="900558" cy="12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2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CENTRO CHAMBIRA</a:t>
            </a:r>
            <a:endParaRPr lang="es-PE" sz="420" b="1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129 Rectángulo">
            <a:extLst>
              <a:ext uri="{FF2B5EF4-FFF2-40B4-BE49-F238E27FC236}">
                <a16:creationId xmlns:a16="http://schemas.microsoft.com/office/drawing/2014/main" id="{AD285D94-AB46-E2F9-7679-EF78DCF659E1}"/>
              </a:ext>
            </a:extLst>
          </p:cNvPr>
          <p:cNvSpPr/>
          <p:nvPr/>
        </p:nvSpPr>
        <p:spPr>
          <a:xfrm>
            <a:off x="7856834" y="3706370"/>
            <a:ext cx="1036678" cy="16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LIBERTAD DE YANAYACU</a:t>
            </a:r>
            <a:endParaRPr lang="es-PE" sz="630" b="1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3" name="129 Rectángulo">
            <a:extLst>
              <a:ext uri="{FF2B5EF4-FFF2-40B4-BE49-F238E27FC236}">
                <a16:creationId xmlns:a16="http://schemas.microsoft.com/office/drawing/2014/main" id="{8C610EF9-09C3-77B8-36EB-B41B483F34DE}"/>
              </a:ext>
            </a:extLst>
          </p:cNvPr>
          <p:cNvSpPr/>
          <p:nvPr/>
        </p:nvSpPr>
        <p:spPr>
          <a:xfrm rot="19384856">
            <a:off x="7026548" y="3726857"/>
            <a:ext cx="835448" cy="2616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SAN MART{IN</a:t>
            </a:r>
          </a:p>
        </p:txBody>
      </p:sp>
      <p:sp>
        <p:nvSpPr>
          <p:cNvPr id="15" name="129 Rectángulo">
            <a:extLst>
              <a:ext uri="{FF2B5EF4-FFF2-40B4-BE49-F238E27FC236}">
                <a16:creationId xmlns:a16="http://schemas.microsoft.com/office/drawing/2014/main" id="{083A1637-BC46-01F4-4ACB-6EC6AD7AE45F}"/>
              </a:ext>
            </a:extLst>
          </p:cNvPr>
          <p:cNvSpPr/>
          <p:nvPr/>
        </p:nvSpPr>
        <p:spPr>
          <a:xfrm rot="10800000" flipV="1">
            <a:off x="5192215" y="4913081"/>
            <a:ext cx="859082" cy="115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30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 FLORIDA</a:t>
            </a:r>
            <a:endParaRPr lang="es-PE" sz="630" b="1" dirty="0">
              <a:solidFill>
                <a:schemeClr val="tx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169 Rectángulo">
            <a:extLst>
              <a:ext uri="{FF2B5EF4-FFF2-40B4-BE49-F238E27FC236}">
                <a16:creationId xmlns:a16="http://schemas.microsoft.com/office/drawing/2014/main" id="{CAC0B993-1F60-519B-DA6A-6093ADE94CC1}"/>
              </a:ext>
            </a:extLst>
          </p:cNvPr>
          <p:cNvSpPr/>
          <p:nvPr/>
        </p:nvSpPr>
        <p:spPr>
          <a:xfrm flipH="1">
            <a:off x="2070942" y="5852030"/>
            <a:ext cx="1992722" cy="167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SAN  MARTIN DE PAMPA HERMOSA</a:t>
            </a:r>
          </a:p>
        </p:txBody>
      </p:sp>
      <p:sp>
        <p:nvSpPr>
          <p:cNvPr id="8" name="178 Rectángulo">
            <a:extLst>
              <a:ext uri="{FF2B5EF4-FFF2-40B4-BE49-F238E27FC236}">
                <a16:creationId xmlns:a16="http://schemas.microsoft.com/office/drawing/2014/main" id="{3BD3835F-9300-DE76-1201-D1FA512F59ED}"/>
              </a:ext>
            </a:extLst>
          </p:cNvPr>
          <p:cNvSpPr/>
          <p:nvPr/>
        </p:nvSpPr>
        <p:spPr>
          <a:xfrm>
            <a:off x="2193407" y="4834337"/>
            <a:ext cx="1330365" cy="69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525" b="1" dirty="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NUEVO LIBERTAD DEL YANAYACU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3A0544-27BA-4388-5244-158FBBAFB58B}"/>
              </a:ext>
            </a:extLst>
          </p:cNvPr>
          <p:cNvSpPr txBox="1"/>
          <p:nvPr/>
        </p:nvSpPr>
        <p:spPr>
          <a:xfrm>
            <a:off x="-1" y="1"/>
            <a:ext cx="12192000" cy="892552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CONGLOMERADO DE CASOS DE MALARIA, DISTRITO YURIMAGUAS, RED DE SALUD ALTO AMAZONAS, GERESA LORETO, 2025 *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5A0EA04-E3DD-AA8F-52A0-E5D01BB9BA6C}"/>
              </a:ext>
            </a:extLst>
          </p:cNvPr>
          <p:cNvSpPr/>
          <p:nvPr/>
        </p:nvSpPr>
        <p:spPr>
          <a:xfrm>
            <a:off x="21994" y="3160288"/>
            <a:ext cx="1553531" cy="1094711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7DDDFF"/>
                </a:highlight>
              </a:rPr>
              <a:t>LEYENDA</a:t>
            </a:r>
          </a:p>
          <a:p>
            <a:endParaRPr lang="es-MX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7DDDFF"/>
                </a:highlight>
              </a:rPr>
              <a:t>MALARIA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8827BB2-C9A6-0164-BA8E-4BE6C7809469}"/>
              </a:ext>
            </a:extLst>
          </p:cNvPr>
          <p:cNvSpPr/>
          <p:nvPr/>
        </p:nvSpPr>
        <p:spPr>
          <a:xfrm>
            <a:off x="1179127" y="3900873"/>
            <a:ext cx="261199" cy="20639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4534004-E0CE-D31D-4419-7AB30500992D}"/>
              </a:ext>
            </a:extLst>
          </p:cNvPr>
          <p:cNvSpPr/>
          <p:nvPr/>
        </p:nvSpPr>
        <p:spPr>
          <a:xfrm>
            <a:off x="31137" y="4303486"/>
            <a:ext cx="1553532" cy="369332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endParaRPr lang="es-MX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SE. 03- 06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s-PE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7DDDFF"/>
              </a:highlight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E822C870-2304-2BBE-B11E-29E3EE513FD4}"/>
              </a:ext>
            </a:extLst>
          </p:cNvPr>
          <p:cNvSpPr/>
          <p:nvPr/>
        </p:nvSpPr>
        <p:spPr>
          <a:xfrm>
            <a:off x="2919100" y="5982586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03A1100-F2B6-6C00-2DEB-47567DF7CDDC}"/>
              </a:ext>
            </a:extLst>
          </p:cNvPr>
          <p:cNvSpPr/>
          <p:nvPr/>
        </p:nvSpPr>
        <p:spPr>
          <a:xfrm rot="21248201">
            <a:off x="4082958" y="3993781"/>
            <a:ext cx="757424" cy="1969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E4D1D492-5F5F-953D-6681-EA524F5F8F13}"/>
              </a:ext>
            </a:extLst>
          </p:cNvPr>
          <p:cNvSpPr/>
          <p:nvPr/>
        </p:nvSpPr>
        <p:spPr>
          <a:xfrm rot="21248201">
            <a:off x="3445767" y="4305238"/>
            <a:ext cx="749955" cy="102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B3FD223C-892E-549D-B91E-3EC386B096B3}"/>
              </a:ext>
            </a:extLst>
          </p:cNvPr>
          <p:cNvSpPr/>
          <p:nvPr/>
        </p:nvSpPr>
        <p:spPr>
          <a:xfrm>
            <a:off x="3491285" y="4196642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F2A8BC91-46E9-B8DB-8A53-F5CE88D97CA8}"/>
              </a:ext>
            </a:extLst>
          </p:cNvPr>
          <p:cNvSpPr/>
          <p:nvPr/>
        </p:nvSpPr>
        <p:spPr>
          <a:xfrm>
            <a:off x="3387887" y="4210569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1AF79FDF-773F-2D65-EF1A-67AFAFEA97CD}"/>
              </a:ext>
            </a:extLst>
          </p:cNvPr>
          <p:cNvSpPr/>
          <p:nvPr/>
        </p:nvSpPr>
        <p:spPr>
          <a:xfrm>
            <a:off x="3285470" y="4216450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83CA33BC-BB09-BD79-0F11-355978C67A40}"/>
              </a:ext>
            </a:extLst>
          </p:cNvPr>
          <p:cNvSpPr/>
          <p:nvPr/>
        </p:nvSpPr>
        <p:spPr>
          <a:xfrm>
            <a:off x="3200573" y="4221944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16F54DD-18A5-62BA-EFA4-12F4A0456ADD}"/>
              </a:ext>
            </a:extLst>
          </p:cNvPr>
          <p:cNvSpPr/>
          <p:nvPr/>
        </p:nvSpPr>
        <p:spPr>
          <a:xfrm>
            <a:off x="4198979" y="4072045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D3CF0CD-6F57-F3FA-B75E-A7DCF019A47F}"/>
              </a:ext>
            </a:extLst>
          </p:cNvPr>
          <p:cNvSpPr/>
          <p:nvPr/>
        </p:nvSpPr>
        <p:spPr>
          <a:xfrm>
            <a:off x="5396115" y="4024192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ED0CFC2-F55F-A0EF-492E-A29C1FB898D7}"/>
              </a:ext>
            </a:extLst>
          </p:cNvPr>
          <p:cNvSpPr/>
          <p:nvPr/>
        </p:nvSpPr>
        <p:spPr>
          <a:xfrm>
            <a:off x="1950622" y="5987582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4" name="153 Flecha arriba">
            <a:extLst>
              <a:ext uri="{FF2B5EF4-FFF2-40B4-BE49-F238E27FC236}">
                <a16:creationId xmlns:a16="http://schemas.microsoft.com/office/drawing/2014/main" id="{04846F4C-6008-AD07-7518-190C1C1A8DE5}"/>
              </a:ext>
            </a:extLst>
          </p:cNvPr>
          <p:cNvSpPr/>
          <p:nvPr/>
        </p:nvSpPr>
        <p:spPr>
          <a:xfrm>
            <a:off x="1649230" y="5561793"/>
            <a:ext cx="169228" cy="105514"/>
          </a:xfrm>
          <a:prstGeom prst="up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90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52294A76-EB3F-991B-11FB-FFF2D27DB05C}"/>
              </a:ext>
            </a:extLst>
          </p:cNvPr>
          <p:cNvSpPr/>
          <p:nvPr/>
        </p:nvSpPr>
        <p:spPr>
          <a:xfrm>
            <a:off x="4724852" y="4018814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46117C1D-C022-6594-3C13-8D12414217DA}"/>
              </a:ext>
            </a:extLst>
          </p:cNvPr>
          <p:cNvSpPr/>
          <p:nvPr/>
        </p:nvSpPr>
        <p:spPr>
          <a:xfrm>
            <a:off x="4603104" y="4043726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95A8C25D-513B-BA9B-F48B-57648458B0EE}"/>
              </a:ext>
            </a:extLst>
          </p:cNvPr>
          <p:cNvSpPr/>
          <p:nvPr/>
        </p:nvSpPr>
        <p:spPr>
          <a:xfrm>
            <a:off x="3985023" y="4277978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577697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1999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MALARIA SEGÙN SEXO Y ETAPAS DE VIDA, RED DE SALUD 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253" y="6655082"/>
            <a:ext cx="121397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B987B22F-1D06-B221-46B7-8E70F37568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421977"/>
              </p:ext>
            </p:extLst>
          </p:nvPr>
        </p:nvGraphicFramePr>
        <p:xfrm>
          <a:off x="168275" y="1962150"/>
          <a:ext cx="5297488" cy="274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24458" imgH="2266963" progId="Excel.Sheet.12">
                  <p:link updateAutomatic="1"/>
                </p:oleObj>
              </mc:Choice>
              <mc:Fallback>
                <p:oleObj name="Worksheet" r:id="rId2" imgW="4524458" imgH="226696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8275" y="1962150"/>
                        <a:ext cx="5297488" cy="274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20E4F92B-AD75-FA73-4618-24D7F315B2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671319"/>
              </p:ext>
            </p:extLst>
          </p:nvPr>
        </p:nvGraphicFramePr>
        <p:xfrm>
          <a:off x="6002901" y="2028182"/>
          <a:ext cx="5942013" cy="355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229258" imgH="3400271" progId="Excel.Sheet.12">
                  <p:link updateAutomatic="1"/>
                </p:oleObj>
              </mc:Choice>
              <mc:Fallback>
                <p:oleObj name="Worksheet" r:id="rId4" imgW="5229258" imgH="340027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02901" y="2028182"/>
                        <a:ext cx="5942013" cy="3552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244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"/>
    </mc:Choice>
    <mc:Fallback xmlns="">
      <p:transition spd="slow" advTm="71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3"/>
            <a:ext cx="12191999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SEGÚN SEMANAS EPIDEMIOLÓGICAS, RED DE SALUD ALTO AMAZONAS, 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79112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.   (*) Hasta la SE 06 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5EF2B51-6B82-298A-F869-388EFAC80A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798684"/>
              </p:ext>
            </p:extLst>
          </p:nvPr>
        </p:nvGraphicFramePr>
        <p:xfrm>
          <a:off x="-1588" y="984250"/>
          <a:ext cx="12196763" cy="574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915313" imgH="5228993" progId="Excel.Sheet.12">
                  <p:link updateAutomatic="1"/>
                </p:oleObj>
              </mc:Choice>
              <mc:Fallback>
                <p:oleObj name="Worksheet" r:id="rId2" imgW="8915313" imgH="522899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88" y="984250"/>
                        <a:ext cx="12196763" cy="574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016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"/>
    </mc:Choice>
    <mc:Fallback xmlns="">
      <p:transition spd="slow" advTm="59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2253" y="6791121"/>
            <a:ext cx="121397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.   (*) Hasta la SE 06.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3"/>
            <a:ext cx="12192000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CANAL ENDÉMICO DE CASOS DE LEPTOSPIROSIS, RED DE SALUD 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ALTO AMAZONAS, 2025 *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EBA7043-1ACD-A6E8-BB68-DB7DDE87D2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102912"/>
              </p:ext>
            </p:extLst>
          </p:nvPr>
        </p:nvGraphicFramePr>
        <p:xfrm>
          <a:off x="-44450" y="822325"/>
          <a:ext cx="12280900" cy="597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620227" imgH="5772189" progId="Excel.Sheet.12">
                  <p:link updateAutomatic="1"/>
                </p:oleObj>
              </mc:Choice>
              <mc:Fallback>
                <p:oleObj name="Worksheet" r:id="rId2" imgW="10620227" imgH="577218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4450" y="822325"/>
                        <a:ext cx="12280900" cy="597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55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"/>
    </mc:Choice>
    <mc:Fallback xmlns="">
      <p:transition spd="slow" advTm="54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5F24F9-6D88-CCD5-4654-98F20FA48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4" t="4425" r="2653" b="2786"/>
          <a:stretch/>
        </p:blipFill>
        <p:spPr>
          <a:xfrm>
            <a:off x="71906" y="831061"/>
            <a:ext cx="5182999" cy="581529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0" y="3"/>
            <a:ext cx="5254905" cy="1015663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CASOS DE LEPTOSPIROSIS, RED DE SALUD 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79112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 .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5398718" y="2"/>
            <a:ext cx="6793282" cy="1061829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5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DISTRITOS, RED DE SALUD  ALTO AMAZONAS, GERESA LORETO</a:t>
            </a:r>
          </a:p>
          <a:p>
            <a:pPr algn="ctr"/>
            <a:r>
              <a:rPr lang="es-PE" sz="2050" b="1" dirty="0">
                <a:latin typeface="Arial" panose="020B0604020202020204" pitchFamily="34" charset="0"/>
                <a:cs typeface="Arial" panose="020B0604020202020204" pitchFamily="34" charset="0"/>
              </a:rPr>
              <a:t>2014 - 2025 *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87235BA-5383-734D-8815-8C9F6A5D9116}"/>
              </a:ext>
            </a:extLst>
          </p:cNvPr>
          <p:cNvGrpSpPr/>
          <p:nvPr/>
        </p:nvGrpSpPr>
        <p:grpSpPr>
          <a:xfrm>
            <a:off x="955817" y="4039600"/>
            <a:ext cx="3993541" cy="2330239"/>
            <a:chOff x="956872" y="4096224"/>
            <a:chExt cx="3993541" cy="2330239"/>
          </a:xfrm>
          <a:solidFill>
            <a:srgbClr val="00B050"/>
          </a:solidFill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33221B8C-93FB-4489-907D-5D9B5FE9F419}"/>
                </a:ext>
              </a:extLst>
            </p:cNvPr>
            <p:cNvSpPr/>
            <p:nvPr/>
          </p:nvSpPr>
          <p:spPr>
            <a:xfrm>
              <a:off x="2090772" y="5517419"/>
              <a:ext cx="1104314" cy="50254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96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IA =  0.59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B0283448-1200-227A-7C3D-BF478A4F5DC6}"/>
                </a:ext>
              </a:extLst>
            </p:cNvPr>
            <p:cNvSpPr/>
            <p:nvPr/>
          </p:nvSpPr>
          <p:spPr>
            <a:xfrm>
              <a:off x="3565539" y="4263937"/>
              <a:ext cx="1061507" cy="50254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11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0.72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8FBB1288-22D7-532B-B785-91CA32C38278}"/>
                </a:ext>
              </a:extLst>
            </p:cNvPr>
            <p:cNvSpPr/>
            <p:nvPr/>
          </p:nvSpPr>
          <p:spPr>
            <a:xfrm>
              <a:off x="1987007" y="4096224"/>
              <a:ext cx="1061507" cy="50254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00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0.00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4B38A77C-386F-D7DD-914E-D37B9C31A95E}"/>
                </a:ext>
              </a:extLst>
            </p:cNvPr>
            <p:cNvSpPr/>
            <p:nvPr/>
          </p:nvSpPr>
          <p:spPr>
            <a:xfrm>
              <a:off x="956872" y="5375687"/>
              <a:ext cx="1042525" cy="50254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04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0.15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9F525187-827A-311F-5D49-70F99125866A}"/>
                </a:ext>
              </a:extLst>
            </p:cNvPr>
            <p:cNvSpPr/>
            <p:nvPr/>
          </p:nvSpPr>
          <p:spPr>
            <a:xfrm>
              <a:off x="3953266" y="5014872"/>
              <a:ext cx="997147" cy="50254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01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0.19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4AFF55F3-890B-03CE-465A-7D3F1C06B8AE}"/>
                </a:ext>
              </a:extLst>
            </p:cNvPr>
            <p:cNvSpPr/>
            <p:nvPr/>
          </p:nvSpPr>
          <p:spPr>
            <a:xfrm>
              <a:off x="3195086" y="5923917"/>
              <a:ext cx="997147" cy="50254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03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0.43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5C1CF5B-8940-CDC0-0173-15582D7FF9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291249"/>
              </p:ext>
            </p:extLst>
          </p:nvPr>
        </p:nvGraphicFramePr>
        <p:xfrm>
          <a:off x="5398717" y="2454148"/>
          <a:ext cx="6793283" cy="225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820115" imgH="1685886" progId="Excel.Sheet.12">
                  <p:link updateAutomatic="1"/>
                </p:oleObj>
              </mc:Choice>
              <mc:Fallback>
                <p:oleObj name="Worksheet" r:id="rId3" imgW="7820115" imgH="168588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8717" y="2454148"/>
                        <a:ext cx="6793283" cy="2255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68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"/>
    </mc:Choice>
    <mc:Fallback xmlns="">
      <p:transition spd="slow" advTm="76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3062" y="0"/>
            <a:ext cx="12192001" cy="707886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SEMANAS Y LOCALIDADES,</a:t>
            </a:r>
          </a:p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RED DE SALUD ALTO AMAZONAS, GERESA LORETO, 2024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125" y="6826745"/>
            <a:ext cx="121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F03715F3-B1D6-23DC-02B0-B6B4657AC2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929156"/>
              </p:ext>
            </p:extLst>
          </p:nvPr>
        </p:nvGraphicFramePr>
        <p:xfrm>
          <a:off x="-13062" y="828675"/>
          <a:ext cx="12205062" cy="5998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9726402" imgH="5410058" progId="Excel.Sheet.12">
                  <p:link updateAutomatic="1"/>
                </p:oleObj>
              </mc:Choice>
              <mc:Fallback>
                <p:oleObj name="Worksheet" r:id="rId2" imgW="19726402" imgH="541005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3062" y="828675"/>
                        <a:ext cx="12205062" cy="5998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53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3062" y="0"/>
            <a:ext cx="12192001" cy="707886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SEMANAS Y LOCALIDADES,</a:t>
            </a:r>
          </a:p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RED DE SALUD ALTO AMAZONAS, GERESA LORETO, 2024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125" y="6826745"/>
            <a:ext cx="121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657921D-6567-82B4-B133-6568C4486307}"/>
              </a:ext>
            </a:extLst>
          </p:cNvPr>
          <p:cNvSpPr/>
          <p:nvPr/>
        </p:nvSpPr>
        <p:spPr>
          <a:xfrm>
            <a:off x="2984434" y="5973591"/>
            <a:ext cx="78905" cy="756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09646897-AC57-BC35-2F65-90E7CE7F3B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56626"/>
              </p:ext>
            </p:extLst>
          </p:nvPr>
        </p:nvGraphicFramePr>
        <p:xfrm>
          <a:off x="-13062" y="806381"/>
          <a:ext cx="12165877" cy="345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9726402" imgH="371514" progId="Excel.Sheet.12">
                  <p:link updateAutomatic="1"/>
                </p:oleObj>
              </mc:Choice>
              <mc:Fallback>
                <p:oleObj name="Worksheet" r:id="rId2" imgW="19726402" imgH="3715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3062" y="806381"/>
                        <a:ext cx="12165877" cy="345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3C6BE545-C917-F887-10D3-3859AE0323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403601"/>
              </p:ext>
            </p:extLst>
          </p:nvPr>
        </p:nvGraphicFramePr>
        <p:xfrm>
          <a:off x="0" y="1151665"/>
          <a:ext cx="12165876" cy="5675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9726402" imgH="4610036" progId="Excel.Sheet.12">
                  <p:link updateAutomatic="1"/>
                </p:oleObj>
              </mc:Choice>
              <mc:Fallback>
                <p:oleObj name="Worksheet" r:id="rId4" imgW="19726402" imgH="461003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151665"/>
                        <a:ext cx="12165876" cy="5675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904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3062" y="0"/>
            <a:ext cx="12192001" cy="707886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SEMANAS Y LOCALIDADES,</a:t>
            </a:r>
          </a:p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RED DE SALUD ALTO AMAZONAS, GERESA LORETO, 2024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125" y="6826745"/>
            <a:ext cx="121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F2B38CEC-CB88-16D2-D599-80C9849B7D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033413"/>
              </p:ext>
            </p:extLst>
          </p:nvPr>
        </p:nvGraphicFramePr>
        <p:xfrm>
          <a:off x="-13062" y="877889"/>
          <a:ext cx="12205062" cy="28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9726402" imgH="371514" progId="Excel.Sheet.12">
                  <p:link updateAutomatic="1"/>
                </p:oleObj>
              </mc:Choice>
              <mc:Fallback>
                <p:oleObj name="Worksheet" r:id="rId2" imgW="19726402" imgH="3715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3062" y="877889"/>
                        <a:ext cx="12205062" cy="28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73340FB-9B92-1A49-66FF-0EA2BBFF04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114923"/>
              </p:ext>
            </p:extLst>
          </p:nvPr>
        </p:nvGraphicFramePr>
        <p:xfrm>
          <a:off x="26125" y="1161289"/>
          <a:ext cx="12152814" cy="5665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9726402" imgH="5095888" progId="Excel.Sheet.12">
                  <p:link updateAutomatic="1"/>
                </p:oleObj>
              </mc:Choice>
              <mc:Fallback>
                <p:oleObj name="Worksheet" r:id="rId4" imgW="19726402" imgH="509588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25" y="1161289"/>
                        <a:ext cx="12152814" cy="5665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31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3062" y="0"/>
            <a:ext cx="12192001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POR SEMANAS Y LOCALIDADES,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RED DE SALUD ALTO AMAZONAS, GERESA LORETO, 2025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125" y="6826745"/>
            <a:ext cx="1216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F423C3F-46F1-7339-3030-3BFAADDF0F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307973"/>
              </p:ext>
            </p:extLst>
          </p:nvPr>
        </p:nvGraphicFramePr>
        <p:xfrm>
          <a:off x="26125" y="1160207"/>
          <a:ext cx="10897514" cy="543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905601" imgH="4486314" progId="Excel.Sheet.12">
                  <p:link updateAutomatic="1"/>
                </p:oleObj>
              </mc:Choice>
              <mc:Fallback>
                <p:oleObj name="Worksheet" r:id="rId2" imgW="5905601" imgH="44863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125" y="1160207"/>
                        <a:ext cx="10897514" cy="543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77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"/>
    </mc:Choice>
    <mc:Fallback xmlns="">
      <p:transition spd="slow" advTm="83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" y="0"/>
            <a:ext cx="12191998" cy="1200329"/>
          </a:xfrm>
          <a:prstGeom prst="rect">
            <a:avLst/>
          </a:prstGeom>
          <a:solidFill>
            <a:srgbClr val="7DDD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ENFERMEDADES Y EVENTOS BAJO VIGILANCIA EPIDEMIOLÓGICA ESPECIAL, RED DE SALUD ALTO AMAZONAS, GERESA 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LORETO, 2025 *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-1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06.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1079E0D-2610-1003-7EF2-5CB05D145A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578535"/>
              </p:ext>
            </p:extLst>
          </p:nvPr>
        </p:nvGraphicFramePr>
        <p:xfrm>
          <a:off x="38100" y="1517903"/>
          <a:ext cx="12153898" cy="4853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239773" imgH="3876739" progId="Excel.Sheet.12">
                  <p:link updateAutomatic="1"/>
                </p:oleObj>
              </mc:Choice>
              <mc:Fallback>
                <p:oleObj name="Worksheet" r:id="rId2" imgW="12239773" imgH="387673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00" y="1517903"/>
                        <a:ext cx="12153898" cy="4853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214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"/>
    </mc:Choice>
    <mc:Fallback xmlns="">
      <p:transition spd="slow" advTm="85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0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LEPTOSPIROSIS SEGÙN SEXO Y ETAPAS DE VIDA, RED DE SALUD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9112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.   (*) Hasta la SE 06.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58D0E96-08BB-B4BE-B2DB-D5827DE6B4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415569"/>
              </p:ext>
            </p:extLst>
          </p:nvPr>
        </p:nvGraphicFramePr>
        <p:xfrm>
          <a:off x="96838" y="2371725"/>
          <a:ext cx="5570537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90970" imgH="3000259" progId="Excel.Sheet.12">
                  <p:link updateAutomatic="1"/>
                </p:oleObj>
              </mc:Choice>
              <mc:Fallback>
                <p:oleObj name="Worksheet" r:id="rId2" imgW="4790970" imgH="300025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6838" y="2371725"/>
                        <a:ext cx="5570537" cy="300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C77ECE2-D76F-243C-E827-DC5DDEA0E9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325441"/>
              </p:ext>
            </p:extLst>
          </p:nvPr>
        </p:nvGraphicFramePr>
        <p:xfrm>
          <a:off x="5732463" y="1930400"/>
          <a:ext cx="6505575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505600" imgH="3886123" progId="Excel.Sheet.12">
                  <p:link updateAutomatic="1"/>
                </p:oleObj>
              </mc:Choice>
              <mc:Fallback>
                <p:oleObj name="Worksheet" r:id="rId4" imgW="6505600" imgH="388612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32463" y="1930400"/>
                        <a:ext cx="6505575" cy="388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849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"/>
    </mc:Choice>
    <mc:Fallback xmlns="">
      <p:transition spd="slow" advTm="59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1999" cy="138499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EPISODIOS DE ENFERMEDADES DIARREICAS ACUOSAS AGUDAS POR SE, RED DE SALUD ALTO AMAZONAS, GERESA LORETO,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0553" y="6716151"/>
            <a:ext cx="120308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06.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34540162-7C96-DACF-FFFF-242C67F075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003795"/>
              </p:ext>
            </p:extLst>
          </p:nvPr>
        </p:nvGraphicFramePr>
        <p:xfrm>
          <a:off x="33338" y="1473200"/>
          <a:ext cx="12158662" cy="521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611086" imgH="6572211" progId="Excel.Sheet.12">
                  <p:link updateAutomatic="1"/>
                </p:oleObj>
              </mc:Choice>
              <mc:Fallback>
                <p:oleObj name="Worksheet" r:id="rId2" imgW="12611086" imgH="65722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338" y="1473200"/>
                        <a:ext cx="12158662" cy="5214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73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"/>
    </mc:Choice>
    <mc:Fallback xmlns="">
      <p:transition spd="slow" advTm="65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1999" cy="138499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EPISODIOS DE ENFERMEDADES DIARREICAS  DISENTÉRICAS POR SE, RED DE SALUD ALTO AMAZONAS,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253" y="6716151"/>
            <a:ext cx="120308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06.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965F2E6-99FF-4893-7798-FCB260F06A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237517"/>
              </p:ext>
            </p:extLst>
          </p:nvPr>
        </p:nvGraphicFramePr>
        <p:xfrm>
          <a:off x="-1588" y="1382713"/>
          <a:ext cx="12195176" cy="533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734972" imgH="6572211" progId="Excel.Sheet.12">
                  <p:link updateAutomatic="1"/>
                </p:oleObj>
              </mc:Choice>
              <mc:Fallback>
                <p:oleObj name="Worksheet" r:id="rId2" imgW="12734972" imgH="65722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88" y="1382713"/>
                        <a:ext cx="12195176" cy="5335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60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"/>
    </mc:Choice>
    <mc:Fallback xmlns="">
      <p:transition spd="slow" advTm="65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138499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 EPISODIOS DE ENFERMEDADES DIARREICAS AGUDAS</a:t>
            </a:r>
            <a:r>
              <a:rPr lang="en-US" sz="2800" b="1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, RED DE SALUD ALTO AMAZONAS, </a:t>
            </a:r>
          </a:p>
          <a:p>
            <a:pPr algn="ctr"/>
            <a:r>
              <a:rPr lang="en-US" sz="2800" b="1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GERESA LORETO, 2025 *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" y="671615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06  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672A9C0-617A-90DD-563B-08B8DB7505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057775"/>
              </p:ext>
            </p:extLst>
          </p:nvPr>
        </p:nvGraphicFramePr>
        <p:xfrm>
          <a:off x="1" y="1322388"/>
          <a:ext cx="12191998" cy="539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258512" imgH="6953108" progId="Excel.Sheet.12">
                  <p:link updateAutomatic="1"/>
                </p:oleObj>
              </mc:Choice>
              <mc:Fallback>
                <p:oleObj name="Worksheet" r:id="rId2" imgW="12258512" imgH="695310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" y="1322388"/>
                        <a:ext cx="12191998" cy="539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884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"/>
    </mc:Choice>
    <mc:Fallback xmlns="">
      <p:transition spd="slow" advTm="377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112A2D1-56C1-C5BD-77BA-90F5EC441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4" t="4425" r="2653" b="2786"/>
          <a:stretch/>
        </p:blipFill>
        <p:spPr>
          <a:xfrm>
            <a:off x="4352954" y="894860"/>
            <a:ext cx="7722805" cy="58312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E042F7ED-C548-0E92-00E0-F000D05E9283}"/>
              </a:ext>
            </a:extLst>
          </p:cNvPr>
          <p:cNvSpPr/>
          <p:nvPr/>
        </p:nvSpPr>
        <p:spPr>
          <a:xfrm>
            <a:off x="5775945" y="5449872"/>
            <a:ext cx="1409984" cy="50254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124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 4.79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A6B962A-7A3E-391F-0E12-F8FEA3F332A1}"/>
              </a:ext>
            </a:extLst>
          </p:cNvPr>
          <p:cNvSpPr/>
          <p:nvPr/>
        </p:nvSpPr>
        <p:spPr>
          <a:xfrm>
            <a:off x="8672451" y="3307960"/>
            <a:ext cx="1307123" cy="50254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100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 6.58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AFA1007-E139-3CDB-D1A5-D8CFD32DB79A}"/>
              </a:ext>
            </a:extLst>
          </p:cNvPr>
          <p:cNvSpPr/>
          <p:nvPr/>
        </p:nvSpPr>
        <p:spPr>
          <a:xfrm>
            <a:off x="7113417" y="4213856"/>
            <a:ext cx="1307123" cy="50254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44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6.37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F385FC3-B8F5-2BC1-9F86-0BCEE50EB381}"/>
              </a:ext>
            </a:extLst>
          </p:cNvPr>
          <p:cNvSpPr/>
          <p:nvPr/>
        </p:nvSpPr>
        <p:spPr>
          <a:xfrm>
            <a:off x="7515868" y="5561171"/>
            <a:ext cx="1262822" cy="5025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513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4.99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75E5C63-363A-ECBA-F6A8-352AAAC13235}"/>
              </a:ext>
            </a:extLst>
          </p:cNvPr>
          <p:cNvSpPr/>
          <p:nvPr/>
        </p:nvSpPr>
        <p:spPr>
          <a:xfrm>
            <a:off x="9979575" y="5221307"/>
            <a:ext cx="1262822" cy="36933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76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14.13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0C52A35-974A-487B-5638-7630C928D8FB}"/>
              </a:ext>
            </a:extLst>
          </p:cNvPr>
          <p:cNvSpPr/>
          <p:nvPr/>
        </p:nvSpPr>
        <p:spPr>
          <a:xfrm>
            <a:off x="9131703" y="5987490"/>
            <a:ext cx="1262822" cy="36933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71 EPISODIOS IA = 10.06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ENFERMEDADES DIARREICAS AGUDAS, RED DE SALUD 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1615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06.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91F21B22-F15F-7277-4CF8-570F58F296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484560"/>
              </p:ext>
            </p:extLst>
          </p:nvPr>
        </p:nvGraphicFramePr>
        <p:xfrm>
          <a:off x="0" y="2655379"/>
          <a:ext cx="4352954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781829" imgH="1809608" progId="Excel.Sheet.12">
                  <p:link updateAutomatic="1"/>
                </p:oleObj>
              </mc:Choice>
              <mc:Fallback>
                <p:oleObj name="Worksheet" r:id="rId3" imgW="6781829" imgH="180960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655379"/>
                        <a:ext cx="4352954" cy="180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0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"/>
    </mc:Choice>
    <mc:Fallback xmlns="">
      <p:transition spd="slow" advTm="377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1" cy="1292662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EPISODIOS DE INFECCIONES RESPIRATORIAS AGUDAS (NO NEUMONÌAS) EN MENORES DE 5 AÑOS, RED DE SALUD  ALTO AMAZONAS, </a:t>
            </a:r>
          </a:p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06.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BC95AD8-9C84-B672-AFA0-8B65EF3C3F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717908"/>
              </p:ext>
            </p:extLst>
          </p:nvPr>
        </p:nvGraphicFramePr>
        <p:xfrm>
          <a:off x="-1588" y="1295400"/>
          <a:ext cx="12195176" cy="537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477830" imgH="5810070" progId="Excel.Sheet.12">
                  <p:link updateAutomatic="1"/>
                </p:oleObj>
              </mc:Choice>
              <mc:Fallback>
                <p:oleObj name="Worksheet" r:id="rId2" imgW="12477830" imgH="581007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88" y="1295400"/>
                        <a:ext cx="12195176" cy="537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9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"/>
    </mc:Choice>
    <mc:Fallback xmlns="">
      <p:transition spd="slow" advTm="859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 rtl="0">
              <a:defRPr lang="es-ES" sz="20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EPISODIOS DE IRA EN MENORES DE 5 AÑOS,</a:t>
            </a:r>
          </a:p>
          <a:p>
            <a:pPr algn="ctr" rtl="0">
              <a:defRPr lang="es-ES" sz="20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</a:t>
            </a:r>
            <a:r>
              <a:rPr lang="en-US" sz="2800" b="1" i="0" u="none" strike="noStrike" baseline="0" dirty="0">
                <a:effectLst/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RED DE SALUD ALTO AMAZONAS, GERESA LORETO,</a:t>
            </a: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2025 *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06.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9E259D5-63B1-8D49-65D3-BD001F48E0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143590"/>
              </p:ext>
            </p:extLst>
          </p:nvPr>
        </p:nvGraphicFramePr>
        <p:xfrm>
          <a:off x="38100" y="1008063"/>
          <a:ext cx="12115800" cy="562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210970" imgH="6448489" progId="Excel.Sheet.12">
                  <p:link updateAutomatic="1"/>
                </p:oleObj>
              </mc:Choice>
              <mc:Fallback>
                <p:oleObj name="Worksheet" r:id="rId2" imgW="12210970" imgH="644848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00" y="1008063"/>
                        <a:ext cx="12115800" cy="562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65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1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EPISODIOS DE  SOB – ASMA EN MENORES DE 5 AÑOS, RED DE SALUD  ALTO  AMAZONAS, 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06.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2E0D03D-83A9-7A6A-6D4F-D6B6808197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388150"/>
              </p:ext>
            </p:extLst>
          </p:nvPr>
        </p:nvGraphicFramePr>
        <p:xfrm>
          <a:off x="39688" y="1054100"/>
          <a:ext cx="12153900" cy="559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620341" imgH="6905496" progId="Excel.Sheet.12">
                  <p:link updateAutomatic="1"/>
                </p:oleObj>
              </mc:Choice>
              <mc:Fallback>
                <p:oleObj name="Worksheet" r:id="rId2" imgW="11620341" imgH="690549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688" y="1054100"/>
                        <a:ext cx="12153900" cy="559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463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"/>
    </mc:Choice>
    <mc:Fallback xmlns="">
      <p:transition spd="slow" advTm="859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 rtl="0">
              <a:defRPr lang="es-ES" sz="20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 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EPISODIOS DE SOB – ASMA EN MENORES DE 5 AÑOS, RED DE SALUD </a:t>
            </a:r>
            <a:r>
              <a:rPr lang="en-US" sz="2800" b="1" i="0" u="none" strike="noStrike" baseline="0" dirty="0">
                <a:effectLst/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ALTO AMAZONAS, 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2025 *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06.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A530FF5-C3AD-03EE-611E-EECE22CC7C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452932"/>
              </p:ext>
            </p:extLst>
          </p:nvPr>
        </p:nvGraphicFramePr>
        <p:xfrm>
          <a:off x="82550" y="1157288"/>
          <a:ext cx="12068175" cy="529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487199" imgH="5781572" progId="Excel.Sheet.12">
                  <p:link updateAutomatic="1"/>
                </p:oleObj>
              </mc:Choice>
              <mc:Fallback>
                <p:oleObj name="Worksheet" r:id="rId2" imgW="12487199" imgH="57815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550" y="1157288"/>
                        <a:ext cx="12068175" cy="529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950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1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EPISODIOS DE  NEUMONÍAS EN MENORES DE 5 AÑOS,  RED DE SALUD  ALTO  AMAZONAS, GERESA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 06.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CD4C832-9DE2-9432-2F20-956E38589D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696272"/>
              </p:ext>
            </p:extLst>
          </p:nvPr>
        </p:nvGraphicFramePr>
        <p:xfrm>
          <a:off x="-4763" y="957263"/>
          <a:ext cx="12201526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325254" imgH="5810070" progId="Excel.Sheet.12">
                  <p:link updateAutomatic="1"/>
                </p:oleObj>
              </mc:Choice>
              <mc:Fallback>
                <p:oleObj name="Worksheet" r:id="rId2" imgW="13325254" imgH="581007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763" y="957263"/>
                        <a:ext cx="12201526" cy="579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94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"/>
    </mc:Choice>
    <mc:Fallback xmlns="">
      <p:transition spd="slow" advTm="85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655082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57DA613-53CD-FFF2-0C72-A47B6F554EB4}"/>
              </a:ext>
            </a:extLst>
          </p:cNvPr>
          <p:cNvSpPr txBox="1"/>
          <p:nvPr/>
        </p:nvSpPr>
        <p:spPr>
          <a:xfrm>
            <a:off x="0" y="0"/>
            <a:ext cx="12191999" cy="954107"/>
          </a:xfrm>
          <a:prstGeom prst="rect">
            <a:avLst/>
          </a:prstGeom>
          <a:solidFill>
            <a:srgbClr val="7DDD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POR SEMANAS  SEGÚN  INICIO DE SÍNTOMAS, RED DE SALUD ALTO AMAZONAS, GERESA LORETO, 2024 - 2025 *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3AEF89C4-095E-483A-C062-494AE7A97B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527229"/>
              </p:ext>
            </p:extLst>
          </p:nvPr>
        </p:nvGraphicFramePr>
        <p:xfrm>
          <a:off x="1" y="955674"/>
          <a:ext cx="12191998" cy="5699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153598" imgH="5705462" progId="Excel.Sheet.12">
                  <p:link updateAutomatic="1"/>
                </p:oleObj>
              </mc:Choice>
              <mc:Fallback>
                <p:oleObj name="Worksheet" r:id="rId2" imgW="11153598" imgH="570546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" y="955674"/>
                        <a:ext cx="12191998" cy="5699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65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"/>
    </mc:Choice>
    <mc:Fallback xmlns="">
      <p:transition spd="slow" advTm="76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 rtl="0">
              <a:defRPr lang="es-ES" sz="20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EPISODIOS DE NEUMONÍAS EN MENORES DE 5 AÑOS, RED DE SALUD </a:t>
            </a:r>
            <a:r>
              <a:rPr lang="en-US" sz="2800" b="1" i="0" u="none" strike="noStrike" baseline="0" dirty="0">
                <a:effectLst/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ALTO AMAZONAS, GERESA LORETO, </a:t>
            </a: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2025 *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06.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DDD11D8F-B8D5-A5D6-4C58-0F822FBD17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715660"/>
              </p:ext>
            </p:extLst>
          </p:nvPr>
        </p:nvGraphicFramePr>
        <p:xfrm>
          <a:off x="25400" y="868363"/>
          <a:ext cx="12141200" cy="591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801258" imgH="5457671" progId="Excel.Sheet.12">
                  <p:link updateAutomatic="1"/>
                </p:oleObj>
              </mc:Choice>
              <mc:Fallback>
                <p:oleObj name="Worksheet" r:id="rId2" imgW="9801258" imgH="545767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400" y="868363"/>
                        <a:ext cx="12141200" cy="591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00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 rtl="0">
              <a:defRPr lang="es-ES" sz="18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CANAL ENDÉMICO DE EPISODIOS DE NEUMONÍAS EN MAYORES DE </a:t>
            </a:r>
            <a:r>
              <a:rPr lang="en-US" sz="2800" baseline="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5 AÑOS, RED DE SALUD </a:t>
            </a:r>
            <a:r>
              <a:rPr lang="en-US" sz="2800" b="1" i="0" u="none" strike="noStrike" baseline="0" dirty="0">
                <a:effectLst/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 ALTO AMAZONAS, GERESA LORETO, </a:t>
            </a:r>
            <a:r>
              <a:rPr lang="en-US" sz="2800" dirty="0"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003" y="6752376"/>
            <a:ext cx="121509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105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06.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B4781EA-3B6D-265B-AEDD-AE019B98DC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04439"/>
              </p:ext>
            </p:extLst>
          </p:nvPr>
        </p:nvGraphicFramePr>
        <p:xfrm>
          <a:off x="73025" y="728663"/>
          <a:ext cx="12085638" cy="602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401371" imgH="5743343" progId="Excel.Sheet.12">
                  <p:link updateAutomatic="1"/>
                </p:oleObj>
              </mc:Choice>
              <mc:Fallback>
                <p:oleObj name="Worksheet" r:id="rId2" imgW="11401371" imgH="574334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025" y="728663"/>
                        <a:ext cx="12085638" cy="602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63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112A2D1-56C1-C5BD-77BA-90F5EC441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4" t="4425" r="2653" b="2786"/>
          <a:stretch/>
        </p:blipFill>
        <p:spPr>
          <a:xfrm>
            <a:off x="5231906" y="1283456"/>
            <a:ext cx="6960093" cy="54619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E042F7ED-C548-0E92-00E0-F000D05E9283}"/>
              </a:ext>
            </a:extLst>
          </p:cNvPr>
          <p:cNvSpPr/>
          <p:nvPr/>
        </p:nvSpPr>
        <p:spPr>
          <a:xfrm>
            <a:off x="8024509" y="5666171"/>
            <a:ext cx="1374884" cy="50254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955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 83.04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A6B962A-7A3E-391F-0E12-F8FEA3F332A1}"/>
              </a:ext>
            </a:extLst>
          </p:cNvPr>
          <p:cNvSpPr/>
          <p:nvPr/>
        </p:nvSpPr>
        <p:spPr>
          <a:xfrm>
            <a:off x="8958629" y="3586896"/>
            <a:ext cx="1374885" cy="502547"/>
          </a:xfrm>
          <a:prstGeom prst="ellipse">
            <a:avLst/>
          </a:prstGeom>
          <a:solidFill>
            <a:srgbClr val="FCB2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181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 111.25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AFA1007-E139-3CDB-D1A5-D8CFD32DB79A}"/>
              </a:ext>
            </a:extLst>
          </p:cNvPr>
          <p:cNvSpPr/>
          <p:nvPr/>
        </p:nvSpPr>
        <p:spPr>
          <a:xfrm>
            <a:off x="7727854" y="4294471"/>
            <a:ext cx="1374884" cy="502547"/>
          </a:xfrm>
          <a:prstGeom prst="ellipse">
            <a:avLst/>
          </a:prstGeom>
          <a:solidFill>
            <a:srgbClr val="FF33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209 EPISODIOS 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178.94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F385FC3-B8F5-2BC1-9F86-0BCEE50EB381}"/>
              </a:ext>
            </a:extLst>
          </p:cNvPr>
          <p:cNvSpPr/>
          <p:nvPr/>
        </p:nvSpPr>
        <p:spPr>
          <a:xfrm>
            <a:off x="6444291" y="5572134"/>
            <a:ext cx="1433146" cy="50254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267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60.54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75E5C63-363A-ECBA-F6A8-352AAAC13235}"/>
              </a:ext>
            </a:extLst>
          </p:cNvPr>
          <p:cNvSpPr/>
          <p:nvPr/>
        </p:nvSpPr>
        <p:spPr>
          <a:xfrm>
            <a:off x="10133327" y="5320861"/>
            <a:ext cx="1553235" cy="502547"/>
          </a:xfrm>
          <a:prstGeom prst="ellipse">
            <a:avLst/>
          </a:prstGeom>
          <a:solidFill>
            <a:srgbClr val="FF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122 EPISODIOS</a:t>
            </a:r>
          </a:p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IA = 168.51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0C52A35-974A-487B-5638-7630C928D8FB}"/>
              </a:ext>
            </a:extLst>
          </p:cNvPr>
          <p:cNvSpPr/>
          <p:nvPr/>
        </p:nvSpPr>
        <p:spPr>
          <a:xfrm>
            <a:off x="9416755" y="6122473"/>
            <a:ext cx="1433145" cy="388650"/>
          </a:xfrm>
          <a:prstGeom prst="ellipse">
            <a:avLst/>
          </a:prstGeom>
          <a:solidFill>
            <a:srgbClr val="FCB2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101   EPISODIOS IA = 129.16</a:t>
            </a:r>
            <a:endParaRPr lang="es-PE" sz="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" y="671615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06.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FAA19C-946C-E5A5-06C0-94A713498D16}"/>
              </a:ext>
            </a:extLst>
          </p:cNvPr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 INFECCIONES RESPIRATORIAS (NO NEUMONÍAS, NEUMONÍAS Y SOB - ASMA) EN MENORES DE 5 AÑOS, RED DE SALUD ALTO AMAZONAS, 2025 *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755FDFB-B656-8636-A493-24838226C5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318761"/>
              </p:ext>
            </p:extLst>
          </p:nvPr>
        </p:nvGraphicFramePr>
        <p:xfrm>
          <a:off x="0" y="2386584"/>
          <a:ext cx="5152103" cy="2455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029716" imgH="2143241" progId="Excel.Sheet.12">
                  <p:link updateAutomatic="1"/>
                </p:oleObj>
              </mc:Choice>
              <mc:Fallback>
                <p:oleObj name="Worksheet" r:id="rId3" imgW="8029716" imgH="214324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386584"/>
                        <a:ext cx="5152103" cy="2455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98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5"/>
    </mc:Choice>
    <mc:Fallback xmlns="">
      <p:transition spd="slow" advTm="3775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>
              <a:defRPr lang="es-ES" sz="1800" b="1" i="0" u="none" strike="noStrike" kern="1200" baseline="0">
                <a:solidFill>
                  <a:srgbClr val="000000"/>
                </a:solidFill>
                <a:latin typeface="Ebrima" pitchFamily="2" charset="0"/>
                <a:ea typeface="Ebrima" pitchFamily="2" charset="0"/>
                <a:cs typeface="Ebrima" pitchFamily="2" charset="0"/>
              </a:defRPr>
            </a:pPr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MAPA ENFERMEDADES Y EVENTOS BAJO VIGILANCIA EPIDEMIOLÓGICA, RED DE SALUD ALTO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769" y="689879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(*) Hasta la SE 06.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B38375-B39B-09EF-BCAC-1E2F80931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4000" contrast="9000"/>
          </a:blip>
          <a:srcRect l="27126" t="11309" r="5047" b="3710"/>
          <a:stretch/>
        </p:blipFill>
        <p:spPr>
          <a:xfrm>
            <a:off x="4566861" y="771046"/>
            <a:ext cx="6581327" cy="61425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647D4BB3-D522-57D5-8864-07ECEC15C2F7}"/>
              </a:ext>
            </a:extLst>
          </p:cNvPr>
          <p:cNvSpPr/>
          <p:nvPr/>
        </p:nvSpPr>
        <p:spPr>
          <a:xfrm>
            <a:off x="7279273" y="5887534"/>
            <a:ext cx="247673" cy="15000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7ACABC5-6B04-36CA-9744-6D9BEA76A27B}"/>
              </a:ext>
            </a:extLst>
          </p:cNvPr>
          <p:cNvSpPr/>
          <p:nvPr/>
        </p:nvSpPr>
        <p:spPr>
          <a:xfrm>
            <a:off x="8009039" y="3168246"/>
            <a:ext cx="324506" cy="177134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E576EAD-9CA2-5FB9-0C06-66CFA2F8F393}"/>
              </a:ext>
            </a:extLst>
          </p:cNvPr>
          <p:cNvSpPr/>
          <p:nvPr/>
        </p:nvSpPr>
        <p:spPr>
          <a:xfrm>
            <a:off x="7147655" y="4886347"/>
            <a:ext cx="263237" cy="177134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218F29F-E72F-7B07-1036-1048B80F1BFC}"/>
              </a:ext>
            </a:extLst>
          </p:cNvPr>
          <p:cNvSpPr/>
          <p:nvPr/>
        </p:nvSpPr>
        <p:spPr>
          <a:xfrm>
            <a:off x="5973004" y="5866074"/>
            <a:ext cx="258998" cy="16834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82F877A-533A-D793-5CE3-297B0AE6EAB8}"/>
              </a:ext>
            </a:extLst>
          </p:cNvPr>
          <p:cNvSpPr/>
          <p:nvPr/>
        </p:nvSpPr>
        <p:spPr>
          <a:xfrm>
            <a:off x="5562259" y="5875848"/>
            <a:ext cx="244318" cy="17791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FEE74A26-68DB-BA66-372A-F2D4D3651D55}"/>
              </a:ext>
            </a:extLst>
          </p:cNvPr>
          <p:cNvSpPr/>
          <p:nvPr/>
        </p:nvSpPr>
        <p:spPr>
          <a:xfrm>
            <a:off x="9542396" y="6402234"/>
            <a:ext cx="290181" cy="15807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E69FB028-2D19-6900-CA6F-F23E49044653}"/>
              </a:ext>
            </a:extLst>
          </p:cNvPr>
          <p:cNvSpPr/>
          <p:nvPr/>
        </p:nvSpPr>
        <p:spPr>
          <a:xfrm>
            <a:off x="5239822" y="5781685"/>
            <a:ext cx="258998" cy="175928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FD07E403-4C42-A502-EA08-43870D747831}"/>
              </a:ext>
            </a:extLst>
          </p:cNvPr>
          <p:cNvSpPr/>
          <p:nvPr/>
        </p:nvSpPr>
        <p:spPr>
          <a:xfrm>
            <a:off x="6732130" y="4806677"/>
            <a:ext cx="263237" cy="182476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0C2F3F48-28B2-923A-280C-88A3EFED502B}"/>
              </a:ext>
            </a:extLst>
          </p:cNvPr>
          <p:cNvSpPr/>
          <p:nvPr/>
        </p:nvSpPr>
        <p:spPr>
          <a:xfrm>
            <a:off x="7522791" y="4831354"/>
            <a:ext cx="271069" cy="177134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7678B76B-53ED-1D1A-0604-6E9DBC40675E}"/>
              </a:ext>
            </a:extLst>
          </p:cNvPr>
          <p:cNvSpPr/>
          <p:nvPr/>
        </p:nvSpPr>
        <p:spPr>
          <a:xfrm>
            <a:off x="9902455" y="5493597"/>
            <a:ext cx="324505" cy="181259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0EAA2EFC-3F0D-91C3-736D-80EDDCBBA86A}"/>
              </a:ext>
            </a:extLst>
          </p:cNvPr>
          <p:cNvSpPr/>
          <p:nvPr/>
        </p:nvSpPr>
        <p:spPr>
          <a:xfrm>
            <a:off x="9180267" y="6409363"/>
            <a:ext cx="290180" cy="173187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8F6A5567-A3C5-3324-0144-EB09688794C8}"/>
              </a:ext>
            </a:extLst>
          </p:cNvPr>
          <p:cNvSpPr/>
          <p:nvPr/>
        </p:nvSpPr>
        <p:spPr>
          <a:xfrm>
            <a:off x="7467588" y="6096737"/>
            <a:ext cx="219504" cy="135691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515FAA4B-C697-8278-6591-7EE7E991C4A0}"/>
              </a:ext>
            </a:extLst>
          </p:cNvPr>
          <p:cNvSpPr/>
          <p:nvPr/>
        </p:nvSpPr>
        <p:spPr>
          <a:xfrm>
            <a:off x="8145777" y="5732598"/>
            <a:ext cx="243728" cy="141911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E030A97-786B-EF22-D225-FE7BA865ED3E}"/>
              </a:ext>
            </a:extLst>
          </p:cNvPr>
          <p:cNvSpPr/>
          <p:nvPr/>
        </p:nvSpPr>
        <p:spPr>
          <a:xfrm>
            <a:off x="5123794" y="5570188"/>
            <a:ext cx="232055" cy="177918"/>
          </a:xfrm>
          <a:prstGeom prst="ellipse">
            <a:avLst/>
          </a:prstGeom>
          <a:solidFill>
            <a:srgbClr val="FABC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605CDC3-2924-63B4-325E-25617D02AD5D}"/>
              </a:ext>
            </a:extLst>
          </p:cNvPr>
          <p:cNvSpPr/>
          <p:nvPr/>
        </p:nvSpPr>
        <p:spPr>
          <a:xfrm>
            <a:off x="6310125" y="4742109"/>
            <a:ext cx="263237" cy="17849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B396752C-CD04-8B08-38F1-1510CC423D27}"/>
              </a:ext>
            </a:extLst>
          </p:cNvPr>
          <p:cNvSpPr/>
          <p:nvPr/>
        </p:nvSpPr>
        <p:spPr>
          <a:xfrm>
            <a:off x="9018014" y="3655576"/>
            <a:ext cx="324506" cy="18673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5AC7F878-F977-0743-7FF4-74934EB73F4E}"/>
              </a:ext>
            </a:extLst>
          </p:cNvPr>
          <p:cNvSpPr/>
          <p:nvPr/>
        </p:nvSpPr>
        <p:spPr>
          <a:xfrm>
            <a:off x="9424967" y="3734544"/>
            <a:ext cx="324506" cy="18673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76344508-C482-12B5-4066-E832D926ACEA}"/>
              </a:ext>
            </a:extLst>
          </p:cNvPr>
          <p:cNvSpPr/>
          <p:nvPr/>
        </p:nvSpPr>
        <p:spPr>
          <a:xfrm>
            <a:off x="8879391" y="6412012"/>
            <a:ext cx="290180" cy="158077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5D255CE7-E0B3-F3E0-331D-A9F119D9AEF1}"/>
              </a:ext>
            </a:extLst>
          </p:cNvPr>
          <p:cNvSpPr/>
          <p:nvPr/>
        </p:nvSpPr>
        <p:spPr>
          <a:xfrm>
            <a:off x="7577340" y="5819258"/>
            <a:ext cx="235167" cy="15261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A18CB1F9-095F-F0A4-DF67-304FFE892E9C}"/>
              </a:ext>
            </a:extLst>
          </p:cNvPr>
          <p:cNvSpPr/>
          <p:nvPr/>
        </p:nvSpPr>
        <p:spPr>
          <a:xfrm>
            <a:off x="7827416" y="5808231"/>
            <a:ext cx="237635" cy="160258"/>
          </a:xfrm>
          <a:prstGeom prst="ellipse">
            <a:avLst/>
          </a:prstGeom>
          <a:solidFill>
            <a:srgbClr val="FCB2C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ABAE7E9A-6545-57EA-912D-A74CAF209C33}"/>
              </a:ext>
            </a:extLst>
          </p:cNvPr>
          <p:cNvSpPr/>
          <p:nvPr/>
        </p:nvSpPr>
        <p:spPr>
          <a:xfrm>
            <a:off x="9470447" y="5552107"/>
            <a:ext cx="324506" cy="177134"/>
          </a:xfrm>
          <a:prstGeom prst="ellipse">
            <a:avLst/>
          </a:prstGeom>
          <a:solidFill>
            <a:srgbClr val="33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F999C52F-01F0-6CF1-0E5D-DED189020CAA}"/>
              </a:ext>
            </a:extLst>
          </p:cNvPr>
          <p:cNvSpPr/>
          <p:nvPr/>
        </p:nvSpPr>
        <p:spPr>
          <a:xfrm>
            <a:off x="6310929" y="5869881"/>
            <a:ext cx="247673" cy="15000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B9D93AD-7B69-9EBC-0F4D-F9335F4B0779}"/>
              </a:ext>
            </a:extLst>
          </p:cNvPr>
          <p:cNvSpPr/>
          <p:nvPr/>
        </p:nvSpPr>
        <p:spPr>
          <a:xfrm>
            <a:off x="6624974" y="5737309"/>
            <a:ext cx="243728" cy="141911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9164EB3-DBC4-13AC-693E-809596C632D4}"/>
              </a:ext>
            </a:extLst>
          </p:cNvPr>
          <p:cNvSpPr/>
          <p:nvPr/>
        </p:nvSpPr>
        <p:spPr>
          <a:xfrm>
            <a:off x="7857525" y="4764843"/>
            <a:ext cx="271069" cy="1771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041A414-BBB4-CF25-7657-A98E2336AF91}"/>
              </a:ext>
            </a:extLst>
          </p:cNvPr>
          <p:cNvSpPr/>
          <p:nvPr/>
        </p:nvSpPr>
        <p:spPr>
          <a:xfrm>
            <a:off x="8378601" y="3345380"/>
            <a:ext cx="271069" cy="1771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AFC520C-E542-90B1-32EA-1C9240F57A9C}"/>
              </a:ext>
            </a:extLst>
          </p:cNvPr>
          <p:cNvSpPr/>
          <p:nvPr/>
        </p:nvSpPr>
        <p:spPr>
          <a:xfrm>
            <a:off x="8694726" y="3488723"/>
            <a:ext cx="247673" cy="18673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A988D280-BAB4-60D6-325B-0D0049B735AD}"/>
              </a:ext>
            </a:extLst>
          </p:cNvPr>
          <p:cNvSpPr/>
          <p:nvPr/>
        </p:nvSpPr>
        <p:spPr>
          <a:xfrm>
            <a:off x="9145851" y="5549197"/>
            <a:ext cx="247673" cy="18673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5E2FBEB-0FD9-72DF-F5A0-662927C5E6AD}"/>
              </a:ext>
            </a:extLst>
          </p:cNvPr>
          <p:cNvSpPr/>
          <p:nvPr/>
        </p:nvSpPr>
        <p:spPr>
          <a:xfrm>
            <a:off x="8836320" y="5493388"/>
            <a:ext cx="271069" cy="1771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79D293C-0EC4-BCC4-D5B1-791677906EA4}"/>
              </a:ext>
            </a:extLst>
          </p:cNvPr>
          <p:cNvSpPr/>
          <p:nvPr/>
        </p:nvSpPr>
        <p:spPr>
          <a:xfrm>
            <a:off x="8836320" y="5235187"/>
            <a:ext cx="232055" cy="177918"/>
          </a:xfrm>
          <a:prstGeom prst="ellipse">
            <a:avLst/>
          </a:prstGeom>
          <a:solidFill>
            <a:srgbClr val="FABC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3900E63-97E9-59CD-1133-584001308C7E}"/>
              </a:ext>
            </a:extLst>
          </p:cNvPr>
          <p:cNvSpPr/>
          <p:nvPr/>
        </p:nvSpPr>
        <p:spPr>
          <a:xfrm>
            <a:off x="8563714" y="6302477"/>
            <a:ext cx="206660" cy="196683"/>
          </a:xfrm>
          <a:prstGeom prst="ellipse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FC24F3A8-39AE-941B-F181-0B2AEC550A21}"/>
              </a:ext>
            </a:extLst>
          </p:cNvPr>
          <p:cNvSpPr/>
          <p:nvPr/>
        </p:nvSpPr>
        <p:spPr>
          <a:xfrm>
            <a:off x="8618840" y="6085914"/>
            <a:ext cx="271069" cy="1771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8BA7A463-E402-7360-0AA0-766541A54809}"/>
              </a:ext>
            </a:extLst>
          </p:cNvPr>
          <p:cNvSpPr/>
          <p:nvPr/>
        </p:nvSpPr>
        <p:spPr>
          <a:xfrm>
            <a:off x="9879401" y="6429308"/>
            <a:ext cx="247673" cy="18673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>
              <a:solidFill>
                <a:srgbClr val="FFC000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C2E8874-B7AE-B5C2-346C-4A8D4B9729B2}"/>
              </a:ext>
            </a:extLst>
          </p:cNvPr>
          <p:cNvSpPr/>
          <p:nvPr/>
        </p:nvSpPr>
        <p:spPr>
          <a:xfrm>
            <a:off x="7034742" y="5990405"/>
            <a:ext cx="263237" cy="1771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7585782-7681-0B98-86D1-821B679E7F73}"/>
              </a:ext>
            </a:extLst>
          </p:cNvPr>
          <p:cNvSpPr/>
          <p:nvPr/>
        </p:nvSpPr>
        <p:spPr>
          <a:xfrm>
            <a:off x="7802033" y="6107601"/>
            <a:ext cx="271069" cy="17713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96F733E4-84D8-37A0-1527-9757FE3C5451}"/>
              </a:ext>
            </a:extLst>
          </p:cNvPr>
          <p:cNvSpPr/>
          <p:nvPr/>
        </p:nvSpPr>
        <p:spPr>
          <a:xfrm>
            <a:off x="6984467" y="6217180"/>
            <a:ext cx="263237" cy="18247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BF9A12B4-59F3-05E1-9394-06F9A76BEFCA}"/>
              </a:ext>
            </a:extLst>
          </p:cNvPr>
          <p:cNvSpPr/>
          <p:nvPr/>
        </p:nvSpPr>
        <p:spPr>
          <a:xfrm>
            <a:off x="8115998" y="5968255"/>
            <a:ext cx="263237" cy="18247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7629899E-B8B0-6C32-ED42-FF284579DDB8}"/>
              </a:ext>
            </a:extLst>
          </p:cNvPr>
          <p:cNvSpPr/>
          <p:nvPr/>
        </p:nvSpPr>
        <p:spPr>
          <a:xfrm>
            <a:off x="7698885" y="6356803"/>
            <a:ext cx="290181" cy="15807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B4775479-593D-2CC4-4D91-734F3893EB37}"/>
              </a:ext>
            </a:extLst>
          </p:cNvPr>
          <p:cNvSpPr/>
          <p:nvPr/>
        </p:nvSpPr>
        <p:spPr>
          <a:xfrm>
            <a:off x="7289931" y="6364595"/>
            <a:ext cx="290181" cy="158078"/>
          </a:xfrm>
          <a:prstGeom prst="ellipse">
            <a:avLst/>
          </a:prstGeom>
          <a:solidFill>
            <a:srgbClr val="C59E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PE" sz="1100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636B734-5B2B-6E31-E687-00361137EF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848788"/>
              </p:ext>
            </p:extLst>
          </p:nvPr>
        </p:nvGraphicFramePr>
        <p:xfrm>
          <a:off x="0" y="744524"/>
          <a:ext cx="4358075" cy="6142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610401" imgH="10343996" progId="Excel.Sheet.12">
                  <p:link updateAutomatic="1"/>
                </p:oleObj>
              </mc:Choice>
              <mc:Fallback>
                <p:oleObj name="Worksheet" r:id="rId4" imgW="6610401" imgH="1034399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744524"/>
                        <a:ext cx="4358075" cy="6142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487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10466"/>
            <a:ext cx="12192000" cy="1648270"/>
          </a:xfrm>
        </p:spPr>
        <p:txBody>
          <a:bodyPr>
            <a:normAutofit fontScale="90000"/>
          </a:bodyPr>
          <a:lstStyle/>
          <a:p>
            <a:pPr algn="ctr"/>
            <a:r>
              <a:rPr lang="es-PE" b="1" dirty="0"/>
              <a:t>GRACIAS POR SUS ATENCIÓN</a:t>
            </a:r>
            <a:br>
              <a:rPr lang="es-PE" b="1" dirty="0"/>
            </a:br>
            <a:r>
              <a:rPr lang="es-PE" b="1" dirty="0">
                <a:hlinkClick r:id="rId2"/>
              </a:rPr>
              <a:t>epiloreto@dge.gob.pe</a:t>
            </a:r>
            <a:br>
              <a:rPr lang="es-PE" b="1" dirty="0"/>
            </a:b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36253062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21"/>
          <p:cNvSpPr txBox="1">
            <a:spLocks noChangeArrowheads="1"/>
          </p:cNvSpPr>
          <p:nvPr/>
        </p:nvSpPr>
        <p:spPr bwMode="auto">
          <a:xfrm>
            <a:off x="1524003" y="2240282"/>
            <a:ext cx="900113" cy="24468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90" name="389 Rectángulo"/>
          <p:cNvSpPr/>
          <p:nvPr/>
        </p:nvSpPr>
        <p:spPr>
          <a:xfrm>
            <a:off x="-1" y="1656543"/>
            <a:ext cx="12191999" cy="4524315"/>
          </a:xfrm>
          <a:prstGeom prst="rect">
            <a:avLst/>
          </a:prstGeom>
          <a:solidFill>
            <a:srgbClr val="65E2FB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relaxedInse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7200" b="1" spc="50" dirty="0">
                <a:ln w="11430">
                  <a:solidFill>
                    <a:srgbClr val="002060"/>
                  </a:solidFill>
                </a:ln>
                <a:latin typeface="Arial" pitchFamily="34" charset="0"/>
                <a:cs typeface="Arial" pitchFamily="34" charset="0"/>
              </a:rPr>
              <a:t>SALA DE CONTINGENCIA DE DENGUE, PROVINCIA</a:t>
            </a:r>
            <a:r>
              <a:rPr lang="es-PE" sz="7200" b="1" dirty="0">
                <a:latin typeface="Arial" panose="020B0604020202020204" pitchFamily="34" charset="0"/>
                <a:cs typeface="Arial" panose="020B0604020202020204" pitchFamily="34" charset="0"/>
              </a:rPr>
              <a:t>  ALTO AMAZONAS, REGIÓN LORETO, 2025*</a:t>
            </a:r>
            <a:endParaRPr lang="es-ES" sz="7200" b="1" spc="50" dirty="0">
              <a:ln w="11430">
                <a:solidFill>
                  <a:srgbClr val="00206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84ABDB3-D2FC-4342-F735-A82C1894A47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 descr="munialtoamazonas (@munialtoamazona) / X">
            <a:extLst>
              <a:ext uri="{FF2B5EF4-FFF2-40B4-BE49-F238E27FC236}">
                <a16:creationId xmlns:a16="http://schemas.microsoft.com/office/drawing/2014/main" id="{3D8144A0-4E0A-2627-DD7E-CD81A350D5F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557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"/>
    </mc:Choice>
    <mc:Fallback xmlns="">
      <p:transition spd="slow" advTm="191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0F9BED3-C4C3-D9E4-8DA0-4598AF1ECDBA}"/>
              </a:ext>
            </a:extLst>
          </p:cNvPr>
          <p:cNvSpPr txBox="1"/>
          <p:nvPr/>
        </p:nvSpPr>
        <p:spPr>
          <a:xfrm>
            <a:off x="0" y="967329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TIPO DE DIAGNÓSTICO, PROVINCIA ALTO AMAZONAS, REGIÓN LORETO, 2014 - 2025 *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9624C2-2903-C9C7-17B0-EC4857961C92}"/>
              </a:ext>
            </a:extLst>
          </p:cNvPr>
          <p:cNvSpPr txBox="1"/>
          <p:nvPr/>
        </p:nvSpPr>
        <p:spPr>
          <a:xfrm>
            <a:off x="5352" y="6826745"/>
            <a:ext cx="1218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06.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9A892AD-A1EC-6CBC-B424-7F13F89D1DC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5BD18ACC-FFF7-E23B-36E7-E77C4FA6517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8B86A91D-B87F-04D7-39F2-EDF4F14AFB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518519"/>
              </p:ext>
            </p:extLst>
          </p:nvPr>
        </p:nvGraphicFramePr>
        <p:xfrm>
          <a:off x="16369" y="1935163"/>
          <a:ext cx="12159262" cy="480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9839083" imgH="5867413" progId="Excel.Sheet.12">
                  <p:link updateAutomatic="1"/>
                </p:oleObj>
              </mc:Choice>
              <mc:Fallback>
                <p:oleObj name="Worksheet" r:id="rId4" imgW="9839083" imgH="586741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69" y="1935163"/>
                        <a:ext cx="12159262" cy="4802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33657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-12932" y="6791350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06.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-1" y="953216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CASOS DE DENGUE, PROVINCIA  ALTO AMAZONAS, REGIÓN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 LORETO, 2022 - 2025 *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361E3D-7F62-ED0B-2A10-51253514A09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munialtoamazonas (@munialtoamazona) / X">
            <a:extLst>
              <a:ext uri="{FF2B5EF4-FFF2-40B4-BE49-F238E27FC236}">
                <a16:creationId xmlns:a16="http://schemas.microsoft.com/office/drawing/2014/main" id="{FE424927-0139-7F87-3997-B10BD680D97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F8635C2-F263-B53D-CCBA-1BC72FF0B6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624838"/>
              </p:ext>
            </p:extLst>
          </p:nvPr>
        </p:nvGraphicFramePr>
        <p:xfrm>
          <a:off x="263525" y="1914525"/>
          <a:ext cx="11899174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9486857" imgH="4648264" progId="Excel.Sheet.12">
                  <p:link updateAutomatic="1"/>
                </p:oleObj>
              </mc:Choice>
              <mc:Fallback>
                <p:oleObj name="Worksheet" r:id="rId5" imgW="9486857" imgH="464826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3525" y="1914525"/>
                        <a:ext cx="11899174" cy="477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477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-4" y="6795109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06.</a:t>
            </a:r>
          </a:p>
        </p:txBody>
      </p:sp>
      <p:sp>
        <p:nvSpPr>
          <p:cNvPr id="10" name="CuadroTexto 2"/>
          <p:cNvSpPr txBox="1"/>
          <p:nvPr/>
        </p:nvSpPr>
        <p:spPr>
          <a:xfrm>
            <a:off x="-3" y="983129"/>
            <a:ext cx="12192001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BROTE  DE DENGUE SEGÚN FORMAS CLÍNICAS, PROVINCIA ALTO AMAZONAS, REGIÓN LORETO, 2024 - 2025 *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38150C-5B6C-EC7C-8B10-1E1DB4F28F0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munialtoamazonas (@munialtoamazona) / X">
            <a:extLst>
              <a:ext uri="{FF2B5EF4-FFF2-40B4-BE49-F238E27FC236}">
                <a16:creationId xmlns:a16="http://schemas.microsoft.com/office/drawing/2014/main" id="{986D22E6-4281-BFA6-0194-87341E92AD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Bocadillo: rectángulo con esquinas redondeadas 4">
            <a:extLst>
              <a:ext uri="{FF2B5EF4-FFF2-40B4-BE49-F238E27FC236}">
                <a16:creationId xmlns:a16="http://schemas.microsoft.com/office/drawing/2014/main" id="{4F2BCA51-D8A0-B932-70C8-EBC91C2D49E4}"/>
              </a:ext>
            </a:extLst>
          </p:cNvPr>
          <p:cNvSpPr/>
          <p:nvPr/>
        </p:nvSpPr>
        <p:spPr>
          <a:xfrm>
            <a:off x="10314432" y="2222290"/>
            <a:ext cx="512064" cy="420326"/>
          </a:xfrm>
          <a:prstGeom prst="wedgeRound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</a:rPr>
              <a:t>Punto más alto</a:t>
            </a:r>
            <a:endParaRPr lang="es-PE" sz="800" dirty="0">
              <a:solidFill>
                <a:schemeClr val="tx1"/>
              </a:solidFill>
            </a:endParaRP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E8EBF76F-4812-4034-DCFB-BEFF270DA0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935970"/>
              </p:ext>
            </p:extLst>
          </p:nvPr>
        </p:nvGraphicFramePr>
        <p:xfrm>
          <a:off x="14288" y="1970088"/>
          <a:ext cx="12165012" cy="460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429826" imgH="5419789" progId="Excel.Sheet.12">
                  <p:link updateAutomatic="1"/>
                </p:oleObj>
              </mc:Choice>
              <mc:Fallback>
                <p:oleObj name="Worksheet" r:id="rId4" imgW="11429826" imgH="541978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88" y="1970088"/>
                        <a:ext cx="12165012" cy="460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57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368" y="6785402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06.</a:t>
            </a:r>
          </a:p>
        </p:txBody>
      </p:sp>
      <p:sp>
        <p:nvSpPr>
          <p:cNvPr id="10" name="CuadroTexto 2"/>
          <p:cNvSpPr txBox="1"/>
          <p:nvPr/>
        </p:nvSpPr>
        <p:spPr>
          <a:xfrm>
            <a:off x="8182" y="960482"/>
            <a:ext cx="12192001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DENGUE  POR DISTRITOS SEGÚN FORMAS CLÍNICAS Y TIPO DE DIAGNÓSTICO, PROVINCIA ALTO AMAZONAS, REGIÓN LORETO,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2024 - 2025 ( S.E.  06.) *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6D3BFC-8451-C243-D166-2DCB1BB92B9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munialtoamazonas (@munialtoamazona) / X">
            <a:extLst>
              <a:ext uri="{FF2B5EF4-FFF2-40B4-BE49-F238E27FC236}">
                <a16:creationId xmlns:a16="http://schemas.microsoft.com/office/drawing/2014/main" id="{5F2C6453-F802-6C2B-2783-67F71943059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94DBEF28-F8E8-A778-7275-5D9B36E688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06068"/>
              </p:ext>
            </p:extLst>
          </p:nvPr>
        </p:nvGraphicFramePr>
        <p:xfrm>
          <a:off x="16369" y="4525963"/>
          <a:ext cx="12159262" cy="208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4792459" imgH="1819339" progId="Excel.Sheet.12">
                  <p:link updateAutomatic="1"/>
                </p:oleObj>
              </mc:Choice>
              <mc:Fallback>
                <p:oleObj name="Worksheet" r:id="rId5" imgW="14792459" imgH="181933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369" y="4525963"/>
                        <a:ext cx="12159262" cy="2084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A385208-9886-CFC4-9731-9AFDFF7389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081463"/>
              </p:ext>
            </p:extLst>
          </p:nvPr>
        </p:nvGraphicFramePr>
        <p:xfrm>
          <a:off x="8183" y="2520950"/>
          <a:ext cx="12175630" cy="190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14792459" imgH="1819339" progId="Excel.Sheet.12">
                  <p:link updateAutomatic="1"/>
                </p:oleObj>
              </mc:Choice>
              <mc:Fallback>
                <p:oleObj name="Worksheet" r:id="rId7" imgW="14792459" imgH="181933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83" y="2520950"/>
                        <a:ext cx="12175630" cy="1903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59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352" y="0"/>
            <a:ext cx="12192000" cy="892552"/>
          </a:xfrm>
          <a:prstGeom prst="rect">
            <a:avLst/>
          </a:prstGeom>
          <a:solidFill>
            <a:srgbClr val="5DD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 CANAL ENDÉMICO DE CASOS DE DENGUE POR INICIO DE SÍNTOMAS, RED DE SALUD  ALTO AMAZONAS, GERESA LORETO, 2024-2025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52" y="6826745"/>
            <a:ext cx="1218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06.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63DEE8-2D23-64C7-1ADA-7DC8C44D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3" y="1121364"/>
            <a:ext cx="11916697" cy="547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"/>
    </mc:Choice>
    <mc:Fallback xmlns="">
      <p:transition spd="slow" advTm="86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368" y="6785402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06.</a:t>
            </a:r>
          </a:p>
        </p:txBody>
      </p:sp>
      <p:sp>
        <p:nvSpPr>
          <p:cNvPr id="10" name="CuadroTexto 2"/>
          <p:cNvSpPr txBox="1"/>
          <p:nvPr/>
        </p:nvSpPr>
        <p:spPr>
          <a:xfrm>
            <a:off x="8182" y="960482"/>
            <a:ext cx="12192001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DENGUE  POR DISTRITOS SEGÚN TIPO DE DIAGNÓSTICO,POR DISTRITOS DE LA PROVINCIA ALTO AMAZONAS, REGIÓN LORETO, 2025 ( S.E.06.) *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6D3BFC-8451-C243-D166-2DCB1BB92B9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munialtoamazonas (@munialtoamazona) / X">
            <a:extLst>
              <a:ext uri="{FF2B5EF4-FFF2-40B4-BE49-F238E27FC236}">
                <a16:creationId xmlns:a16="http://schemas.microsoft.com/office/drawing/2014/main" id="{5F2C6453-F802-6C2B-2783-67F71943059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A3BC88D-5E02-BF3A-ACB8-84065A95A3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499882"/>
              </p:ext>
            </p:extLst>
          </p:nvPr>
        </p:nvGraphicFramePr>
        <p:xfrm>
          <a:off x="609601" y="2660650"/>
          <a:ext cx="10844980" cy="350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362514" imgH="1876335" progId="Excel.Sheet.12">
                  <p:link updateAutomatic="1"/>
                </p:oleObj>
              </mc:Choice>
              <mc:Fallback>
                <p:oleObj name="Worksheet" r:id="rId5" imgW="5362514" imgH="187633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1" y="2660650"/>
                        <a:ext cx="10844980" cy="3504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57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352" y="0"/>
            <a:ext cx="12192000" cy="892552"/>
          </a:xfrm>
          <a:prstGeom prst="rect">
            <a:avLst/>
          </a:prstGeom>
          <a:solidFill>
            <a:srgbClr val="5DD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 CANAL ENDÉMICO DE CASOS DE DENGUE POR INICIO DE SÍNTOMAS, RED DE SALUD  ALTO AMAZONAS, GERESA LORETO, 2024-2025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52" y="6826745"/>
            <a:ext cx="1218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 06.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24D621-38E8-EF6D-E43D-0ECD8A30E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9535"/>
            <a:ext cx="12192000" cy="539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1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"/>
    </mc:Choice>
    <mc:Fallback xmlns="">
      <p:transition spd="slow" advTm="862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6368" y="6658562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966229"/>
            <a:ext cx="12192000" cy="1292662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POR SEMANAS EPIDEMIOLÓGICAS  SEGÚN SEMANA DE NOTIFICACIÓN, </a:t>
            </a:r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PROVINCIA ALTO AMAZONAS, REGIÓN 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LORETO, 2024 - 2025 </a:t>
            </a:r>
            <a:r>
              <a:rPr lang="es-PE" sz="2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9CA48AC-77D3-84A1-E879-58EB0989F07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57BB29B3-A4DC-0F47-C431-ADC886C0384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8CB1DCD-405C-071A-4D85-423F06278A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816098"/>
              </p:ext>
            </p:extLst>
          </p:nvPr>
        </p:nvGraphicFramePr>
        <p:xfrm>
          <a:off x="19050" y="2271713"/>
          <a:ext cx="12157075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2163429" imgH="6067245" progId="Excel.Sheet.12">
                  <p:link updateAutomatic="1"/>
                </p:oleObj>
              </mc:Choice>
              <mc:Fallback>
                <p:oleObj name="Worksheet" r:id="rId4" imgW="12163429" imgH="606724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50" y="2271713"/>
                        <a:ext cx="12157075" cy="435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93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"/>
    </mc:Choice>
    <mc:Fallback xmlns="">
      <p:transition spd="slow" advTm="766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950601"/>
            <a:ext cx="12192000" cy="1338828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7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POR SEMANAS EPIDEMIOLÓGICAS  SEGÚN  INICIO DE SÍNTOMAS, PROVINCIA ALTO AMAZONAS, REGIÓN LORETO, </a:t>
            </a:r>
          </a:p>
          <a:p>
            <a:pPr algn="ctr"/>
            <a:r>
              <a:rPr lang="es-PE" sz="2700" b="1" dirty="0">
                <a:latin typeface="Arial" panose="020B0604020202020204" pitchFamily="34" charset="0"/>
                <a:cs typeface="Arial" panose="020B0604020202020204" pitchFamily="34" charset="0"/>
              </a:rPr>
              <a:t>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6368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BD92E2-6947-2B7B-6D14-C388FED0275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B021CB89-A071-EE81-927A-BCE2950240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F76E340F-F2F7-4C61-F50F-DB418AD979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041353"/>
              </p:ext>
            </p:extLst>
          </p:nvPr>
        </p:nvGraphicFramePr>
        <p:xfrm>
          <a:off x="-1" y="2290763"/>
          <a:ext cx="12175631" cy="436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934628" imgH="5400675" progId="Excel.Sheet.12">
                  <p:link updateAutomatic="1"/>
                </p:oleObj>
              </mc:Choice>
              <mc:Fallback>
                <p:oleObj name="Worksheet" r:id="rId4" imgW="10934628" imgH="540067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2290763"/>
                        <a:ext cx="12175631" cy="4360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295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"/>
    </mc:Choice>
    <mc:Fallback xmlns="">
      <p:transition spd="slow" advTm="766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  <a:endParaRPr lang="es-CO" sz="900" dirty="0">
              <a:solidFill>
                <a:srgbClr val="140A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44E814-EC2B-4096-203E-8B7C6C99788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6F24E470-9886-9C37-4C6A-C93AD8308A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56B3F2-1901-F78E-E441-10449E4665C0}"/>
              </a:ext>
            </a:extLst>
          </p:cNvPr>
          <p:cNvSpPr txBox="1"/>
          <p:nvPr/>
        </p:nvSpPr>
        <p:spPr>
          <a:xfrm>
            <a:off x="-1" y="957352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DENGUE  POR LOCALIDAD, PROVINCIA ALTO AMAZONAS, REGIÓN LORETO, 2025 *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A870D32-0F13-3EE9-C798-CC44C3D9CD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248310"/>
              </p:ext>
            </p:extLst>
          </p:nvPr>
        </p:nvGraphicFramePr>
        <p:xfrm>
          <a:off x="16369" y="2045111"/>
          <a:ext cx="9766728" cy="467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7734401" imgH="3838511" progId="Excel.Sheet.12">
                  <p:link updateAutomatic="1"/>
                </p:oleObj>
              </mc:Choice>
              <mc:Fallback>
                <p:oleObj name="Worksheet" r:id="rId4" imgW="7734401" imgH="383851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69" y="2045111"/>
                        <a:ext cx="9766728" cy="4670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27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  <a:endParaRPr lang="es-CO" sz="900" dirty="0">
              <a:solidFill>
                <a:srgbClr val="140A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44E814-EC2B-4096-203E-8B7C6C99788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6F24E470-9886-9C37-4C6A-C93AD8308A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56B3F2-1901-F78E-E441-10449E4665C0}"/>
              </a:ext>
            </a:extLst>
          </p:cNvPr>
          <p:cNvSpPr txBox="1"/>
          <p:nvPr/>
        </p:nvSpPr>
        <p:spPr>
          <a:xfrm>
            <a:off x="-1" y="957352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DENGUE  POR LOCALIDAD, PROVINCIA ALTO AMAZONAS, REGIÓN LORETO, 2025 *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26EF6B3-89EA-CB12-8E9B-447D7CFE9F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160471"/>
              </p:ext>
            </p:extLst>
          </p:nvPr>
        </p:nvGraphicFramePr>
        <p:xfrm>
          <a:off x="-2" y="2497395"/>
          <a:ext cx="10491020" cy="4071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7734401" imgH="3305046" progId="Excel.Sheet.12">
                  <p:link updateAutomatic="1"/>
                </p:oleObj>
              </mc:Choice>
              <mc:Fallback>
                <p:oleObj name="Worksheet" r:id="rId4" imgW="7734401" imgH="330504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" y="2497395"/>
                        <a:ext cx="10491020" cy="4071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46B488E6-A1DA-84C8-08F3-E474599EA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123500"/>
              </p:ext>
            </p:extLst>
          </p:nvPr>
        </p:nvGraphicFramePr>
        <p:xfrm>
          <a:off x="-1" y="2035277"/>
          <a:ext cx="10491020" cy="462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7734401" imgH="409742" progId="Excel.Sheet.12">
                  <p:link updateAutomatic="1"/>
                </p:oleObj>
              </mc:Choice>
              <mc:Fallback>
                <p:oleObj name="Worksheet" r:id="rId6" imgW="7734401" imgH="40974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" y="2035277"/>
                        <a:ext cx="10491020" cy="462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729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9749EA-A124-9131-0C6D-4397A9ED5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6" y="1232647"/>
            <a:ext cx="12156328" cy="561060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217B296-1979-A700-73BC-53F615044D56}"/>
              </a:ext>
            </a:extLst>
          </p:cNvPr>
          <p:cNvSpPr txBox="1"/>
          <p:nvPr/>
        </p:nvSpPr>
        <p:spPr>
          <a:xfrm>
            <a:off x="-22219" y="6597541"/>
            <a:ext cx="121609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9FC864-1FC7-3527-1569-B0EC518FFF97}"/>
              </a:ext>
            </a:extLst>
          </p:cNvPr>
          <p:cNvSpPr txBox="1"/>
          <p:nvPr/>
        </p:nvSpPr>
        <p:spPr>
          <a:xfrm>
            <a:off x="-1" y="1"/>
            <a:ext cx="12192000" cy="1232645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70" b="1" dirty="0">
                <a:latin typeface="Arial" panose="020B0604020202020204" pitchFamily="34" charset="0"/>
                <a:cs typeface="Arial" panose="020B0604020202020204" pitchFamily="34" charset="0"/>
              </a:rPr>
              <a:t>CONGLOMERADO DE CASOS POR DENGUE, CIUDAD  YURIMAGUAS, DISTRITO  YURIMAGUAS, RED DE SALUD  ALTO  AMAZONAS, GERESA LORETO, 2025 *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99B5F4B-296D-E1F8-1743-EAEC19870E91}"/>
              </a:ext>
            </a:extLst>
          </p:cNvPr>
          <p:cNvSpPr/>
          <p:nvPr/>
        </p:nvSpPr>
        <p:spPr>
          <a:xfrm>
            <a:off x="6312310" y="1241699"/>
            <a:ext cx="5879690" cy="321630"/>
          </a:xfrm>
          <a:prstGeom prst="rect">
            <a:avLst/>
          </a:prstGeom>
          <a:solidFill>
            <a:srgbClr val="59E2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SEMANAS EPIDEMIOLÓGICAS DEL 03-06</a:t>
            </a:r>
            <a:endParaRPr lang="es-P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664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  <a:endParaRPr lang="es-CO" sz="900" dirty="0">
              <a:solidFill>
                <a:srgbClr val="140A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44E814-EC2B-4096-203E-8B7C6C99788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6F24E470-9886-9C37-4C6A-C93AD8308A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56B3F2-1901-F78E-E441-10449E4665C0}"/>
              </a:ext>
            </a:extLst>
          </p:cNvPr>
          <p:cNvSpPr txBox="1"/>
          <p:nvPr/>
        </p:nvSpPr>
        <p:spPr>
          <a:xfrm>
            <a:off x="-1" y="957352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TENDENCIA DE INGRESOS HOSPITALARIOS POR DENGUE, PROVINCIA ALTO AMAZONAS, REGIÓN LORETO,2025 * ( S.E. 1 - 06.) 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343D791-24DA-67D2-6554-55AC644B17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444096"/>
              </p:ext>
            </p:extLst>
          </p:nvPr>
        </p:nvGraphicFramePr>
        <p:xfrm>
          <a:off x="16369" y="2054942"/>
          <a:ext cx="12159262" cy="4776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128206" imgH="5347896" progId="Excel.Sheet.12">
                  <p:link updateAutomatic="1"/>
                </p:oleObj>
              </mc:Choice>
              <mc:Fallback>
                <p:oleObj name="Worksheet" r:id="rId4" imgW="11128206" imgH="534789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69" y="2054942"/>
                        <a:ext cx="12159262" cy="47766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19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</a:t>
            </a:r>
            <a:endParaRPr lang="es-CO" sz="900" dirty="0">
              <a:solidFill>
                <a:srgbClr val="140A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44E814-EC2B-4096-203E-8B7C6C99788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6F24E470-9886-9C37-4C6A-C93AD8308A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56B3F2-1901-F78E-E441-10449E4665C0}"/>
              </a:ext>
            </a:extLst>
          </p:cNvPr>
          <p:cNvSpPr txBox="1"/>
          <p:nvPr/>
        </p:nvSpPr>
        <p:spPr>
          <a:xfrm>
            <a:off x="-1" y="957352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FEBRILES Y CASOS DE DENGUE</a:t>
            </a:r>
            <a:r>
              <a:rPr lang="es-P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POR SEMANAS, PROVINCIA ALTO AMAZONAS, REGIÓN LORETO, 2025 * ( S.E. 1 - 06.) 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94793D4-2E9F-CDBE-2F9C-C1CF270AF6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846969"/>
              </p:ext>
            </p:extLst>
          </p:nvPr>
        </p:nvGraphicFramePr>
        <p:xfrm>
          <a:off x="15875" y="2024063"/>
          <a:ext cx="12160250" cy="471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391654" imgH="5353063" progId="Excel.Sheet.12">
                  <p:link updateAutomatic="1"/>
                </p:oleObj>
              </mc:Choice>
              <mc:Fallback>
                <p:oleObj name="Worksheet" r:id="rId4" imgW="11391654" imgH="535306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5" y="2024063"/>
                        <a:ext cx="12160250" cy="4713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76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8563" y="983974"/>
            <a:ext cx="6095999" cy="1107996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ETAPAS DE VIDA, PROVINCIA ALTO AMAZONAS, REGIÓN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6" name="CuadroTexto 2"/>
          <p:cNvSpPr txBox="1"/>
          <p:nvPr/>
        </p:nvSpPr>
        <p:spPr>
          <a:xfrm>
            <a:off x="6200776" y="983973"/>
            <a:ext cx="5991224" cy="1107996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SEXO Y GRUPOS DE EDAD, PROVINCIA ALTO AMAZONAS, REGIÓN LORETO, 2025 *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37D2D9-8317-F56C-1372-25176BC3C48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munialtoamazonas (@munialtoamazona) / X">
            <a:extLst>
              <a:ext uri="{FF2B5EF4-FFF2-40B4-BE49-F238E27FC236}">
                <a16:creationId xmlns:a16="http://schemas.microsoft.com/office/drawing/2014/main" id="{E35631DF-6659-81F8-78DE-E1765789BCB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AEC33AAC-F46D-4307-B998-3D2FBCD8FC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784666"/>
              </p:ext>
            </p:extLst>
          </p:nvPr>
        </p:nvGraphicFramePr>
        <p:xfrm>
          <a:off x="158751" y="4321175"/>
          <a:ext cx="5522702" cy="210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829142" imgH="2105012" progId="Excel.Sheet.12">
                  <p:link updateAutomatic="1"/>
                </p:oleObj>
              </mc:Choice>
              <mc:Fallback>
                <p:oleObj name="Worksheet" r:id="rId4" imgW="4829142" imgH="210501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51" y="4321175"/>
                        <a:ext cx="5522702" cy="210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F138BAB2-9342-7D0F-277A-D519B93B9B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598903"/>
              </p:ext>
            </p:extLst>
          </p:nvPr>
        </p:nvGraphicFramePr>
        <p:xfrm>
          <a:off x="119063" y="2197100"/>
          <a:ext cx="6002337" cy="205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8943769" imgH="2971761" progId="Excel.Sheet.12">
                  <p:link updateAutomatic="1"/>
                </p:oleObj>
              </mc:Choice>
              <mc:Fallback>
                <p:oleObj name="Worksheet" r:id="rId6" imgW="8943769" imgH="297176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063" y="2197100"/>
                        <a:ext cx="6002337" cy="205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00E0870E-77CA-181C-BF1E-D507958BA1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715306"/>
              </p:ext>
            </p:extLst>
          </p:nvPr>
        </p:nvGraphicFramePr>
        <p:xfrm>
          <a:off x="6389688" y="1347788"/>
          <a:ext cx="5783749" cy="5495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9401142" imgH="6124588" progId="Excel.Sheet.12">
                  <p:link updateAutomatic="1"/>
                </p:oleObj>
              </mc:Choice>
              <mc:Fallback>
                <p:oleObj name="Worksheet" r:id="rId8" imgW="9401142" imgH="612458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89688" y="1347788"/>
                        <a:ext cx="5783749" cy="5495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34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83DC8B35-3BCC-99A3-6315-A618AAE05CD6}"/>
              </a:ext>
            </a:extLst>
          </p:cNvPr>
          <p:cNvGrpSpPr/>
          <p:nvPr/>
        </p:nvGrpSpPr>
        <p:grpSpPr>
          <a:xfrm>
            <a:off x="0" y="896344"/>
            <a:ext cx="5515986" cy="5769739"/>
            <a:chOff x="2640106" y="929658"/>
            <a:chExt cx="6911788" cy="583129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E6EF14FA-95D2-B6AE-BE26-54CBFA3A7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04" t="4425" r="2653" b="2786"/>
            <a:stretch/>
          </p:blipFill>
          <p:spPr>
            <a:xfrm>
              <a:off x="2640106" y="929658"/>
              <a:ext cx="6911788" cy="583129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6B736B52-6224-A990-D3E9-8A3D1581CA1D}"/>
                </a:ext>
              </a:extLst>
            </p:cNvPr>
            <p:cNvSpPr/>
            <p:nvPr/>
          </p:nvSpPr>
          <p:spPr>
            <a:xfrm>
              <a:off x="5376363" y="5615509"/>
              <a:ext cx="1439274" cy="54387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648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 6.30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EC2D7A7-D443-A0F7-5009-8C5A14908AC5}"/>
                </a:ext>
              </a:extLst>
            </p:cNvPr>
            <p:cNvSpPr/>
            <p:nvPr/>
          </p:nvSpPr>
          <p:spPr>
            <a:xfrm>
              <a:off x="7228186" y="4269474"/>
              <a:ext cx="1593670" cy="49815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48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3.16</a:t>
              </a:r>
            </a:p>
            <a:p>
              <a:pPr algn="ctr"/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6FFB7E30-357A-946A-3925-8B3EEF39F94F}"/>
                </a:ext>
              </a:extLst>
            </p:cNvPr>
            <p:cNvSpPr/>
            <p:nvPr/>
          </p:nvSpPr>
          <p:spPr>
            <a:xfrm>
              <a:off x="5200965" y="4223749"/>
              <a:ext cx="1439274" cy="54387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75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10.86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FC54BADD-CDCE-105F-ACE6-D764938DAD61}"/>
                </a:ext>
              </a:extLst>
            </p:cNvPr>
            <p:cNvSpPr/>
            <p:nvPr/>
          </p:nvSpPr>
          <p:spPr>
            <a:xfrm>
              <a:off x="3761690" y="5464161"/>
              <a:ext cx="1439274" cy="5438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14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0.54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9AD166F4-2790-10F4-383B-56E1F86BFF4D}"/>
                </a:ext>
              </a:extLst>
            </p:cNvPr>
            <p:cNvSpPr/>
            <p:nvPr/>
          </p:nvSpPr>
          <p:spPr>
            <a:xfrm>
              <a:off x="7658561" y="5138757"/>
              <a:ext cx="1315933" cy="54387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22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4.09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4FEE9816-C916-9292-EA18-006901B54C53}"/>
                </a:ext>
              </a:extLst>
            </p:cNvPr>
            <p:cNvSpPr/>
            <p:nvPr/>
          </p:nvSpPr>
          <p:spPr>
            <a:xfrm>
              <a:off x="6771534" y="6008040"/>
              <a:ext cx="1315931" cy="54387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16 CASOS</a:t>
              </a:r>
            </a:p>
            <a:p>
              <a:pPr algn="ctr"/>
              <a:r>
                <a:rPr lang="es-ES" sz="9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IA = 2.27</a:t>
              </a:r>
              <a:endParaRPr lang="es-PE" sz="9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0" y="0"/>
            <a:ext cx="5402178" cy="1061829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MAPA DE RIESGO DE DENGUE, RED DE SALUD ALTO AMAZONAS, GERESA</a:t>
            </a:r>
          </a:p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LORETO, 2025 *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6368" y="6785402"/>
            <a:ext cx="121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  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(*) Hasta la SE 06.</a:t>
            </a:r>
          </a:p>
        </p:txBody>
      </p:sp>
      <p:sp>
        <p:nvSpPr>
          <p:cNvPr id="10" name="CuadroTexto 2"/>
          <p:cNvSpPr txBox="1"/>
          <p:nvPr/>
        </p:nvSpPr>
        <p:spPr>
          <a:xfrm>
            <a:off x="5618747" y="0"/>
            <a:ext cx="6573253" cy="1107996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130" b="1" dirty="0">
                <a:latin typeface="Arial" panose="020B0604020202020204" pitchFamily="34" charset="0"/>
                <a:cs typeface="Arial" panose="020B0604020202020204" pitchFamily="34" charset="0"/>
              </a:rPr>
              <a:t>DENGUE  POR DISTRITOS , RED DE SALUD </a:t>
            </a:r>
          </a:p>
          <a:p>
            <a:pPr algn="ctr"/>
            <a:r>
              <a:rPr lang="es-PE" sz="2130" b="1" dirty="0">
                <a:latin typeface="Arial" panose="020B0604020202020204" pitchFamily="34" charset="0"/>
                <a:cs typeface="Arial" panose="020B0604020202020204" pitchFamily="34" charset="0"/>
              </a:rPr>
              <a:t> ALTO AMAZONAS, GERESA </a:t>
            </a:r>
          </a:p>
          <a:p>
            <a:pPr algn="ctr"/>
            <a:r>
              <a:rPr lang="es-PE" sz="2130" b="1" dirty="0">
                <a:latin typeface="Arial" panose="020B0604020202020204" pitchFamily="34" charset="0"/>
                <a:cs typeface="Arial" panose="020B0604020202020204" pitchFamily="34" charset="0"/>
              </a:rPr>
              <a:t>LORETO, 2014 - 2025 *</a:t>
            </a:r>
          </a:p>
        </p:txBody>
      </p: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44937F38-FEF4-93DC-AA7E-44F20FFBF9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204656"/>
              </p:ext>
            </p:extLst>
          </p:nvPr>
        </p:nvGraphicFramePr>
        <p:xfrm>
          <a:off x="5705475" y="1794358"/>
          <a:ext cx="6486525" cy="2672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143886" imgH="1628891" progId="Excel.Sheet.12">
                  <p:link updateAutomatic="1"/>
                </p:oleObj>
              </mc:Choice>
              <mc:Fallback>
                <p:oleObj name="Worksheet" r:id="rId3" imgW="8143886" imgH="162889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05475" y="1794358"/>
                        <a:ext cx="6486525" cy="2672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98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" y="969064"/>
            <a:ext cx="12191999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PORCENTAJE DE CASOS CONFIRMADOS SEGÚN PRUEBAS DE LABORATORIO, PROVINCIA ALTO AMAZONAS, </a:t>
            </a:r>
          </a:p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REGIÓN LORETO, 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AB45AC-649E-C1BA-C60A-A0664353A5A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326DD8F3-A8CE-A14F-CABF-748B260EB75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6C0F574-BAA6-1C22-C066-0F1C71EE64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456628"/>
              </p:ext>
            </p:extLst>
          </p:nvPr>
        </p:nvGraphicFramePr>
        <p:xfrm>
          <a:off x="2615184" y="2576830"/>
          <a:ext cx="6318504" cy="353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454737" imgH="2866824" progId="Excel.Sheet.12">
                  <p:link updateAutomatic="1"/>
                </p:oleObj>
              </mc:Choice>
              <mc:Fallback>
                <p:oleObj name="Worksheet" r:id="rId4" imgW="4454737" imgH="286682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5184" y="2576830"/>
                        <a:ext cx="6318504" cy="3531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098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993913"/>
            <a:ext cx="6095999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BALSAPUERTO, PROVINCIA ALTO AMAZONAS, REGIÓN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6190734" y="987426"/>
            <a:ext cx="6001265" cy="13849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JEBEROS, </a:t>
            </a:r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PROVINCIA ALTO AMAZONAS, REGIÓN LORETO, </a:t>
            </a:r>
          </a:p>
          <a:p>
            <a:pPr algn="ctr"/>
            <a:r>
              <a:rPr lang="es-PE" sz="2100" b="1" dirty="0">
                <a:latin typeface="Arial" panose="020B0604020202020204" pitchFamily="34" charset="0"/>
                <a:cs typeface="Arial" panose="020B0604020202020204" pitchFamily="34" charset="0"/>
              </a:rPr>
              <a:t>2024 - 2025 *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063D7EA-161B-0696-9450-078F12ED0E9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munialtoamazonas (@munialtoamazona) / X">
            <a:extLst>
              <a:ext uri="{FF2B5EF4-FFF2-40B4-BE49-F238E27FC236}">
                <a16:creationId xmlns:a16="http://schemas.microsoft.com/office/drawing/2014/main" id="{EAB46FC5-E853-7E9E-0D75-CF24F58D6D9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1CA06AC2-A8DA-931F-FDF8-2960148EA0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565842"/>
              </p:ext>
            </p:extLst>
          </p:nvPr>
        </p:nvGraphicFramePr>
        <p:xfrm>
          <a:off x="15875" y="2417763"/>
          <a:ext cx="6080125" cy="40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9791541" imgH="4486314" progId="Excel.Sheet.12">
                  <p:link updateAutomatic="1"/>
                </p:oleObj>
              </mc:Choice>
              <mc:Fallback>
                <p:oleObj name="Worksheet" r:id="rId5" imgW="9791541" imgH="44863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75" y="2417763"/>
                        <a:ext cx="6080125" cy="409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43892C29-2056-4657-ED16-A91D1D93C4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961152"/>
              </p:ext>
            </p:extLst>
          </p:nvPr>
        </p:nvGraphicFramePr>
        <p:xfrm>
          <a:off x="6227763" y="2417763"/>
          <a:ext cx="5948362" cy="40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9791541" imgH="4486314" progId="Excel.Sheet.12">
                  <p:link updateAutomatic="1"/>
                </p:oleObj>
              </mc:Choice>
              <mc:Fallback>
                <p:oleObj name="Worksheet" r:id="rId7" imgW="9791541" imgH="44863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27763" y="2417763"/>
                        <a:ext cx="5948362" cy="409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866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6565" y="992840"/>
            <a:ext cx="6096000" cy="1323439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LAGUNAS, PROVINCIA ALTO AMAZONAS, REGIÓN LORETO, </a:t>
            </a:r>
          </a:p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2024 - 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6203090" y="992840"/>
            <a:ext cx="5988908" cy="1323439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SANTA CRUZ, PROVINCIA ALTO AMAZONAS, REGIÓN LORETO,</a:t>
            </a:r>
          </a:p>
          <a:p>
            <a:pPr algn="ctr"/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 2024- 2025 *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497532C-0447-2D31-FBA5-57398241A96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munialtoamazonas (@munialtoamazona) / X">
            <a:extLst>
              <a:ext uri="{FF2B5EF4-FFF2-40B4-BE49-F238E27FC236}">
                <a16:creationId xmlns:a16="http://schemas.microsoft.com/office/drawing/2014/main" id="{419DE2AC-AF49-7D31-41EB-DD6B006ECE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B0C6EEF9-8C94-F766-6B3C-CFC2A15E51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090413"/>
              </p:ext>
            </p:extLst>
          </p:nvPr>
        </p:nvGraphicFramePr>
        <p:xfrm>
          <a:off x="15875" y="2354263"/>
          <a:ext cx="6065838" cy="429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268115" imgH="6019633" progId="Excel.Sheet.12">
                  <p:link updateAutomatic="1"/>
                </p:oleObj>
              </mc:Choice>
              <mc:Fallback>
                <p:oleObj name="Worksheet" r:id="rId4" imgW="11268115" imgH="601963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5" y="2354263"/>
                        <a:ext cx="6065838" cy="429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A14BDBE4-DB66-E113-AC63-1BE02412EC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215664"/>
              </p:ext>
            </p:extLst>
          </p:nvPr>
        </p:nvGraphicFramePr>
        <p:xfrm>
          <a:off x="6202363" y="2349500"/>
          <a:ext cx="5973762" cy="429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8401028" imgH="4486314" progId="Excel.Sheet.12">
                  <p:link updateAutomatic="1"/>
                </p:oleObj>
              </mc:Choice>
              <mc:Fallback>
                <p:oleObj name="Worksheet" r:id="rId6" imgW="8401028" imgH="44863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02363" y="2349500"/>
                        <a:ext cx="5973762" cy="429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93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6666805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999748"/>
            <a:ext cx="5089970" cy="1246495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9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TNT. CÉSAR LÓPEZ ROJAS, </a:t>
            </a:r>
            <a:r>
              <a:rPr lang="es-PE" sz="1800" b="1" dirty="0">
                <a:latin typeface="Arial" panose="020B0604020202020204" pitchFamily="34" charset="0"/>
                <a:cs typeface="Arial" panose="020B0604020202020204" pitchFamily="34" charset="0"/>
              </a:rPr>
              <a:t>PROVINCIA ALTO AMAZONAS, REGIÓN LORETO,</a:t>
            </a:r>
            <a:r>
              <a:rPr lang="es-PE" b="1" dirty="0">
                <a:latin typeface="Arial" panose="020B0604020202020204" pitchFamily="34" charset="0"/>
                <a:cs typeface="Arial" panose="020B0604020202020204" pitchFamily="34" charset="0"/>
              </a:rPr>
              <a:t> 2024 - 2025 * </a:t>
            </a:r>
          </a:p>
        </p:txBody>
      </p:sp>
      <p:sp>
        <p:nvSpPr>
          <p:cNvPr id="6" name="CuadroTexto 2"/>
          <p:cNvSpPr txBox="1"/>
          <p:nvPr/>
        </p:nvSpPr>
        <p:spPr>
          <a:xfrm>
            <a:off x="5198299" y="999748"/>
            <a:ext cx="6993699" cy="1131079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27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DISTRITO YURIMAGUAS, PROVINCIA ALTO AMAZONAS, REGIÓN LORETO, 2024 - 2025 *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A7DBEF-ED8C-EA19-8B21-C8670DE482C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munialtoamazonas (@munialtoamazona) / X">
            <a:extLst>
              <a:ext uri="{FF2B5EF4-FFF2-40B4-BE49-F238E27FC236}">
                <a16:creationId xmlns:a16="http://schemas.microsoft.com/office/drawing/2014/main" id="{CC598012-AD3B-9EDD-95E9-D3ADD53D5CA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217CB24-94B6-56D3-94D3-B03ECD78C4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02009"/>
              </p:ext>
            </p:extLst>
          </p:nvPr>
        </p:nvGraphicFramePr>
        <p:xfrm>
          <a:off x="15875" y="2251075"/>
          <a:ext cx="5073650" cy="437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9791541" imgH="4486314" progId="Excel.Sheet.12">
                  <p:link updateAutomatic="1"/>
                </p:oleObj>
              </mc:Choice>
              <mc:Fallback>
                <p:oleObj name="Worksheet" r:id="rId4" imgW="9791541" imgH="448631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5" y="2251075"/>
                        <a:ext cx="5073650" cy="437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7719B583-F31F-48AA-09AF-808750665C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615519"/>
              </p:ext>
            </p:extLst>
          </p:nvPr>
        </p:nvGraphicFramePr>
        <p:xfrm>
          <a:off x="5297488" y="2168525"/>
          <a:ext cx="6880225" cy="445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1810855" imgH="4819599" progId="Excel.Sheet.12">
                  <p:link updateAutomatic="1"/>
                </p:oleObj>
              </mc:Choice>
              <mc:Fallback>
                <p:oleObj name="Worksheet" r:id="rId6" imgW="11810855" imgH="481959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97488" y="2168525"/>
                        <a:ext cx="6880225" cy="445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2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" y="974285"/>
            <a:ext cx="12192000" cy="907941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500" b="1" dirty="0">
                <a:latin typeface="Arial" panose="020B0604020202020204" pitchFamily="34" charset="0"/>
                <a:cs typeface="Arial" panose="020B0604020202020204" pitchFamily="34" charset="0"/>
              </a:rPr>
              <a:t>CASOS DE DENGUE SEGÚN FORMAS CLÍNICAS, </a:t>
            </a:r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DISTRITO YURIMAGUAS </a:t>
            </a:r>
            <a:r>
              <a:rPr lang="es-PE" sz="2500" b="1" dirty="0">
                <a:latin typeface="Arial" panose="020B0604020202020204" pitchFamily="34" charset="0"/>
                <a:cs typeface="Arial" panose="020B0604020202020204" pitchFamily="34" charset="0"/>
              </a:rPr>
              <a:t>PROVINCIA ALTO AMAZONAS, REGIÓN LORETO, 2024 - 2025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6550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49896B4-98CE-9575-DE98-04BEEAE0655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09C4B51B-198E-48DF-F4A3-0C7AA16CE63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B848EA9-2FA6-3FF6-25CD-B5B5F73CC0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49616"/>
              </p:ext>
            </p:extLst>
          </p:nvPr>
        </p:nvGraphicFramePr>
        <p:xfrm>
          <a:off x="12700" y="1884363"/>
          <a:ext cx="12168188" cy="476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001142" imgH="5010047" progId="Excel.Sheet.12">
                  <p:link updateAutomatic="1"/>
                </p:oleObj>
              </mc:Choice>
              <mc:Fallback>
                <p:oleObj name="Worksheet" r:id="rId4" imgW="10001142" imgH="501004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00" y="1884363"/>
                        <a:ext cx="12168188" cy="4768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676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"/>
    </mc:Choice>
    <mc:Fallback xmlns="">
      <p:transition spd="slow" advTm="79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" y="985542"/>
            <a:ext cx="12192000" cy="83099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DISTRITOS  Y LOCALIDADES CON PRESENCIA DEL VECTOR AEDES AEGYPTI</a:t>
            </a:r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, PROVINCIA ALTO AMAZONAS, REGIÓN LORETO, 1990 - 2025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8315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OSA-Elaboración: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  <a:endParaRPr lang="es-CO" sz="900" dirty="0">
              <a:solidFill>
                <a:srgbClr val="140A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1899E91-3E21-FD51-67C7-2D002A5A0D6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munialtoamazonas (@munialtoamazona) / X">
            <a:extLst>
              <a:ext uri="{FF2B5EF4-FFF2-40B4-BE49-F238E27FC236}">
                <a16:creationId xmlns:a16="http://schemas.microsoft.com/office/drawing/2014/main" id="{1248C48F-4FE3-9D19-40D6-88573223D3B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92310CB-AEB1-C8D7-6BFE-F7FCDA9B5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31" y="1939649"/>
            <a:ext cx="9006349" cy="476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2" y="977157"/>
            <a:ext cx="12192000" cy="923330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700" b="1" dirty="0">
                <a:latin typeface="Arial" panose="020B0604020202020204" pitchFamily="34" charset="0"/>
                <a:cs typeface="Arial" panose="020B0604020202020204" pitchFamily="34" charset="0"/>
              </a:rPr>
              <a:t>ACTIVIDADES DE CONTROL Y PREVENCIÓN, DISTRITO  YURIMAGUAS, PROVINCIA ALTO AMAZONAS, REGIÓN LORETO, 2025 *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63B40DC-E623-BE01-C5FC-DDB6EFB5AB2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munialtoamazonas (@munialtoamazona) / X">
            <a:extLst>
              <a:ext uri="{FF2B5EF4-FFF2-40B4-BE49-F238E27FC236}">
                <a16:creationId xmlns:a16="http://schemas.microsoft.com/office/drawing/2014/main" id="{BE5350C3-39BB-76C0-1BC7-5FF826F067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064BDFB-A999-5C58-0E39-C5E1EB97A401}"/>
              </a:ext>
            </a:extLst>
          </p:cNvPr>
          <p:cNvSpPr txBox="1"/>
          <p:nvPr/>
        </p:nvSpPr>
        <p:spPr>
          <a:xfrm>
            <a:off x="0" y="6655082"/>
            <a:ext cx="12191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</a:p>
          <a:p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405AA9A-B9AB-A48E-DCE4-DAAFC46AB0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707002"/>
              </p:ext>
            </p:extLst>
          </p:nvPr>
        </p:nvGraphicFramePr>
        <p:xfrm>
          <a:off x="61910" y="2038313"/>
          <a:ext cx="12068175" cy="156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2068345" imgH="819137" progId="Excel.Sheet.12">
                  <p:link updateAutomatic="1"/>
                </p:oleObj>
              </mc:Choice>
              <mc:Fallback>
                <p:oleObj name="Worksheet" r:id="rId4" imgW="12068345" imgH="81913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910" y="2038313"/>
                        <a:ext cx="12068175" cy="1562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FEFB94CD-632E-1214-FC7F-5DE23D64AB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318329"/>
              </p:ext>
            </p:extLst>
          </p:nvPr>
        </p:nvGraphicFramePr>
        <p:xfrm>
          <a:off x="-2" y="3991898"/>
          <a:ext cx="12130087" cy="220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2068345" imgH="1952792" progId="Excel.Sheet.12">
                  <p:link updateAutomatic="1"/>
                </p:oleObj>
              </mc:Choice>
              <mc:Fallback>
                <p:oleObj name="Worksheet" r:id="rId6" imgW="12068345" imgH="195279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2" y="3991898"/>
                        <a:ext cx="12130087" cy="2206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22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891214"/>
            <a:ext cx="12192000" cy="954107"/>
          </a:xfrm>
          <a:prstGeom prst="rect">
            <a:avLst/>
          </a:prstGeom>
          <a:solidFill>
            <a:srgbClr val="65E2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IMÁGENES DE ACTIVIDADES PARA CONTROLAR EL BROTE DE DENGUE, PROVINCIA ALTO AMAZONAS, REGIÓN LORETO, 2025 *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E8FF174C-5977-D486-727D-5256532F04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48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53BD0E5C-858E-F4CC-5C97-5BAC43E4C8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6004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F26E47CC-B8E7-3D14-FB44-2FB13CDBA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752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3D4AFEC-32AD-C915-0028-69015A3146A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215" r="1487" b="83703"/>
          <a:stretch/>
        </p:blipFill>
        <p:spPr bwMode="auto">
          <a:xfrm>
            <a:off x="1675446" y="34507"/>
            <a:ext cx="10500185" cy="95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munialtoamazonas (@munialtoamazona) / X">
            <a:extLst>
              <a:ext uri="{FF2B5EF4-FFF2-40B4-BE49-F238E27FC236}">
                <a16:creationId xmlns:a16="http://schemas.microsoft.com/office/drawing/2014/main" id="{CEB531EF-F21A-9C57-4095-332AF588BA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" y="0"/>
            <a:ext cx="1659079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AA4609-1B70-BE4F-A8FE-2941C8571E13}"/>
              </a:ext>
            </a:extLst>
          </p:cNvPr>
          <p:cNvSpPr txBox="1"/>
          <p:nvPr/>
        </p:nvSpPr>
        <p:spPr>
          <a:xfrm>
            <a:off x="0" y="6775216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 06.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7BA28E-1DBE-177A-BE97-F5C8B5950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73" y="1840689"/>
            <a:ext cx="3053549" cy="24690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2AC795-9D26-F67B-FDB1-4231087D5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1493" y="1891584"/>
            <a:ext cx="2925346" cy="24181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07B8096-282D-1C9B-E817-C074F4F35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292" y="1879828"/>
            <a:ext cx="3053549" cy="24258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F88653C-F9EA-A770-03E5-E9CE463FF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8" y="4350740"/>
            <a:ext cx="3006625" cy="237821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5780F3-93E1-E5EE-F2DC-2647EC236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3668" y="4377032"/>
            <a:ext cx="2847079" cy="23782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A950FBF-8339-D2A3-E857-51CA6AAA9B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2292" y="4377032"/>
            <a:ext cx="3053550" cy="237821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5492683-7C1F-2ED3-D7C8-4D346F0079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1493" y="4350740"/>
            <a:ext cx="2925347" cy="242401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3565657-0DF0-98C0-1218-9A46625AA3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3039" y="1910769"/>
            <a:ext cx="2847079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9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239" y="2866894"/>
            <a:ext cx="10515600" cy="1391841"/>
          </a:xfrm>
        </p:spPr>
        <p:txBody>
          <a:bodyPr>
            <a:normAutofit fontScale="90000"/>
          </a:bodyPr>
          <a:lstStyle/>
          <a:p>
            <a:pPr algn="ctr"/>
            <a:r>
              <a:rPr lang="es-PE" b="1" dirty="0"/>
              <a:t>GRACIAS POR SUS ATENCIÓN</a:t>
            </a:r>
            <a:br>
              <a:rPr lang="es-PE" b="1" dirty="0"/>
            </a:br>
            <a:r>
              <a:rPr lang="es-PE" b="1" dirty="0">
                <a:hlinkClick r:id="rId2"/>
              </a:rPr>
              <a:t>epiloreto@dge.gob.pe</a:t>
            </a:r>
            <a:br>
              <a:rPr lang="es-PE" b="1" dirty="0"/>
            </a:b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3168507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" y="1"/>
            <a:ext cx="12192000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DENGUE  POR LOCALIDAD, RED DE SALUD  ALTO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2024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788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49C4F2A-4526-4325-AD98-5EDD31089D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5018762"/>
              </p:ext>
            </p:extLst>
          </p:nvPr>
        </p:nvGraphicFramePr>
        <p:xfrm>
          <a:off x="-1" y="923925"/>
          <a:ext cx="12191999" cy="574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0488112" imgH="5134117" progId="Excel.Sheet.12">
                  <p:link updateAutomatic="1"/>
                </p:oleObj>
              </mc:Choice>
              <mc:Fallback>
                <p:oleObj name="Worksheet" r:id="rId2" imgW="20488112" imgH="513411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923925"/>
                        <a:ext cx="12191999" cy="5743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87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" y="1"/>
            <a:ext cx="12192000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DENGUE  POR LOCALIDAD, RED DE SALUD  ALTO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2024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788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A92C1DE8-6997-511A-1E49-60655D8F32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855748"/>
              </p:ext>
            </p:extLst>
          </p:nvPr>
        </p:nvGraphicFramePr>
        <p:xfrm>
          <a:off x="0" y="996696"/>
          <a:ext cx="12170664" cy="347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0488112" imgH="419126" progId="Excel.Sheet.12">
                  <p:link updateAutomatic="1"/>
                </p:oleObj>
              </mc:Choice>
              <mc:Fallback>
                <p:oleObj name="Worksheet" r:id="rId2" imgW="20488112" imgH="41912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996696"/>
                        <a:ext cx="12170664" cy="347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ADF664B-83B6-21E3-E791-06D1F78130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419848"/>
              </p:ext>
            </p:extLst>
          </p:nvPr>
        </p:nvGraphicFramePr>
        <p:xfrm>
          <a:off x="-1" y="1344168"/>
          <a:ext cx="12192001" cy="5323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20488112" imgH="3381504" progId="Excel.Sheet.12">
                  <p:link updateAutomatic="1"/>
                </p:oleObj>
              </mc:Choice>
              <mc:Fallback>
                <p:oleObj name="Worksheet" r:id="rId4" imgW="20488112" imgH="338150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1344168"/>
                        <a:ext cx="12192001" cy="5323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58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-1" y="1"/>
            <a:ext cx="12192000" cy="830997"/>
          </a:xfrm>
          <a:prstGeom prst="rect">
            <a:avLst/>
          </a:prstGeom>
          <a:solidFill>
            <a:srgbClr val="59E2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DENGUE  POR LOCALIDAD, RED DE SALUD  ALTO</a:t>
            </a:r>
          </a:p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 AMAZONAS, GERESA LORETO, 2025 *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" y="6778868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Fuente: NOTI-WEB-Elaboración: Dirección Red de Salud Alto Amazonas-Unidad de Epidemiología.</a:t>
            </a:r>
          </a:p>
          <a:p>
            <a:r>
              <a:rPr lang="es-PE" sz="900" b="1" dirty="0">
                <a:latin typeface="Arial" panose="020B0604020202020204" pitchFamily="34" charset="0"/>
                <a:cs typeface="Arial" panose="020B0604020202020204" pitchFamily="34" charset="0"/>
              </a:rPr>
              <a:t>   (*) Hasta la SE 06.</a:t>
            </a:r>
            <a:endParaRPr lang="es-CO" sz="900" dirty="0">
              <a:solidFill>
                <a:srgbClr val="140A00"/>
              </a:solidFill>
            </a:endParaRP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9A0BFF91-9A42-B3DA-7727-7166076EF9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687462"/>
              </p:ext>
            </p:extLst>
          </p:nvPr>
        </p:nvGraphicFramePr>
        <p:xfrm>
          <a:off x="0" y="958801"/>
          <a:ext cx="10225548" cy="569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58360" imgH="6248520" progId="Excel.Sheet.12">
                  <p:link updateAutomatic="1"/>
                </p:oleObj>
              </mc:Choice>
              <mc:Fallback>
                <p:oleObj name="Worksheet" r:id="rId2" imgW="8658360" imgH="624852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958801"/>
                        <a:ext cx="10225548" cy="569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400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72402</TotalTime>
  <Words>3315</Words>
  <Application>Microsoft Office PowerPoint</Application>
  <PresentationFormat>Personalizado</PresentationFormat>
  <Paragraphs>440</Paragraphs>
  <Slides>68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Vínculos</vt:lpstr>
      </vt:variant>
      <vt:variant>
        <vt:i4>72</vt:i4>
      </vt:variant>
      <vt:variant>
        <vt:lpstr>Títulos de diapositiva</vt:lpstr>
      </vt:variant>
      <vt:variant>
        <vt:i4>68</vt:i4>
      </vt:variant>
    </vt:vector>
  </HeadingPairs>
  <TitlesOfParts>
    <vt:vector size="145" baseType="lpstr">
      <vt:lpstr>Arial</vt:lpstr>
      <vt:lpstr>Calibri</vt:lpstr>
      <vt:lpstr>Calibri Light</vt:lpstr>
      <vt:lpstr>Ebrima</vt:lpstr>
      <vt:lpstr>Tema de Office</vt:lpstr>
      <vt:lpstr>file:///\\192.168.1.8\archivos%20red\ARCHIVOS%20EPI\ANALISIS%20Y%20SALA%20SITUACIONAL\2025\SALA%20SITUACIONAL%20%202025\SALA%20DE%20SITUACION%20DE%20SALUD%20DINAMICA%202025\PRINCIPAL.xlsx!PERFIL%20VEA%202025!F24C57:F37C113</vt:lpstr>
      <vt:lpstr>file:///\\192.168.1.8\archivos%20red\ARCHIVOS%20EPI\ANALISIS%20Y%20SALA%20SITUACIONAL\2025\SALA%20SITUACIONAL%20%202025\SALA%20DE%20SITUACION%20DE%20SALUD%20DINAMICA%202025\PRINCIPAL.xlsx!PERFIL%20VIG%20ESP%202025!F2C1:F15C15</vt:lpstr>
      <vt:lpstr>file:///\\192.168.1.8\archivos%20red\ARCHIVOS%20EPI\ANALISIS%20Y%20SALA%20SITUACIONAL\2025\SALA%20SITUACIONAL%20%202025\SALA%20DE%20SITUACION%20DE%20SALUD%20DINAMICA%202025\PRINCIPAL.xlsx!DEN%20X%20SE%202024-2025!%5bPRINCIPAL.xlsx%5dDEN%20X%20SE%202024-2025%203%20Gráfico</vt:lpstr>
      <vt:lpstr>file:///\\192.168.1.8\archivos%20red\ARCHIVOS%20EPI\ANALISIS%20Y%20SALA%20SITUACIONAL\2025\SALA%20SITUACIONAL%20%202025\SALA%20DE%20SITUACION%20DE%20SALUD%20DINAMICA%202025\PRINCIPAL.xlsx!CUACRO%20X%20DIST%2014-2025!F6C5:F13C30</vt:lpstr>
      <vt:lpstr>file:///\\192.168.1.8\archivos%20red\ARCHIVOS%20EPI\ANALISIS%20Y%20SALA%20SITUACIONAL\2025\SALA%20SITUACIONAL%20%202025\SALA%20DE%20SITUACION%20DE%20SALUD%20DINAMICA%202025\PRINCIPAL.xlsx!LOCALIDADES%20DENGUE%202024!F8C63:F31C119</vt:lpstr>
      <vt:lpstr>file:///\\192.168.1.8\archivos%20red\ARCHIVOS%20EPI\SALA%20SITAUCIONAL%20%202024\SALA%20DE%20SITUACION%20DE%20SALUD%20DINAMICA%202024\PRINCIPAL.xlsx!LOCALIDADES%20DENGUE!F8C63:F8C119</vt:lpstr>
      <vt:lpstr>file:///\\192.168.1.8\archivos%20red\ARCHIVOS%20EPI\ANALISIS%20Y%20SALA%20SITUACIONAL\2025\SALA%20SITUACIONAL%20%202025\SALA%20DE%20SITUACION%20DE%20SALUD%20DINAMICA%202025\PRINCIPAL.xlsx!LOCALIDADES%20DENGUE%202024!F32C63:F48C119</vt:lpstr>
      <vt:lpstr>file:///\\192.168.1.8\archivos%20red\ARCHIVOS%20EPI\ANALISIS%20Y%20SALA%20SITUACIONAL\2025\SALA%20SITUACIONAL%20%202025\SALA%20DE%20SITUACION%20DE%20SALUD%20DINAMICA%202025\PRINCIPAL.xlsx!LOCALIDADES%20DENGUE%202025!F8C63:F25C119</vt:lpstr>
      <vt:lpstr>file:///\\192.168.1.8\archivos%20red\ARCHIVOS%20EPI\ANALISIS%20Y%20SALA%20SITUACIONAL\2025\SALA%20SITUACIONAL%20%202025\SALA%20DE%20SITUACION%20DE%20SALUD%20DINAMICA%202025\PRINCIPAL.xlsx!LOCALIDADES%20DENGUE%202025!F26C63:F37C119</vt:lpstr>
      <vt:lpstr>file:///\\192.168.1.8\archivos%20red\ARCHIVOS%20EPI\ANALISIS%20Y%20SALA%20SITUACIONAL\2025\SALA%20SITUACIONAL%20%202025\SALA%20DE%20SITUACION%20DE%20SALUD%20DINAMICA%202025\PRINCIPAL.xlsx!LOCALIDADES%20DENGUE%202025!F8C63:F8C119</vt:lpstr>
      <vt:lpstr>file:///\\192.168.1.8\archivos%20red\ARCHIVOS%20EPI\ANALISIS%20Y%20SALA%20SITUACIONAL\2025\SALA%20SITUACIONAL%20%202025\SALA%20DE%20SITUACION%20DE%20SALUD%20DINAMICA%202025\PRINCIPAL.xlsx!GRUPOS%20EDAD!F9C6:F18C11</vt:lpstr>
      <vt:lpstr>file:///\\192.168.1.8\archivos%20red\ARCHIVOS%20EPI\ANALISIS%20Y%20SALA%20SITUACIONAL\2025\SALA%20SITUACIONAL%20%202025\SALA%20DE%20SITUACION%20DE%20SALUD%20DINAMICA%202025\PRINCIPAL.xlsx!GRUPOS%20EDAD!%5bPRINCIPAL.xlsx%5dGRUPOS%20EDAD%20Gráfico%201</vt:lpstr>
      <vt:lpstr>file:///\\192.168.1.8\archivos%20red\ARCHIVOS%20EPI\ANALISIS%20Y%20SALA%20SITUACIONAL\2025\SALA%20SITUACIONAL%20%202025\SALA%20DE%20SITUACION%20DE%20SALUD%20DINAMICA%202025\PRINCIPAL.xlsx!MAL%20SE%202024-2025!%5bPRINCIPAL.xlsx%5dMAL%20SE%202024-2025%201%20Gráfico</vt:lpstr>
      <vt:lpstr>file:///\\192.168.1.8\archivos%20red\ARCHIVOS%20EPI\ANALISIS%20Y%20SALA%20SITUACIONAL\2025\SALA%20SITUACIONAL%20%202025\SALA%20DE%20SITUACION%20DE%20SALUD%20DINAMICA%202025\CANAL%20MALARIA%20A.A.%202025%207%20%20A.xlsx!R.%20A.%20A.!%5bCANAL%20MALARIA%20A.A.%202025%207%20%20A.xlsx%5dR.%20A.%20A.%20Chart%201</vt:lpstr>
      <vt:lpstr>file:///\\192.168.1.8\archivos%20red\ARCHIVOS%20EPI\ANALISIS%20Y%20SALA%20SITUACIONAL\2025\SALA%20SITUACIONAL%20%202025\SALA%20DE%20SITUACION%20DE%20SALUD%20DINAMICA%202025\PRINCIPAL.xlsx!CUADRO%20MAL!F4C2:F11C18</vt:lpstr>
      <vt:lpstr>file:///\\192.168.1.8\archivos%20red\ARCHIVOS%20EPI\SALA%20SITAUCIONAL%20%202024\SALA%20DE%20SITUACION%20DE%20SALUD%20DINAMICA%202024\PRINCIPAL.xlsx!MAL%20COMUNIDADES!F8C57:F33C113</vt:lpstr>
      <vt:lpstr>file:///\\192.168.1.8\archivos%20red\ARCHIVOS%20EPI\SALA%20SITAUCIONAL%20%202024\SALA%20DE%20SITUACION%20DE%20SALUD%20DINAMICA%202024\PRINCIPAL.xlsx!MAL%20COMUNIDADES!F34C57:F57C113</vt:lpstr>
      <vt:lpstr>file:///\\192.168.1.8\archivos%20red\ARCHIVOS%20EPI\SALA%20SITAUCIONAL%20%202024\SALA%20DE%20SITUACION%20DE%20SALUD%20DINAMICA%202024\PRINCIPAL.xlsx!MAL%20COMUNIDADES!F8C57:F8C113</vt:lpstr>
      <vt:lpstr>file:///\\192.168.1.8\archivos%20red\ARCHIVOS%20EPI\SALA%20SITAUCIONAL%20%202024\SALA%20DE%20SITUACION%20DE%20SALUD%20DINAMICA%202024\PRINCIPAL.xlsx!MAL%20COMUNIDADES!F8C57:F8C113</vt:lpstr>
      <vt:lpstr>file:///\\192.168.1.8\archivos%20red\ARCHIVOS%20EPI\ANALISIS%20Y%20SALA%20SITUACIONAL\2025\SALA%20SITUACIONAL%20%202025\SALA%20DE%20SITUACION%20DE%20SALUD%20DINAMICA%202025\PRINCIPAL.xlsx!MAL%20COMUNIDADES%202025!F8C57:F26C113</vt:lpstr>
      <vt:lpstr>file:///\\192.168.1.8\archivos%20red\ARCHIVOS%20EPI\ANALISIS%20Y%20SALA%20SITUACIONAL\2025\SALA%20SITUACIONAL%20%202025\SALA%20DE%20SITUACION%20DE%20SALUD%20DINAMICA%202025\PRINCIPAL.xlsx!MAL%20ETAPAS%20VIDA!F8C7:F17C11</vt:lpstr>
      <vt:lpstr>file:///\\192.168.1.8\archivos%20red\ARCHIVOS%20EPI\ANALISIS%20Y%20SALA%20SITUACIONAL\2025\SALA%20SITUACIONAL%20%202025\SALA%20DE%20SITUACION%20DE%20SALUD%20DINAMICA%202025\PRINCIPAL.xlsx!MAL%20ETAPAS%20VIDA!%5bPRINCIPAL.xlsx%5dMAL%20ETAPAS%20VIDA%20Gráfico%202</vt:lpstr>
      <vt:lpstr>file:///\\192.168.1.8\archivos%20red\ARCHIVOS%20EPI\ANALISIS%20Y%20SALA%20SITUACIONAL\2025\SALA%20SITUACIONAL%20%202025\SALA%20DE%20SITUACION%20DE%20SALUD%20DINAMICA%202025\PRINCIPAL.xlsx!LEPT%20X%20SE%202024-2025!%5bPRINCIPAL.xlsx%5dLEPT%20X%20SE%202024-2025%201%20Gráfico</vt:lpstr>
      <vt:lpstr>file:///\\192.168.1.8\archivos%20red\ARCHIVOS%20EPI\ANALISIS%20Y%20SALA%20SITUACIONAL\2025\SALA%20SITUACIONAL%20%202025\SALA%20DE%20SITUACION%20DE%20SALUD%20DINAMICA%202025\CANAL%20ENDEMICO%20LEPTOSPIROSIS%20%20%207%20A%202025.xlsx!R.%20A.%20A.!%5bCANAL%20ENDEMICO%20LEPTOSPIROSIS%20%20%207%20A%202025.xlsx%5dR.%20A.%20A.%20Chart%201</vt:lpstr>
      <vt:lpstr>file:///\\192.168.1.8\archivos%20red\ARCHIVOS%20EPI\ANALISIS%20Y%20SALA%20SITUACIONAL\2025\SALA%20SITUACIONAL%20%202025\SALA%20DE%20SITUACION%20DE%20SALUD%20DINAMICA%202025\PRINCIPAL.xlsx!CUADRO%20LEP!F6C4:F13C33</vt:lpstr>
      <vt:lpstr>file:///\\192.168.1.8\archivos%20red\ARCHIVOS%20EPI\ANALISIS%20Y%20SALA%20SITUACIONAL\2025\SALA%20SITUACIONAL%20%202025\SALA%20DE%20SITUACION%20DE%20SALUD%20DINAMICA%202025\PRINCIPAL.xlsx!LOCALI.%202024-LEPT.!F9C54:F32C110</vt:lpstr>
      <vt:lpstr>file:///\\192.168.1.8\archivos%20red\ARCHIVOS%20EPI\SALA%20SITAUCIONAL%20%202024\SALA%20DE%20SITUACION%20DE%20SALUD%20DINAMICA%202024\PRINCIPAL.xlsx!LOCALI.%202024-LEPT.!F9C54:F9C110</vt:lpstr>
      <vt:lpstr>file:///\\192.168.1.8\archivos%20red\ARCHIVOS%20EPI\ANALISIS%20Y%20SALA%20SITUACIONAL\2025\SALA%20SITUACIONAL%20%202025\SALA%20DE%20SITUACION%20DE%20SALUD%20DINAMICA%202025\PRINCIPAL.xlsx!LOCALI.%202024-LEPT.!F33C54:F53C110</vt:lpstr>
      <vt:lpstr>file:///\\192.168.1.8\archivos%20red\ARCHIVOS%20EPI\SALA%20SITAUCIONAL%20%202024\SALA%20DE%20SITUACION%20DE%20SALUD%20DINAMICA%202024\PRINCIPAL.xlsx!LOCALI.%202024-LEPT.!F9C54:F9C110</vt:lpstr>
      <vt:lpstr>file:///\\192.168.1.8\archivos%20red\ARCHIVOS%20EPI\ANALISIS%20Y%20SALA%20SITUACIONAL\2025\SALA%20SITUACIONAL%20%202025\SALA%20DE%20SITUACION%20DE%20SALUD%20DINAMICA%202025\PRINCIPAL.xlsx!LOCALI.%202024-LEPT.!F54C54:F77C110</vt:lpstr>
      <vt:lpstr>file:///\\192.168.1.8\archivos%20red\ARCHIVOS%20EPI\ANALISIS%20Y%20SALA%20SITUACIONAL\2025\SALA%20SITUACIONAL%20%202025\SALA%20DE%20SITUACION%20DE%20SALUD%20DINAMICA%202025\PRINCIPAL.xlsx!LOCALIDAD%20LEPT.2025!F9C54:F25C110</vt:lpstr>
      <vt:lpstr>file:///\\192.168.1.8\archivos%20red\ARCHIVOS%20EPI\ANALISIS%20Y%20SALA%20SITUACIONAL\2025\SALA%20SITUACIONAL%20%202025\SALA%20DE%20SITUACION%20DE%20SALUD%20DINAMICA%202025\PRINCIPAL.xlsx!LEP%20GRUPOS%20EDAD!F11C5:F20C9</vt:lpstr>
      <vt:lpstr>file:///\\192.168.1.8\archivos%20red\ARCHIVOS%20EPI\ANALISIS%20Y%20SALA%20SITUACIONAL\2025\SALA%20SITUACIONAL%20%202025\SALA%20DE%20SITUACION%20DE%20SALUD%20DINAMICA%202025\PRINCIPAL.xlsx!LEP%20GRUPOS%20EDAD!%5bPRINCIPAL.xlsx%5dLEP%20GRUPOS%20EDAD%20Gráfico%201</vt:lpstr>
      <vt:lpstr>file:///\\192.168.1.8\archivos%20red\ARCHIVOS%20EPI\ANALISIS%20Y%20SALA%20SITUACIONAL\2025\SALA%20SITUACIONAL%20%202025\SALA%20DE%20SITUACION%20DE%20SALUD%20DINAMICA%202025\EDA.xlsx!EDA%20ACUOSA%20SE%202024-2025!%5bEDA.xlsx%5dEDA%20ACUOSA%20SE%202024-2025%202%20Gráfico</vt:lpstr>
      <vt:lpstr>file:///\\192.168.1.8\archivos%20red\ARCHIVOS%20EPI\ANALISIS%20Y%20SALA%20SITUACIONAL\2025\SALA%20SITUACIONAL%20%202025\SALA%20DE%20SITUACION%20DE%20SALUD%20DINAMICA%202025\EDA.xlsx!DIS%202024-2025!%5bEDA.xlsx%5dDIS%202024-2025%202%20Gráfico</vt:lpstr>
      <vt:lpstr>file:///\\192.168.1.8\archivos%20red\ARCHIVOS%20EPI\ANALISIS%20Y%20SALA%20SITUACIONAL\2025\SALA%20SITUACIONAL%20%202025\SALA%20DE%20SITUACION%20DE%20SALUD%20DINAMICA%202025\CANAL%20TOTAL%20EDAS%20%20RED%20A.A.%202025%207%20A.xlsx!CANAL%20END.TEDAS!%5bCANAL%20TOTAL%20EDAS%20%20RED%20A.A.%202025%207%20A.xlsx%5dCANAL%20END.TEDAS%20Chart%201</vt:lpstr>
      <vt:lpstr>file:///\\192.168.1.8\archivos%20red\ARCHIVOS%20EPI\ANALISIS%20Y%20SALA%20SITUACIONAL\2025\SALA%20SITUACIONAL%20%202025\SALA%20DE%20SITUACION%20DE%20SALUD%20DINAMICA%202025\EDA.xlsx!DISTRITOS%20EDA%20y%20DIS!F7C1:F14C6</vt:lpstr>
      <vt:lpstr>file:///\\192.168.1.8\archivos%20red\ARCHIVOS%20EPI\ANALISIS%20Y%20SALA%20SITUACIONAL\2025\SALA%20SITUACIONAL%20%202025\SALA%20DE%20SITUACION%20DE%20SALUD%20DINAMICA%202025\IRA.xlsx!IRA%20PROV.%20%3c5A%202024-2025!%5bIRA.xlsx%5dIRA%20PROV.%20%3c5A%202024-2025%202%20Gráfico</vt:lpstr>
      <vt:lpstr>file:///\\192.168.1.8\archivos%20red\ARCHIVOS%20EPI\ANALISIS%20Y%20SALA%20SITUACIONAL\2025\SALA%20SITUACIONAL%20%202025\SALA%20DE%20SITUACION%20DE%20SALUD%20DINAMICA%202025\CANAL%20IRAS%20%20RED%20A.A.%2020245%20DE%207%20A.xlsx!CANAL%20IRAS-R.%20A.%20A.!%5bCANAL%20IRAS%20%20RED%20A.A.%2020245%20DE%207%20A.xlsx%5dCANAL%20IRAS-R.%20A.%20A.%20Chart%201</vt:lpstr>
      <vt:lpstr>file:///\\192.168.1.8\archivos%20red\ARCHIVOS%20EPI\ANALISIS%20Y%20SALA%20SITUACIONAL\2025\SALA%20SITUACIONAL%20%202025\SALA%20DE%20SITUACION%20DE%20SALUD%20DINAMICA%202025\IRA.xlsx!SOB-ASMA%20%3c5A%20PROV.%202024-2025!%5bIRA.xlsx%5dSOB-ASMA%20%3c5A%20PROV.%202024-2025%202%20Gráfico</vt:lpstr>
      <vt:lpstr>file:///\\192.168.1.8\archivos%20red\ARCHIVOS%20EPI\ANALISIS%20Y%20SALA%20SITUACIONAL\2025\SALA%20SITUACIONAL%20%202025\SALA%20DE%20SITUACION%20DE%20SALUD%20DINAMICA%202025\CANAL%20SOBAASM%20RED%20A.A.%202025%20%20DE%20%20A%20OK.xlsx!SOB-ASMA%20R.%20A.%20A.!%5bCANAL%20SOBAASM%20RED%20A.A.%202025%20%20DE%20%20A%20OK.xlsx%5dSOB-ASMA%20R.%20A.%20A.%20Chart%201</vt:lpstr>
      <vt:lpstr>file:///\\192.168.1.8\archivos%20red\ARCHIVOS%20EPI\ANALISIS%20Y%20SALA%20SITUACIONAL\2025\SALA%20SITUACIONAL%20%202025\SALA%20DE%20SITUACION%20DE%20SALUD%20DINAMICA%202025\IRA.xlsx!NEU%20PROV.%20%3c%205%20A!%5bIRA.xlsx%5dNEU%20PROV.%20%3c%205%20A%202%20Gráfico</vt:lpstr>
      <vt:lpstr>file:///\\192.168.1.8\archivos%20red\ARCHIVOS%20EPI\ANALISIS%20Y%20SALA%20SITUACIONAL\2025\SALA%20SITUACIONAL%20%202025\SALA%20DE%20SITUACION%20DE%20SALUD%20DINAMICA%202025\CANAL%20NEUMONIAS%20MENORES%205%20A%20%20RED%20A.A.%202025%20%207%20A%200K.xlsx!CANAL%20NEU%20MEN%205%20A%20R.%20A.%20A.!%5bCANAL%20NEUMONIAS%20MENORES%205%20A%20%20RED%20A.A.%202025%20%207%20A%200K.xlsx%5dCANAL%20NEU%20MEN%205%20A%20R.%20A.%20A.%20Chart%201</vt:lpstr>
      <vt:lpstr>file:///\\192.168.1.8\archivos%20red\ARCHIVOS%20EPI\ANALISIS%20Y%20SALA%20SITUACIONAL\2025\SALA%20SITUACIONAL%20%202025\SALA%20DE%20SITUACION%20DE%20SALUD%20DINAMICA%202025\CANAL%20NEUMONIAS%20MAYORES%205%20A%20%20RED%20A.A.%202025%20%207%20A%20OK.xlsx!CANAL%20NEU%20MAY%205%20RAA!%5bCANAL%20NEUMONIAS%20MAYORES%205%20A%20%20RED%20A.A.%202025%20%207%20A%20OK.xlsx%5dCANAL%20NEU%20MAY%205%20RAA%20Chart%201</vt:lpstr>
      <vt:lpstr>file:///\\192.168.1.8\archivos%20red\ARCHIVOS%20EPI\ANALISIS%20Y%20SALA%20SITUACIONAL\2025\SALA%20SITUACIONAL%20%202025\SALA%20DE%20SITUACION%20DE%20SALUD%20DINAMICA%202025\IRA.xlsx!TOTAL%20IRA%20%3c%205A%20DISTRI%202024!F5C1:F12C7</vt:lpstr>
      <vt:lpstr>file:///\\192.168.1.8\archivos%20red\ARCHIVOS%20EPI\ANALISIS%20Y%20SALA%20SITUACIONAL\2025\SALA%20SITUACIONAL%20%202025\SALA%20DE%20SITUACION%20DE%20SALUD%20DINAMICA%202025\PRINCIPAL.xlsx!PERFIL%20MAPA%20RIESGO!F7C1:F53C4</vt:lpstr>
      <vt:lpstr>file:///\\192.168.1.8\archivos%20red\ARCHIVOS%20EPI\ANALISIS%20Y%20SALA%20SITUACIONAL\2025\SALA%20SITUACIONAL%20%202025\SALA%20%20DE%20CONTINGENCIA%20DE%20DENGUE%202025\ANALISIS%20%20DENGUE.xlsx!DENG%20Y%20CONF!%5bANALISIS%20%20DENGUE.xlsx%5dDENG%20Y%20CONF%202%20Gráfico</vt:lpstr>
      <vt:lpstr>file:///\\192.168.1.8\archivos%20red\ARCHIVOS%20EPI\ANALISIS%20Y%20SALA%20SITUACIONAL\2025\SALA%20SITUACIONAL%20%202025\SALA%20%20DE%20CONTINGENCIA%20DE%20DENGUE%202025\ANALISIS%20%20DENGUE.xlsx!TEN%20D.A.A.X%20SE!%5bANALISIS%20%20DENGUE.xlsx%5dTEN%20D.A.A.X%20SE%201%20Gráfico</vt:lpstr>
      <vt:lpstr>file:///\\192.168.1.8\archivos%20red\ARCHIVOS%20EPI\ANALISIS%20Y%20SALA%20SITUACIONAL\2025\SALA%20SITUACIONAL%20%202025\SALA%20%20DE%20CONTINGENCIA%20DE%20DENGUE%202025\DENGUE%20X%20DISTRITOS%20Y%20PROV.xlsx!DENGUE%20PROV%2024-2025!%5bDENGUE%20X%20DISTRITOS%20Y%20PROV.xlsx%5dDENGUE%20PROV%2024-2025%20Gráfico%201</vt:lpstr>
      <vt:lpstr>file:///\\192.168.1.8\archivos%20red\ARCHIVOS%20EPI\ANALISIS%20Y%20SALA%20SITUACIONAL\2025\SALA%20SITUACIONAL%20%202025\SALA%20%20DE%20CONTINGENCIA%20DE%20DENGUE%202025\ANALISIS%20%20DENGUE.xlsx!BAS%20NOT%20!F34C1:F43C20</vt:lpstr>
      <vt:lpstr>file:///\\192.168.1.8\archivos%20red\ARCHIVOS%20EPI\ANALISIS%20Y%20SALA%20SITUACIONAL\2025\SALA%20SITUACIONAL%20%202025\SALA%20%20DE%20CONTINGENCIA%20DE%20DENGUE%202025\ANALISIS%20%20DENGUE.xlsx!BAS%20NOT%20!F23C1:F32C20</vt:lpstr>
      <vt:lpstr>file:///\\192.168.1.8\archivos%20red\ARCHIVOS%20EPI\ANALISIS%20Y%20SALA%20SITUACIONAL\2025\SALA%20SITUACIONAL%20%202025\SALA%20%20DE%20CONTINGENCIA%20DE%20DENGUE%202025\ANALISIS%20%20DENGUE.xlsx!distritos%20PROBLABLES!F5C8:F15C13</vt:lpstr>
      <vt:lpstr>file:///\\192.168.1.8\archivos%20red\ARCHIVOS%20EPI\ANALISIS%20Y%20SALA%20SITUACIONAL\2025\SALA%20SITUACIONAL%20%202025\SALA%20%20DE%20CONTINGENCIA%20DE%20DENGUE%202025\ANALISIS%20%20DENGUE.xlsx!DENGUE%20X%20SE%20DE%20NOT!%5bANALISIS%20%20DENGUE.xlsx%5dDENGUE%20X%20SE%20DE%20NOT%201%20Gráfico</vt:lpstr>
      <vt:lpstr>file:///\\192.168.1.8\archivos%20red\ARCHIVOS%20EPI\ANALISIS%20Y%20SALA%20SITUACIONAL\2025\SALA%20SITUACIONAL%20%202025\SALA%20%20DE%20CONTINGENCIA%20DE%20DENGUE%202025\ANALISIS%20%20DENGUE.xlsx!DENGUE%20X%20SE%20A.A%20INICI!%5bANALISIS%20%20DENGUE.xlsx%5dDENGUE%20X%20SE%20A.A%20INICI%203%20Gráfico</vt:lpstr>
      <vt:lpstr>file:///\\192.168.1.8\archivos%20red\ARCHIVOS%20EPI\ANALISIS%20Y%20SALA%20SITUACIONAL\2025\SALA%20SITUACIONAL%20%202025\SALA%20%20DE%20CONTINGENCIA%20DE%20DENGUE%202025\ANALISIS%20%20DENGUE.xlsx!LOCALI%20DENG%202025!F6C62:F21C119</vt:lpstr>
      <vt:lpstr>file:///\\192.168.1.8\archivos%20red\ARCHIVOS%20EPI\ANALISIS%20Y%20SALA%20SITUACIONAL\2025\SALA%20SITUACIONAL%20%202025\SALA%20%20DE%20CONTINGENCIA%20DE%20DENGUE%202025\ANALISIS%20%20DENGUE.xlsx!LOCALI%20DENG%202025!F22C62:F35C119</vt:lpstr>
      <vt:lpstr>file:///\\192.168.1.8\archivos%20red\ARCHIVOS%20EPI\ANALISIS%20Y%20SALA%20SITUACIONAL\2025\SALA%20SITUACIONAL%20%202025\SALA%20%20DE%20CONTINGENCIA%20DE%20DENGUE%202025\ANALISIS%20%20DENGUE.xlsx!LOCALI%20DENG%202025!F6C62:F6C119</vt:lpstr>
      <vt:lpstr>file:///\\192.168.1.8\archivos%20red\ARCHIVOS%20EPI\ANALISIS%20Y%20SALA%20SITUACIONAL\2025\SALA%20SITUACIONAL%20%202025\SALA%20%20DE%20CONTINGENCIA%20DE%20DENGUE%202025\HOSPITALIZADOS%20MISNA%20-%20ESSALUD.xlsx!hospitalizados%20-%20DENGUE!%5bHOSPITALIZADOS%20MISNA%20-%20ESSALUD.xlsx%5dhospitalizados%20-%20DENGUE%203%20Gráfico</vt:lpstr>
      <vt:lpstr>file:///\\192.168.1.8\archivos%20red\ARCHIVOS%20EPI\ANALISIS%20Y%20SALA%20SITUACIONAL\2025\SALA%20SITUACIONAL%20%202025\SALA%20%20DE%20CONTINGENCIA%20DE%20DENGUE%202025\PRINCIPAL%20-%20FEBRIL.xlsx!FEBRILES%20-%20DENGUE!%5bPRINCIPAL%20-%20FEBRIL.xlsx%5dFEBRILES%20-%20DENGUE%203%20Gráfico</vt:lpstr>
      <vt:lpstr>file:///\\192.168.1.8\archivos%20red\ARCHIVOS%20EPI\ANALISIS%20Y%20SALA%20SITUACIONAL\2025\SALA%20SITUACIONAL%20%202025\SALA%20%20DE%20CONTINGENCIA%20DE%20DENGUE%202025\ANALISIS%20%20DENGUE.xlsx!ETAPAS%20DE%20VIDA%20x%20sexo%20DENG%20!F24C17:F34C21</vt:lpstr>
      <vt:lpstr>file:///\\192.168.1.8\archivos%20red\ARCHIVOS%20EPI\ANALISIS%20Y%20SALA%20SITUACIONAL\2025\SALA%20SITUACIONAL%20%202025\SALA%20%20DE%20CONTINGENCIA%20DE%20DENGUE%202025\ANALISIS%20%20DENGUE.xlsx!ETAPAS%20DE%20VIDA%20x%20sexo%20DENG%20!%5bANALISIS%20%20DENGUE.xlsx%5dETAPAS%20DE%20VIDA%20x%20sexo%20DENG%20%20Gráfico%201</vt:lpstr>
      <vt:lpstr>file:///\\192.168.1.8\archivos%20red\ARCHIVOS%20EPI\ANALISIS%20Y%20SALA%20SITUACIONAL\2025\SALA%20SITUACIONAL%20%202025\SALA%20%20DE%20CONTINGENCIA%20DE%20DENGUE%202025\PIRAMIDE%20AA.xlsx!Piramide</vt:lpstr>
      <vt:lpstr>file:///\\192.168.1.8\archivos%20red\ARCHIVOS%20EPI\ANALISIS%20Y%20SALA%20SITUACIONAL\2025\SALA%20SITUACIONAL%20%202025\SALA%20%20DE%20CONTINGENCIA%20DE%20DENGUE%202025\ANALISIS%20%20DENGUE.xlsx!RESULTADO%20X%20LAB!%5bANALISIS%20%20DENGUE.xlsx%5dRESULTADO%20X%20LAB%20Gráfico%202</vt:lpstr>
      <vt:lpstr>file:///\\192.168.1.8\archivos%20red\ARCHIVOS%20EPI\ANALISIS%20Y%20SALA%20SITUACIONAL\2025\SALA%20SITUACIONAL%20%202025\SALA%20%20DE%20CONTINGENCIA%20DE%20DENGUE%202025\DENGUE%20X%20DISTRITOS%20Y%20PROV.xlsx!DENGUE%20BAL%202024-2025!%5bDENGUE%20X%20DISTRITOS%20Y%20PROV.xlsx%5dDENGUE%20BAL%202024-2025%20Gráfico%201</vt:lpstr>
      <vt:lpstr>file:///\\192.168.1.8\archivos%20red\ARCHIVOS%20EPI\ANALISIS%20Y%20SALA%20SITUACIONAL\2025\SALA%20SITUACIONAL%20%202025\SALA%20%20DE%20CONTINGENCIA%20DE%20DENGUE%202025\DENGUE%20X%20DISTRITOS%20Y%20PROV.xlsx!DENGUE%20JEB%202024-2025%20!%5bDENGUE%20X%20DISTRITOS%20Y%20PROV.xlsx%5dDENGUE%20JEB%202024-2025%20%20Gráfico%201</vt:lpstr>
      <vt:lpstr>file:///\\192.168.1.8\archivos%20red\ARCHIVOS%20EPI\ANALISIS%20Y%20SALA%20SITUACIONAL\2025\SALA%20SITUACIONAL%20%202025\SALA%20%20DE%20CONTINGENCIA%20DE%20DENGUE%202025\DENGUE%20X%20DISTRITOS%20Y%20PROV.xlsx!DENGUE%20LAG%202024-2025%20%20!%5bDENGUE%20X%20DISTRITOS%20Y%20PROV.xlsx%5dDENGUE%20LAG%202024-2025%20%20%20Gráfico%201</vt:lpstr>
      <vt:lpstr>file:///\\192.168.1.8\archivos%20red\ARCHIVOS%20EPI\ANALISIS%20Y%20SALA%20SITUACIONAL\2025\SALA%20SITUACIONAL%20%202025\SALA%20%20DE%20CONTINGENCIA%20DE%20DENGUE%202025\DENGUE%20X%20DISTRITOS%20Y%20PROV.xlsx!DENGUE%20SC%202024-2025%20!%5bDENGUE%20X%20DISTRITOS%20Y%20PROV.xlsx%5dDENGUE%20SC%202024-2025%20%20Gráfico%201</vt:lpstr>
      <vt:lpstr>file:///\\192.168.1.8\archivos%20red\ARCHIVOS%20EPI\ANALISIS%20Y%20SALA%20SITUACIONAL\2025\SALA%20SITUACIONAL%20%202025\SALA%20%20DE%20CONTINGENCIA%20DE%20DENGUE%202025\DENGUE%20X%20DISTRITOS%20Y%20PROV.xlsx!DENGUE%20TNT%202024-2025%20!%5bDENGUE%20X%20DISTRITOS%20Y%20PROV.xlsx%5dDENGUE%20TNT%202024-2025%20%20Gráfico%201</vt:lpstr>
      <vt:lpstr>file:///\\192.168.1.8\archivos%20red\ARCHIVOS%20EPI\ANALISIS%20Y%20SALA%20SITUACIONAL\2025\SALA%20SITUACIONAL%20%202025\SALA%20%20DE%20CONTINGENCIA%20DE%20DENGUE%202025\DENGUE%20X%20DISTRITOS%20Y%20PROV.xlsx!DENGUE%20DIST%20YGS%202024-2025%20!%5bDENGUE%20X%20DISTRITOS%20Y%20PROV.xlsx%5dDENGUE%20DIST%20YGS%202024-2025%20%20Gráfico%201</vt:lpstr>
      <vt:lpstr>file:///\\192.168.1.8\archivos%20red\ARCHIVOS%20EPI\ANALISIS%20Y%20SALA%20SITUACIONAL\2025\SALA%20SITUACIONAL%20%202025\SALA%20%20DE%20CONTINGENCIA%20DE%20DENGUE%202025\DENGUE%20X%20DISTRITOS%20Y%20PROV.xlsx!DENG%20CIUDAD%20YGS%202024-2025!%5bDENGUE%20X%20DISTRITOS%20Y%20PROV.xlsx%5dDENG%20CIUDAD%20YGS%202024-2025%20Gráfico%201</vt:lpstr>
      <vt:lpstr>file:///\\192.168.1.8\archivos%20red\ARCHIVOS%20EPI\ANALISIS%20Y%20SALA%20SITUACIONAL\2025\SALA%20SITUACIONAL%20%202025\SALA%20%20DE%20CONTINGENCIA%20DE%20DENGUE%202025\ANALISIS%20%20DENGUE.xlsx!ACTIVIDADES!F4C3:F8C15</vt:lpstr>
      <vt:lpstr>file:///\\192.168.1.8\archivos%20red\ARCHIVOS%20EPI\ANALISIS%20Y%20SALA%20SITUACIONAL\2025\SALA%20SITUACIONAL%20%202025\SALA%20%20DE%20CONTINGENCIA%20DE%20DENGUE%202025\ANALISIS%20%20DENGUE.xlsx!ACTIVIDADES!F14C3:F25C15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SUS ATENCIÓN epiloreto@dge.gob.pe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SUS ATENCIÓN epiloreto@dge.gob.pe 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cesia saavedra shapiama</cp:lastModifiedBy>
  <cp:revision>5567</cp:revision>
  <cp:lastPrinted>2024-06-03T12:37:04Z</cp:lastPrinted>
  <dcterms:created xsi:type="dcterms:W3CDTF">2018-12-04T19:57:58Z</dcterms:created>
  <dcterms:modified xsi:type="dcterms:W3CDTF">2025-02-15T14:53:39Z</dcterms:modified>
</cp:coreProperties>
</file>